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ags/tag39.xml" ContentType="application/vnd.openxmlformats-officedocument.presentationml.tags+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tags/tag37.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gif" ContentType="image/gif"/>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32.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tags/tag3.xml" ContentType="application/vnd.openxmlformats-officedocument.presentationml.tags+xml"/>
  <Default Extension="jpeg" ContentType="image/jpeg"/>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7" r:id="rId3"/>
    <p:sldId id="266" r:id="rId4"/>
    <p:sldId id="267" r:id="rId5"/>
    <p:sldId id="268" r:id="rId6"/>
    <p:sldId id="270" r:id="rId7"/>
    <p:sldId id="271" r:id="rId8"/>
    <p:sldId id="272" r:id="rId9"/>
    <p:sldId id="277" r:id="rId10"/>
    <p:sldId id="278" r:id="rId11"/>
    <p:sldId id="279" r:id="rId12"/>
    <p:sldId id="281" r:id="rId13"/>
    <p:sldId id="282" r:id="rId14"/>
    <p:sldId id="283" r:id="rId15"/>
    <p:sldId id="284" r:id="rId16"/>
    <p:sldId id="313" r:id="rId17"/>
    <p:sldId id="295" r:id="rId18"/>
    <p:sldId id="285" r:id="rId19"/>
    <p:sldId id="286" r:id="rId20"/>
    <p:sldId id="296" r:id="rId21"/>
    <p:sldId id="287" r:id="rId22"/>
    <p:sldId id="288" r:id="rId23"/>
    <p:sldId id="298" r:id="rId24"/>
    <p:sldId id="289" r:id="rId25"/>
    <p:sldId id="290" r:id="rId26"/>
    <p:sldId id="315" r:id="rId27"/>
    <p:sldId id="300" r:id="rId28"/>
    <p:sldId id="311" r:id="rId29"/>
    <p:sldId id="297" r:id="rId30"/>
    <p:sldId id="301"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29" r:id="rId45"/>
    <p:sldId id="330" r:id="rId46"/>
    <p:sldId id="331"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a:srgbClr val="FF6600"/>
    <a:srgbClr val="FF00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562" autoAdjust="0"/>
    <p:restoredTop sz="93895" autoAdjust="0"/>
  </p:normalViewPr>
  <p:slideViewPr>
    <p:cSldViewPr>
      <p:cViewPr varScale="1">
        <p:scale>
          <a:sx n="71" d="100"/>
          <a:sy n="71" d="100"/>
        </p:scale>
        <p:origin x="-94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FA7DCEC-186B-42D8-B928-F91070417E2E}" type="datetimeFigureOut">
              <a:rPr lang="en-US"/>
              <a:pPr>
                <a:defRPr/>
              </a:pPr>
              <a:t>3/17/2010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D87299A-229F-4FD0-BFE7-AA5E96BEF48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500mb heights/water vapor: 12z 8 Mar 2009. Split flow with southern branch short wave trough emerging from central/southern Rockies...across the central High Plains at 12z.  Another short wave trough in the northern branch just clipped Lake Superior…with northern stream height falls across Quebec and northern New England.  </a:t>
            </a:r>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D5D5F8-8B2E-42D9-AD26-A58A0D585416}" type="slidenum">
              <a:rPr lang="en-US"/>
              <a:pPr fontAlgn="base">
                <a:spcBef>
                  <a:spcPct val="0"/>
                </a:spcBef>
                <a:spcAft>
                  <a:spcPct val="0"/>
                </a:spcAft>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500mb heights/water vapor: 18z 8 Mar 2009.  Short wave continues to strengthen as it crosses Iowa...combination of cold advection into the backside of the trough and a reduction in wavelength downstream contributing to wave deepening.</a:t>
            </a: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B261D0-3E7C-4911-9566-F3BEA247C7F2}" type="slidenum">
              <a:rPr lang="en-US"/>
              <a:pPr fontAlgn="base">
                <a:spcBef>
                  <a:spcPct val="0"/>
                </a:spcBef>
                <a:spcAft>
                  <a:spcPct val="0"/>
                </a:spcAft>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500mb heights/water vapor: 21z 8 Mar 2009.  Compact wave along Wisconsin/Illinois border.  Precipitation spreading into northern Michigan with dry slot rounding the base of the short wave and punching into southwest Lower Michigan.</a:t>
            </a: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A26EC7-077A-486F-A1A7-B750678D96EB}" type="slidenum">
              <a:rPr lang="en-US"/>
              <a:pPr fontAlgn="base">
                <a:spcBef>
                  <a:spcPct val="0"/>
                </a:spcBef>
                <a:spcAft>
                  <a:spcPct val="0"/>
                </a:spcAft>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1.5 PVU pressure/isotachs: 12z 8 Mar 2009.  A view of the system from a different perspective.  Jet analysis using winds on dynamic tropopause.  Broadly difluent flow into the mid/upper Mississippi valley.  Some hints of a coupled jet structure between northern and southern branch jet streaks.</a:t>
            </a:r>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720146-E621-4C27-804E-B872AD277C59}" type="slidenum">
              <a:rPr lang="en-US"/>
              <a:pPr fontAlgn="base">
                <a:spcBef>
                  <a:spcPct val="0"/>
                </a:spcBef>
                <a:spcAft>
                  <a:spcPct val="0"/>
                </a:spcAft>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1.5 PVU pressure/isotachs: 18z 8 Mar 2009.   Continued difluent flow.</a:t>
            </a:r>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DCA082-A8D7-42A0-A235-105EFE02AA07}" type="slidenum">
              <a:rPr lang="en-US"/>
              <a:pPr fontAlgn="base">
                <a:spcBef>
                  <a:spcPct val="0"/>
                </a:spcBef>
                <a:spcAft>
                  <a:spcPct val="0"/>
                </a:spcAft>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1.5 PVU pressure/isotachs: 21z 8 Mar 2009.  Still some hints of northern branch entrance region jet forcing across the upper Great Lakes.</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3255B0-F06E-46B3-90C9-9AA9B20ECEFA}" type="slidenum">
              <a:rPr lang="en-US"/>
              <a:pPr fontAlgn="base">
                <a:spcBef>
                  <a:spcPct val="0"/>
                </a:spcBef>
                <a:spcAft>
                  <a:spcPct val="0"/>
                </a:spcAft>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Surface analysis: 12z 8 Mar 2009.   Developing surface low across MO…strong baroclinic zone extends east across the Ohio River valley.  Note cold/dry air emanating from surface high over Ontario…with a surge of low level moisture ahead of cold front approaching MO/AR.</a:t>
            </a:r>
          </a:p>
          <a:p>
            <a:pPr>
              <a:spcBef>
                <a:spcPct val="0"/>
              </a:spcBef>
            </a:pPr>
            <a:endParaRPr lang="en-US"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494728-E17E-4FC0-9A75-6BE9D29F4224}" type="slidenum">
              <a:rPr lang="en-US"/>
              <a:pPr fontAlgn="base">
                <a:spcBef>
                  <a:spcPct val="0"/>
                </a:spcBef>
                <a:spcAft>
                  <a:spcPct val="0"/>
                </a:spcAft>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Surface analysis: 18z 8 Mar 2009.  Surface low deepens about 4mb/6h as it moves into IL.  Warm air continue to make northward progress…surface temperatures across much of northern Lower Michigan have climbed above freezing…with 40 degree readings around TVC/FKS (aided by easterly downslope flow).</a:t>
            </a:r>
          </a:p>
          <a:p>
            <a:pPr>
              <a:spcBef>
                <a:spcPct val="0"/>
              </a:spcBef>
            </a:pPr>
            <a:endParaRPr lang="en-US"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F66D36-525A-4931-A6B0-D06C108B0564}" type="slidenum">
              <a:rPr lang="en-US"/>
              <a:pPr fontAlgn="base">
                <a:spcBef>
                  <a:spcPct val="0"/>
                </a:spcBef>
                <a:spcAft>
                  <a:spcPct val="0"/>
                </a:spcAft>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Surface analysis: 21z 8 Mar 2009.  Surface low down to around 996mb as it moves into southern Lake Michigan.  Low about to under occlusion as warm sector begins to move into southwest Lower Michigan.  Temperatures falling across northern Michigan as precipitation spreads in from the southwest.  </a:t>
            </a:r>
          </a:p>
          <a:p>
            <a:pPr>
              <a:spcBef>
                <a:spcPct val="0"/>
              </a:spcBef>
            </a:pPr>
            <a:endParaRPr lang="en-US"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F730FB-BCAC-4480-8178-EA9D8AB35700}" type="slidenum">
              <a:rPr lang="en-US"/>
              <a:pPr fontAlgn="base">
                <a:spcBef>
                  <a:spcPct val="0"/>
                </a:spcBef>
                <a:spcAft>
                  <a:spcPct val="0"/>
                </a:spcAft>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National radar mosaic/surface analysis/500mb heights and WV: 12z 8 Mar.  Precipitation expanding north of the warm front into IA/northern MO/northern IL.  Squall line in warm sector across western MO.</a:t>
            </a:r>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333402-B3C9-4901-B395-B008DD297DA3}" type="slidenum">
              <a:rPr lang="en-US"/>
              <a:pPr fontAlgn="base">
                <a:spcBef>
                  <a:spcPct val="0"/>
                </a:spcBef>
                <a:spcAft>
                  <a:spcPct val="0"/>
                </a:spcAft>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National radar mosaic/surface analysis/500mb heights and WV: 18z 8 Mar.  Short wave evident across southeast IA in WV and radar imagery…precip spreading into southern WI/southern Lake Michigan…with convection continuing ahead of cold front crossing IL/southeast MO/AR.</a:t>
            </a:r>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EAD9EC-EF49-4ACD-A2EF-8D5BF5BB1643}" type="slidenum">
              <a:rPr lang="en-US"/>
              <a:pPr fontAlgn="base">
                <a:spcBef>
                  <a:spcPct val="0"/>
                </a:spcBef>
                <a:spcAft>
                  <a:spcPct val="0"/>
                </a:spcAft>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National radar mosaic/surface analysis/500mb heights and WV: 21z 8 Mar.  Precip spreading into western Lower Michigan as surface low moves into Lake Michigan.  Dry slot punching up into southwest Lower Michigan as system begins to occlude.</a:t>
            </a:r>
          </a:p>
          <a:p>
            <a:pPr>
              <a:spcBef>
                <a:spcPct val="0"/>
              </a:spcBef>
            </a:pPr>
            <a:endParaRPr lang="en-US"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A2AB47-6D07-4C9E-BF43-1016DD3C883A}" type="slidenum">
              <a:rPr lang="en-US"/>
              <a:pPr fontAlgn="base">
                <a:spcBef>
                  <a:spcPct val="0"/>
                </a:spcBef>
                <a:spcAft>
                  <a:spcPct val="0"/>
                </a:spcAft>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Moving onto a mesoscale look at the event itself.  Starting with an 18z surface mesoanalysis.  East/northeast flow of colder/drier air into northern Michigan…though temperatures across much of northern Lower are above freezing (40 degree readings from TVC west to Lake Michigan aided by easterly downsloping flow from higher terrain). </a:t>
            </a:r>
          </a:p>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A6784FF-AC68-4B96-824D-6F00DC1C52D4}" type="slidenum">
              <a:rPr lang="en-US"/>
              <a:pPr fontAlgn="base">
                <a:spcBef>
                  <a:spcPct val="0"/>
                </a:spcBef>
                <a:spcAft>
                  <a:spcPct val="0"/>
                </a:spcAft>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Precipitation type was one of the concerns going into this event...and how that would affect snowfall totals across areas that could see some rain on the front end of the event.  Similar concerns to 26 February 2009 event...warm air surged north with some areas expected to receive heavy snowfall picking up a little snow and a lot of freezing rain.  Will focus on area around Traverse City (marked with * on max temp maps), which was near center of heaviest snowfall.</a:t>
            </a:r>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AAE01F-1CEC-4BA0-BD25-3318B4F16AE9}" type="slidenum">
              <a:rPr lang="en-US"/>
              <a:pPr fontAlgn="base">
                <a:spcBef>
                  <a:spcPct val="0"/>
                </a:spcBef>
                <a:spcAft>
                  <a:spcPct val="0"/>
                </a:spcAft>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18z forecast BUFR sounding data from Traverse City (TVC).  Elevated warm layer about 2c in magnitude/100mb deep.  Lots of dry air below 600mb, and plenty of room for evaporative cooling (wet bulb profile below zero above about 930mb). </a:t>
            </a:r>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5F07B2-132C-4EA1-9F68-4A69FEB4632C}" type="slidenum">
              <a:rPr lang="en-US"/>
              <a:pPr fontAlgn="base">
                <a:spcBef>
                  <a:spcPct val="0"/>
                </a:spcBef>
                <a:spcAft>
                  <a:spcPct val="0"/>
                </a:spcAft>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20z Surface mesoanalysis/Radar 2000z/WV image 2002z.   Precip starts to spread into northern Lower.</a:t>
            </a:r>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084E6F-0C18-436E-9637-DE55D4461AD8}" type="slidenum">
              <a:rPr lang="en-US"/>
              <a:pPr fontAlgn="base">
                <a:spcBef>
                  <a:spcPct val="0"/>
                </a:spcBef>
                <a:spcAft>
                  <a:spcPct val="0"/>
                </a:spcAft>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Closer-in view of 2002z KAPX radar image plus surface observations.  41F and raining at FKS…37 at MBL…34 and -DZ at CAD.  </a:t>
            </a:r>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78900F-9122-4CB5-9F85-54FAF0BA95FA}" type="slidenum">
              <a:rPr lang="en-US"/>
              <a:pPr fontAlgn="base">
                <a:spcBef>
                  <a:spcPct val="0"/>
                </a:spcBef>
                <a:spcAft>
                  <a:spcPct val="0"/>
                </a:spcAft>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Forecast BUFR sounding data for Traverse City (TVC): 21z 8 Mar 2009.  Warm layer shrinking (down to about 1c/40mb depth)…precip at TVC starts as mixed rain/snow (or perhaps more likely mixed rain/sleet)…goes to all sleet…then over to snow in a matter of about one hour.</a:t>
            </a:r>
          </a:p>
          <a:p>
            <a:pPr>
              <a:spcBef>
                <a:spcPct val="0"/>
              </a:spcBef>
            </a:pPr>
            <a:endParaRPr lang="en-US" smtClean="0"/>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742A62-0E92-40BD-99FD-506F79D7CB2E}" type="slidenum">
              <a:rPr lang="en-US"/>
              <a:pPr fontAlgn="base">
                <a:spcBef>
                  <a:spcPct val="0"/>
                </a:spcBef>
                <a:spcAft>
                  <a:spcPct val="0"/>
                </a:spcAft>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22z Surface mesoanalysis/Radar 2159z/WV image 2215z.  Surface low into southern Lake Michigan…strong mesoscale band of precip spreading into northern Lower Michigan…thunder reported at HTL just ahead of 50+ dBZ radar returns (thundersnow…or is it?).  High radar reflectivities due to bright banding.  Dry slot progressing across southwest Lower Michigan.</a:t>
            </a:r>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CD5FF0-D41D-4024-8F57-0CB69EB2A324}" type="slidenum">
              <a:rPr lang="en-US"/>
              <a:pPr fontAlgn="base">
                <a:spcBef>
                  <a:spcPct val="0"/>
                </a:spcBef>
                <a:spcAft>
                  <a:spcPct val="0"/>
                </a:spcAft>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Closer-in view of 2148z KAPX radar image plus surface observations.  Reflectivity cross section next slide along dashed line.</a:t>
            </a:r>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9BFDBC0-B9BA-4A02-9CC4-1C2A5122A42D}" type="slidenum">
              <a:rPr lang="en-US"/>
              <a:pPr fontAlgn="base">
                <a:spcBef>
                  <a:spcPct val="0"/>
                </a:spcBef>
                <a:spcAft>
                  <a:spcPct val="0"/>
                </a:spcAft>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KAPX Reflectivity cross section and GFS temperatures: 22z 8 Mar 09.  Strong band of reflectivity in the vicinity of HTL likely due to some melting effects within shrinking elevated warm layer (wet/partially melted snowflakes?).  Snow reported at HTL very likely ice pellets given thermal profile.</a:t>
            </a:r>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80F0FB-FB37-4B38-A5C6-B1AC86FD03F9}" type="slidenum">
              <a:rPr lang="en-US"/>
              <a:pPr fontAlgn="base">
                <a:spcBef>
                  <a:spcPct val="0"/>
                </a:spcBef>
                <a:spcAft>
                  <a:spcPct val="0"/>
                </a:spcAft>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00z Surface mesoanalysis/Radar 0024z/WV image 2315z.   Precipitation has turned over to all snow across northern Michigan…heavy snowfall around northwest fringes of precip shield.  Surface temperatures below freezing across most of northern Michigan.</a:t>
            </a:r>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956F95-4D87-498B-824F-6BA15A6295BE}" type="slidenum">
              <a:rPr lang="en-US"/>
              <a:pPr fontAlgn="base">
                <a:spcBef>
                  <a:spcPct val="0"/>
                </a:spcBef>
                <a:spcAft>
                  <a:spcPct val="0"/>
                </a:spcAft>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Closer-in view of 0024z KAPX radar image plus surface observations.  Heavy snowfall along northwest portion of precip shield (patches of 40+ dBz).</a:t>
            </a:r>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FBD859-05C0-46A9-9A5E-17BF56F8744C}" type="slidenum">
              <a:rPr lang="en-US"/>
              <a:pPr fontAlgn="base">
                <a:spcBef>
                  <a:spcPct val="0"/>
                </a:spcBef>
                <a:spcAft>
                  <a:spcPct val="0"/>
                </a:spcAft>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Heavy snow got the attention of the mesoscale desk at the Storm Prediction Center.</a:t>
            </a:r>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EB7E48-1666-43AB-A5B8-75F93B370D1D}" type="slidenum">
              <a:rPr lang="en-US"/>
              <a:pPr fontAlgn="base">
                <a:spcBef>
                  <a:spcPct val="0"/>
                </a:spcBef>
                <a:spcAft>
                  <a:spcPct val="0"/>
                </a:spcAft>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Four panel upper air analysis: 00z 9 Mar 2009.  Top left--1.5 PVU surface isotachs/winds.  Top right--500mb heights/geostrophic vorticity.  Bottom left--700mb heights/temperatures.  Bottom right-- 850mb heights/925-850mb theta-e/850mb isotachs.  Strong low level warm/moisture advection punching into northern Lower Michigan along low level jet wrapping around north side of occluding low over central Lake Michigan.  Col region in mid levels supportive of strong frontogenetic potential.</a:t>
            </a:r>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6CF95D-2DA2-4680-9F1F-E90D2295005E}" type="slidenum">
              <a:rPr lang="en-US"/>
              <a:pPr fontAlgn="base">
                <a:spcBef>
                  <a:spcPct val="0"/>
                </a:spcBef>
                <a:spcAft>
                  <a:spcPct val="0"/>
                </a:spcAft>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Four panel isentropic analysis (290K surface): 00z 9 Mar 2009.  Strong moisture flux/convergence into northern Michigan feeding heavy snow band. </a:t>
            </a:r>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77E5748-C66F-4846-AEB9-EB5DF846E0E6}" type="slidenum">
              <a:rPr lang="en-US"/>
              <a:pPr fontAlgn="base">
                <a:spcBef>
                  <a:spcPct val="0"/>
                </a:spcBef>
                <a:spcAft>
                  <a:spcPct val="0"/>
                </a:spcAft>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APX observed sounding: 00z 9 Mar 2009.  Entire sounding below freezing…strong veering low/mid level hodograph indicative of strong warm advection.</a:t>
            </a:r>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A9656A-3C8B-4F22-AA5A-D372921E109D}" type="slidenum">
              <a:rPr lang="en-US"/>
              <a:pPr fontAlgn="base">
                <a:spcBef>
                  <a:spcPct val="0"/>
                </a:spcBef>
                <a:spcAft>
                  <a:spcPct val="0"/>
                </a:spcAft>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Four panel frontogenesis analysis: 00z 9 Mar 2009.   Sloped frontogenesis across northern Michigan.  </a:t>
            </a:r>
          </a:p>
        </p:txBody>
      </p:sp>
      <p:sp>
        <p:nvSpPr>
          <p:cNvPr id="727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F2E055-3871-470E-B7D0-F34831F85912}" type="slidenum">
              <a:rPr lang="en-US"/>
              <a:pPr fontAlgn="base">
                <a:spcBef>
                  <a:spcPct val="0"/>
                </a:spcBef>
                <a:spcAft>
                  <a:spcPct val="0"/>
                </a:spcAft>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809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D9ECEB2-B9DA-487D-A6BA-96092C31CFE3}" type="slidenum">
              <a:rPr lang="en-US" sz="1200">
                <a:latin typeface="Calibri" pitchFamily="34" charset="0"/>
              </a:rPr>
              <a:pPr algn="r"/>
              <a:t>31</a:t>
            </a:fld>
            <a:endParaRPr lang="en-US" sz="120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829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F15E3B8-3D0A-41B9-87A8-E71AB19ED3A2}" type="slidenum">
              <a:rPr lang="en-US" sz="1200">
                <a:latin typeface="Calibri" pitchFamily="34" charset="0"/>
              </a:rPr>
              <a:pPr algn="r"/>
              <a:t>32</a:t>
            </a:fld>
            <a:endParaRPr lang="en-US" sz="120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849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55BBF78-8066-4C65-8D29-FDB0D33E7FE9}" type="slidenum">
              <a:rPr lang="en-US" sz="1200">
                <a:latin typeface="Calibri" pitchFamily="34" charset="0"/>
              </a:rPr>
              <a:pPr algn="r"/>
              <a:t>33</a:t>
            </a:fld>
            <a:endParaRPr lang="en-US" sz="120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870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3A47902-D887-4F07-8746-0CD77212E204}" type="slidenum">
              <a:rPr lang="en-US" sz="1200">
                <a:latin typeface="Calibri" pitchFamily="34" charset="0"/>
              </a:rPr>
              <a:pPr algn="r"/>
              <a:t>34</a:t>
            </a:fld>
            <a:endParaRPr lang="en-US" sz="120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8909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63F35DE-1CDE-4E13-B3F1-7EC25754CEFA}" type="slidenum">
              <a:rPr lang="en-US" sz="1200">
                <a:latin typeface="Calibri" pitchFamily="34" charset="0"/>
              </a:rPr>
              <a:pPr algn="r"/>
              <a:t>35</a:t>
            </a:fld>
            <a:endParaRPr lang="en-US" sz="120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APX observed sounding layer analysis.  Steep lapse rates in mid levels…at these temperatures pretty much equal to the moist adiabatic lapse rate.  Weak vertical wind shear in this layer as well…more supportive of upright convection rather than potential for slantwise convection (geostrophic momentum contours pretty much vertical). </a:t>
            </a:r>
          </a:p>
        </p:txBody>
      </p:sp>
      <p:sp>
        <p:nvSpPr>
          <p:cNvPr id="9114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F21BE5A-CAF3-42C3-A2D6-753613F72CE4}" type="slidenum">
              <a:rPr lang="en-US" sz="1200">
                <a:latin typeface="Calibri" pitchFamily="34" charset="0"/>
              </a:rPr>
              <a:pPr algn="r"/>
              <a:t>36</a:t>
            </a:fld>
            <a:endParaRPr lang="en-US" sz="1200">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931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7BA4968-F7D5-4B8E-AFEA-6149144452DC}" type="slidenum">
              <a:rPr lang="en-US" sz="1200">
                <a:latin typeface="Calibri" pitchFamily="34" charset="0"/>
              </a:rPr>
              <a:pPr algn="r"/>
              <a:t>37</a:t>
            </a:fld>
            <a:endParaRPr lang="en-US" sz="120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952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EC6FB26-00B7-4698-A40E-8A1ECB541A3C}" type="slidenum">
              <a:rPr lang="en-US" sz="1200">
                <a:latin typeface="Calibri" pitchFamily="34" charset="0"/>
              </a:rPr>
              <a:pPr algn="r"/>
              <a:t>38</a:t>
            </a:fld>
            <a:endParaRPr lang="en-US" sz="1200">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972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D3B61E7-59C0-4B3D-B1D7-8CB962E1191E}" type="slidenum">
              <a:rPr lang="en-US" sz="1200">
                <a:latin typeface="Calibri" pitchFamily="34" charset="0"/>
              </a:rPr>
              <a:pPr algn="r"/>
              <a:t>39</a:t>
            </a:fld>
            <a:endParaRPr lang="en-US" sz="120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9933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5985899-A415-4256-BE4E-FD07E561E6D3}" type="slidenum">
              <a:rPr lang="en-US" sz="1200">
                <a:latin typeface="Calibri" pitchFamily="34" charset="0"/>
              </a:rPr>
              <a:pPr algn="r"/>
              <a:t>40</a:t>
            </a:fld>
            <a:endParaRPr lang="en-US" sz="120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1013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D01AE3E-D2B8-495A-9F0A-A26C702E6A66}" type="slidenum">
              <a:rPr lang="en-US" sz="1200">
                <a:latin typeface="Calibri" pitchFamily="34" charset="0"/>
              </a:rPr>
              <a:pPr algn="r"/>
              <a:t>41</a:t>
            </a:fld>
            <a:endParaRPr lang="en-US" sz="1200">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1034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05BCF07-7CB4-4957-A52A-54FB4AD40D79}" type="slidenum">
              <a:rPr lang="en-US" sz="1200">
                <a:latin typeface="Calibri" pitchFamily="34" charset="0"/>
              </a:rPr>
              <a:pPr algn="r"/>
              <a:t>42</a:t>
            </a:fld>
            <a:endParaRPr lang="en-US" sz="120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Closer-in view of 0205z KAPX radar image plus surface observations.  Heavy snowfall continues across far northern Lower Michigan.</a:t>
            </a:r>
          </a:p>
        </p:txBody>
      </p:sp>
      <p:sp>
        <p:nvSpPr>
          <p:cNvPr id="10547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F4D01FB-9AD8-4C00-BBA5-8BE409F3AE49}" type="slidenum">
              <a:rPr lang="en-US" sz="1200">
                <a:latin typeface="Calibri" pitchFamily="34" charset="0"/>
              </a:rPr>
              <a:pPr algn="r"/>
              <a:t>43</a:t>
            </a:fld>
            <a:endParaRPr lang="en-US" sz="120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Closer-in view of 0345z KAPX radar image plus surface observations.  Snowfall beginning to diminish in coverage, still some pockets of moderate/heavy snowfall across north central/northeast Lower Michigan.</a:t>
            </a:r>
          </a:p>
        </p:txBody>
      </p:sp>
      <p:sp>
        <p:nvSpPr>
          <p:cNvPr id="10752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46B7C88-8FA4-46D8-9296-E2099E06A05D}" type="slidenum">
              <a:rPr lang="en-US" sz="1200">
                <a:latin typeface="Calibri" pitchFamily="34" charset="0"/>
              </a:rPr>
              <a:pPr algn="r"/>
              <a:t>44</a:t>
            </a:fld>
            <a:endParaRPr lang="en-US" sz="120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KAPX reflectivity loop ~1900Z 8 Mar - 0500Z 9 Mar.</a:t>
            </a:r>
          </a:p>
        </p:txBody>
      </p:sp>
      <p:sp>
        <p:nvSpPr>
          <p:cNvPr id="1095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0E2079-6B48-46D2-842C-36A8691BFED8}" type="slidenum">
              <a:rPr lang="en-US" sz="1200">
                <a:latin typeface="Calibri" pitchFamily="34" charset="0"/>
              </a:rPr>
              <a:pPr algn="r"/>
              <a:t>45</a:t>
            </a:fld>
            <a:endParaRPr lang="en-US" sz="120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smtClean="0"/>
          </a:p>
        </p:txBody>
      </p:sp>
      <p:sp>
        <p:nvSpPr>
          <p:cNvPr id="1116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CF3739C-3DDF-43B3-8975-76E8CD5E803F}" type="slidenum">
              <a:rPr lang="en-US" sz="1200">
                <a:latin typeface="Calibri" pitchFamily="34" charset="0"/>
              </a:rPr>
              <a:pPr algn="r"/>
              <a:t>46</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4" name="Picture 8" descr="Moonlight title.png"/>
          <p:cNvPicPr>
            <a:picLocks noChangeAspect="1"/>
          </p:cNvPicPr>
          <p:nvPr/>
        </p:nvPicPr>
        <p:blipFill>
          <a:blip r:embed="rId2"/>
          <a:srcRect l="6766" r="4150" b="4117"/>
          <a:stretch>
            <a:fillRect/>
          </a:stretch>
        </p:blipFill>
        <p:spPr bwMode="auto">
          <a:xfrm>
            <a:off x="0" y="0"/>
            <a:ext cx="9144000" cy="6859588"/>
          </a:xfrm>
          <a:prstGeom prst="rect">
            <a:avLst/>
          </a:prstGeom>
          <a:noFill/>
          <a:ln w="9525">
            <a:noFill/>
            <a:miter lim="800000"/>
            <a:headEnd/>
            <a:tailEnd/>
          </a:ln>
        </p:spPr>
      </p:pic>
      <p:sp>
        <p:nvSpPr>
          <p:cNvPr id="2" name="Title 1"/>
          <p:cNvSpPr>
            <a:spLocks noGrp="1"/>
          </p:cNvSpPr>
          <p:nvPr>
            <p:ph type="ctrTitle"/>
          </p:nvPr>
        </p:nvSpPr>
        <p:spPr>
          <a:xfrm>
            <a:off x="762000" y="1752600"/>
            <a:ext cx="5410200" cy="1801906"/>
          </a:xfrm>
        </p:spPr>
        <p:txBody>
          <a:bodyPr anchor="b" anchorCtr="0"/>
          <a:lstStyle>
            <a:lvl1pPr algn="l" defTabSz="914400" rtl="0" eaLnBrk="1" latinLnBrk="0" hangingPunct="1">
              <a:spcBef>
                <a:spcPct val="0"/>
              </a:spcBef>
              <a:buNone/>
              <a:defRPr sz="44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447800" y="3733800"/>
            <a:ext cx="4724400" cy="1676400"/>
          </a:xfrm>
        </p:spPr>
        <p:txBody>
          <a:bodyPr/>
          <a:lstStyle>
            <a:lvl1pPr marL="0" indent="0" algn="l">
              <a:buNone/>
              <a:defRPr sz="2200" kern="1200">
                <a:gradFill>
                  <a:gsLst>
                    <a:gs pos="0">
                      <a:schemeClr val="bg1"/>
                    </a:gs>
                    <a:gs pos="90000">
                      <a:schemeClr val="bg2">
                        <a:lumMod val="90000"/>
                      </a:schemeClr>
                    </a:gs>
                  </a:gsLst>
                  <a:lin ang="5400000" scaled="0"/>
                </a:gra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5" name="Date Placeholder 3"/>
          <p:cNvSpPr>
            <a:spLocks noGrp="1"/>
          </p:cNvSpPr>
          <p:nvPr>
            <p:ph type="dt" sz="half" idx="10"/>
          </p:nvPr>
        </p:nvSpPr>
        <p:spPr>
          <a:xfrm>
            <a:off x="6858000" y="6348413"/>
            <a:ext cx="2133600" cy="182562"/>
          </a:xfrm>
        </p:spPr>
        <p:txBody>
          <a:bodyPr/>
          <a:lstStyle>
            <a:lvl1pPr algn="r">
              <a:defRPr smtClean="0">
                <a:solidFill>
                  <a:schemeClr val="bg2"/>
                </a:solidFill>
              </a:defRPr>
            </a:lvl1pPr>
          </a:lstStyle>
          <a:p>
            <a:pPr>
              <a:defRPr/>
            </a:pPr>
            <a:fld id="{1447D602-A606-4197-9D33-320129C94DDC}" type="datetimeFigureOut">
              <a:rPr lang="en-US"/>
              <a:pPr>
                <a:defRPr/>
              </a:pPr>
              <a:t>3/17/2010</a:t>
            </a:fld>
            <a:endParaRPr lang="en-US" dirty="0"/>
          </a:p>
        </p:txBody>
      </p:sp>
      <p:sp>
        <p:nvSpPr>
          <p:cNvPr id="6" name="Footer Placeholder 4"/>
          <p:cNvSpPr>
            <a:spLocks noGrp="1"/>
          </p:cNvSpPr>
          <p:nvPr>
            <p:ph type="ftr" sz="quarter" idx="11"/>
          </p:nvPr>
        </p:nvSpPr>
        <p:spPr>
          <a:xfrm>
            <a:off x="6096000" y="6543675"/>
            <a:ext cx="2895600" cy="184150"/>
          </a:xfrm>
        </p:spPr>
        <p:txBody>
          <a:bodyPr/>
          <a:lstStyle>
            <a:lvl1pPr algn="r">
              <a:defRPr dirty="0">
                <a:solidFill>
                  <a:schemeClr val="bg2"/>
                </a:solidFill>
              </a:defRPr>
            </a:lvl1pPr>
          </a:lstStyle>
          <a:p>
            <a:pPr>
              <a:defRPr/>
            </a:pPr>
            <a:endParaRPr lang="en-US"/>
          </a:p>
        </p:txBody>
      </p:sp>
      <p:sp>
        <p:nvSpPr>
          <p:cNvPr id="7" name="Slide Number Placeholder 5"/>
          <p:cNvSpPr>
            <a:spLocks noGrp="1"/>
          </p:cNvSpPr>
          <p:nvPr>
            <p:ph type="sldNum" sz="quarter" idx="12"/>
          </p:nvPr>
        </p:nvSpPr>
        <p:spPr>
          <a:xfrm>
            <a:off x="228600" y="6511925"/>
            <a:ext cx="1066800" cy="215900"/>
          </a:xfrm>
        </p:spPr>
        <p:txBody>
          <a:bodyPr/>
          <a:lstStyle>
            <a:lvl1pPr>
              <a:defRPr smtClean="0">
                <a:solidFill>
                  <a:schemeClr val="bg2"/>
                </a:solidFill>
              </a:defRPr>
            </a:lvl1pPr>
          </a:lstStyle>
          <a:p>
            <a:pPr>
              <a:defRPr/>
            </a:pPr>
            <a:fld id="{2B41FEF3-EC05-45CB-A57D-0DB88E265BFD}"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a:defRPr/>
            </a:lvl1pPr>
          </a:lstStyle>
          <a:p>
            <a:pPr>
              <a:defRPr/>
            </a:pPr>
            <a:fld id="{3E358682-5082-47F6-BA93-3161976D4E60}" type="datetimeFigureOut">
              <a:rPr lang="en-US"/>
              <a:pPr>
                <a:defRPr/>
              </a:pPr>
              <a:t>3/17/2010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50CE500-DF77-44B4-AFAB-DB05C938110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pic>
        <p:nvPicPr>
          <p:cNvPr id="4" name="Picture 7" descr="moonlight section.png"/>
          <p:cNvPicPr>
            <a:picLocks noChangeAspect="1"/>
          </p:cNvPicPr>
          <p:nvPr/>
        </p:nvPicPr>
        <p:blipFill>
          <a:blip r:embed="rId2"/>
          <a:srcRect l="6389" r="4959" b="27051"/>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800" y="2438400"/>
            <a:ext cx="7772400" cy="1362075"/>
          </a:xfrm>
        </p:spPr>
        <p:txBody>
          <a:bodyPr anchor="b" anchorCtr="0"/>
          <a:lstStyle>
            <a:lvl1pPr algn="ctr" defTabSz="914400" rtl="0" eaLnBrk="1" latinLnBrk="0" hangingPunct="1">
              <a:spcBef>
                <a:spcPct val="0"/>
              </a:spcBef>
              <a:buNone/>
              <a:defRPr sz="44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3886200"/>
            <a:ext cx="7772400" cy="941294"/>
          </a:xfrm>
        </p:spPr>
        <p:txBody>
          <a:bodyPr anchor="t" anchorCtr="0"/>
          <a:lstStyle>
            <a:lvl1pPr marL="0" indent="0" algn="ctr">
              <a:buNone/>
              <a:defRPr sz="2000" kern="1200">
                <a:gradFill>
                  <a:gsLst>
                    <a:gs pos="0">
                      <a:schemeClr val="bg1"/>
                    </a:gs>
                    <a:gs pos="90000">
                      <a:schemeClr val="bg2">
                        <a:lumMod val="90000"/>
                      </a:schemeClr>
                    </a:gs>
                  </a:gsLst>
                  <a:lin ang="5400000" scaled="0"/>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320F64C-70FF-4CC2-9332-885141D42D5F}" type="datetimeFigureOut">
              <a:rPr lang="en-US"/>
              <a:pPr>
                <a:defRPr/>
              </a:pPr>
              <a:t>3/17/2010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87318-6822-4184-9F52-7B3A60809C35}"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9" descr="moonlight - two content.png"/>
          <p:cNvPicPr>
            <a:picLocks noChangeAspect="1"/>
          </p:cNvPicPr>
          <p:nvPr/>
        </p:nvPicPr>
        <p:blipFill>
          <a:blip r:embed="rId2"/>
          <a:srcRect l="2281" t="1035" r="4562"/>
          <a:stretch>
            <a:fillRect/>
          </a:stretch>
        </p:blipFill>
        <p:spPr bwMode="auto">
          <a:xfrm>
            <a:off x="0" y="0"/>
            <a:ext cx="9144000" cy="6854825"/>
          </a:xfrm>
          <a:prstGeom prst="rect">
            <a:avLst/>
          </a:prstGeom>
          <a:noFill/>
          <a:ln w="9525">
            <a:noFill/>
            <a:miter lim="800000"/>
            <a:headEnd/>
            <a:tailEnd/>
          </a:ln>
        </p:spPr>
      </p:pic>
      <p:sp>
        <p:nvSpPr>
          <p:cNvPr id="2" name="Title 1"/>
          <p:cNvSpPr>
            <a:spLocks noGrp="1"/>
          </p:cNvSpPr>
          <p:nvPr>
            <p:ph type="title"/>
          </p:nvPr>
        </p:nvSpPr>
        <p:spPr>
          <a:xfrm>
            <a:off x="1981200" y="792162"/>
            <a:ext cx="6019799" cy="808038"/>
          </a:xfrm>
        </p:spPr>
        <p:txBody>
          <a:bodyPr/>
          <a:lstStyle/>
          <a:p>
            <a:r>
              <a:rPr lang="en-US" smtClean="0"/>
              <a:t>Click to edit Master title style</a:t>
            </a:r>
            <a:endParaRPr/>
          </a:p>
        </p:txBody>
      </p:sp>
      <p:sp>
        <p:nvSpPr>
          <p:cNvPr id="3" name="Content Placeholder 2"/>
          <p:cNvSpPr>
            <a:spLocks noGrp="1"/>
          </p:cNvSpPr>
          <p:nvPr>
            <p:ph sz="half" idx="1"/>
          </p:nvPr>
        </p:nvSpPr>
        <p:spPr>
          <a:xfrm>
            <a:off x="1976438" y="2003425"/>
            <a:ext cx="2971800" cy="3832226"/>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029200" y="2003425"/>
            <a:ext cx="2971800" cy="3832225"/>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Date Placeholder 4"/>
          <p:cNvSpPr>
            <a:spLocks noGrp="1"/>
          </p:cNvSpPr>
          <p:nvPr>
            <p:ph type="dt" sz="half" idx="10"/>
          </p:nvPr>
        </p:nvSpPr>
        <p:spPr/>
        <p:txBody>
          <a:bodyPr/>
          <a:lstStyle>
            <a:lvl1pPr>
              <a:defRPr/>
            </a:lvl1pPr>
          </a:lstStyle>
          <a:p>
            <a:pPr>
              <a:defRPr/>
            </a:pPr>
            <a:fld id="{E9AFB88E-4CD9-4D98-AE13-E8719FCD897A}" type="datetimeFigureOut">
              <a:rPr lang="en-US"/>
              <a:pPr>
                <a:defRPr/>
              </a:pPr>
              <a:t>3/17/2010</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76C98389-8D7A-4234-B652-1973C15683D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9" descr="moonlight - two content.png"/>
          <p:cNvPicPr>
            <a:picLocks noChangeAspect="1"/>
          </p:cNvPicPr>
          <p:nvPr/>
        </p:nvPicPr>
        <p:blipFill>
          <a:blip r:embed="rId2"/>
          <a:srcRect l="2281" t="1035" r="4562"/>
          <a:stretch>
            <a:fillRect/>
          </a:stretch>
        </p:blipFill>
        <p:spPr bwMode="auto">
          <a:xfrm>
            <a:off x="0" y="0"/>
            <a:ext cx="9144000" cy="6854825"/>
          </a:xfrm>
          <a:prstGeom prst="rect">
            <a:avLst/>
          </a:prstGeom>
          <a:noFill/>
          <a:ln w="9525">
            <a:noFill/>
            <a:miter lim="800000"/>
            <a:headEnd/>
            <a:tailEnd/>
          </a:ln>
        </p:spPr>
      </p:pic>
      <p:sp>
        <p:nvSpPr>
          <p:cNvPr id="2" name="Title 1"/>
          <p:cNvSpPr>
            <a:spLocks noGrp="1"/>
          </p:cNvSpPr>
          <p:nvPr>
            <p:ph type="title"/>
          </p:nvPr>
        </p:nvSpPr>
        <p:spPr>
          <a:xfrm>
            <a:off x="1981200" y="792162"/>
            <a:ext cx="6019799" cy="8080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981200" y="1700960"/>
            <a:ext cx="2971800" cy="750887"/>
          </a:xfrm>
        </p:spPr>
        <p:txBody>
          <a:bodyPr anchor="ctr" anchorCtr="0">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81200" y="2541494"/>
            <a:ext cx="2971800" cy="3294156"/>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029199" y="1700960"/>
            <a:ext cx="2971800" cy="750887"/>
          </a:xfrm>
        </p:spPr>
        <p:txBody>
          <a:bodyPr anchor="ctr" anchorCtr="0">
            <a:noAutofit/>
          </a:bodyPr>
          <a:lstStyle>
            <a:lvl1pPr marL="0" indent="0" algn="ctr">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541494"/>
            <a:ext cx="2971800" cy="3294156"/>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6"/>
          <p:cNvSpPr>
            <a:spLocks noGrp="1"/>
          </p:cNvSpPr>
          <p:nvPr>
            <p:ph type="dt" sz="half" idx="10"/>
          </p:nvPr>
        </p:nvSpPr>
        <p:spPr/>
        <p:txBody>
          <a:bodyPr/>
          <a:lstStyle>
            <a:lvl1pPr>
              <a:defRPr/>
            </a:lvl1pPr>
          </a:lstStyle>
          <a:p>
            <a:pPr>
              <a:defRPr/>
            </a:pPr>
            <a:fld id="{C53F885D-C99C-47D5-92EC-01CDC1874ECA}" type="datetimeFigureOut">
              <a:rPr lang="en-US"/>
              <a:pPr>
                <a:defRPr/>
              </a:pPr>
              <a:t>3/17/2010</a:t>
            </a:fld>
            <a:endParaRPr lang="en-US" dirty="0"/>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BEA2DD00-612D-43F2-ACD2-5126B8A0E09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5BDC8904-F4AC-43E4-A8F6-5AF11431DE28}" type="datetimeFigureOut">
              <a:rPr lang="en-US"/>
              <a:pPr>
                <a:defRPr/>
              </a:pPr>
              <a:t>3/17/2010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AABABBE-C8BA-4F92-AC30-5F4024CED34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3F44C42-CB5E-4031-B47D-5408A3F312FB}" type="datetimeFigureOut">
              <a:rPr lang="en-US"/>
              <a:pPr>
                <a:defRPr/>
              </a:pPr>
              <a:t>3/17/2010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774E4AF-9D00-4A5D-B071-685C309A5F8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7" descr="moonlight - two content.png"/>
          <p:cNvPicPr>
            <a:picLocks noChangeAspect="1"/>
          </p:cNvPicPr>
          <p:nvPr/>
        </p:nvPicPr>
        <p:blipFill>
          <a:blip r:embed="rId2"/>
          <a:srcRect l="2281" t="1035" r="4562"/>
          <a:stretch>
            <a:fillRect/>
          </a:stretch>
        </p:blipFill>
        <p:spPr bwMode="auto">
          <a:xfrm>
            <a:off x="0" y="0"/>
            <a:ext cx="9144000" cy="6854825"/>
          </a:xfrm>
          <a:prstGeom prst="rect">
            <a:avLst/>
          </a:prstGeom>
          <a:noFill/>
          <a:ln w="9525">
            <a:noFill/>
            <a:miter lim="800000"/>
            <a:headEnd/>
            <a:tailEnd/>
          </a:ln>
        </p:spPr>
      </p:pic>
      <p:sp>
        <p:nvSpPr>
          <p:cNvPr id="2" name="Title 1"/>
          <p:cNvSpPr>
            <a:spLocks noGrp="1"/>
          </p:cNvSpPr>
          <p:nvPr>
            <p:ph type="title"/>
          </p:nvPr>
        </p:nvSpPr>
        <p:spPr>
          <a:xfrm>
            <a:off x="301752" y="1033272"/>
            <a:ext cx="1298448" cy="2624328"/>
          </a:xfrm>
        </p:spPr>
        <p:txBody>
          <a:bodyPr anchor="t" anchorCtr="0"/>
          <a:lstStyle>
            <a:lvl1pPr algn="l">
              <a:defRPr sz="2000" b="1"/>
            </a:lvl1pPr>
          </a:lstStyle>
          <a:p>
            <a:r>
              <a:rPr lang="en-US" smtClean="0"/>
              <a:t>Click to edit Master title style</a:t>
            </a:r>
            <a:endParaRPr/>
          </a:p>
        </p:txBody>
      </p:sp>
      <p:sp>
        <p:nvSpPr>
          <p:cNvPr id="3" name="Content Placeholder 2"/>
          <p:cNvSpPr>
            <a:spLocks noGrp="1"/>
          </p:cNvSpPr>
          <p:nvPr>
            <p:ph idx="1"/>
          </p:nvPr>
        </p:nvSpPr>
        <p:spPr>
          <a:xfrm>
            <a:off x="2133600" y="1371600"/>
            <a:ext cx="4953000" cy="3886200"/>
          </a:xfrm>
        </p:spPr>
        <p:txBody>
          <a:bodyPr/>
          <a:lstStyle>
            <a:lvl1pPr>
              <a:defRPr sz="2000"/>
            </a:lvl1pPr>
            <a:lvl2pPr>
              <a:defRPr sz="1800"/>
            </a:lvl2pPr>
            <a:lvl3pPr>
              <a:defRPr sz="1800"/>
            </a:lvl3pPr>
            <a:lvl4pPr>
              <a:defRPr sz="1800"/>
            </a:lvl4pPr>
            <a:lvl5pPr>
              <a:defRPr sz="1800"/>
            </a:lvl5pPr>
            <a:lvl6pPr>
              <a:defRPr sz="180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127248" y="5486400"/>
            <a:ext cx="4498848" cy="7589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39C4C7C1-F5CD-45C4-A880-1FA808F83E41}" type="datetimeFigureOut">
              <a:rPr lang="en-US"/>
              <a:pPr>
                <a:defRPr/>
              </a:pPr>
              <a:t>3/17/2010</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448A619D-A36C-4B2A-A108-773C3D84CCE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7" descr="moonlight - two content.png"/>
          <p:cNvPicPr>
            <a:picLocks noChangeAspect="1"/>
          </p:cNvPicPr>
          <p:nvPr/>
        </p:nvPicPr>
        <p:blipFill>
          <a:blip r:embed="rId2"/>
          <a:srcRect l="2281" t="1035" r="4562"/>
          <a:stretch>
            <a:fillRect/>
          </a:stretch>
        </p:blipFill>
        <p:spPr bwMode="auto">
          <a:xfrm>
            <a:off x="0" y="0"/>
            <a:ext cx="9144000" cy="6854825"/>
          </a:xfrm>
          <a:prstGeom prst="rect">
            <a:avLst/>
          </a:prstGeom>
          <a:noFill/>
          <a:ln w="9525">
            <a:noFill/>
            <a:miter lim="800000"/>
            <a:headEnd/>
            <a:tailEnd/>
          </a:ln>
        </p:spPr>
      </p:pic>
      <p:sp>
        <p:nvSpPr>
          <p:cNvPr id="2" name="Title 1"/>
          <p:cNvSpPr>
            <a:spLocks noGrp="1"/>
          </p:cNvSpPr>
          <p:nvPr>
            <p:ph type="title"/>
          </p:nvPr>
        </p:nvSpPr>
        <p:spPr>
          <a:xfrm>
            <a:off x="304800" y="1033462"/>
            <a:ext cx="1295400" cy="2624138"/>
          </a:xfrm>
        </p:spPr>
        <p:txBody>
          <a:bodyPr anchor="t" anchorCtr="0"/>
          <a:lstStyle>
            <a:lvl1pPr algn="l">
              <a:defRPr sz="2000" b="1"/>
            </a:lvl1pPr>
          </a:lstStyle>
          <a:p>
            <a:r>
              <a:rPr lang="en-US" smtClean="0"/>
              <a:t>Click to edit Master title style</a:t>
            </a:r>
            <a:endParaRPr/>
          </a:p>
        </p:txBody>
      </p:sp>
      <p:sp>
        <p:nvSpPr>
          <p:cNvPr id="3" name="Picture Placeholder 2"/>
          <p:cNvSpPr>
            <a:spLocks noGrp="1"/>
          </p:cNvSpPr>
          <p:nvPr>
            <p:ph type="pic" idx="1"/>
          </p:nvPr>
        </p:nvSpPr>
        <p:spPr>
          <a:xfrm>
            <a:off x="1905000" y="914400"/>
            <a:ext cx="5486400" cy="4495800"/>
          </a:xfrm>
          <a:prstGeom prst="ellipse">
            <a:avLst/>
          </a:prstGeom>
          <a:effectLst>
            <a:innerShdw blurRad="254000">
              <a:schemeClr val="tx1"/>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noProof="0" dirty="0"/>
          </a:p>
        </p:txBody>
      </p:sp>
      <p:sp>
        <p:nvSpPr>
          <p:cNvPr id="4" name="Text Placeholder 3"/>
          <p:cNvSpPr>
            <a:spLocks noGrp="1"/>
          </p:cNvSpPr>
          <p:nvPr>
            <p:ph type="body" sz="half" idx="2"/>
          </p:nvPr>
        </p:nvSpPr>
        <p:spPr>
          <a:xfrm>
            <a:off x="3124200" y="5486400"/>
            <a:ext cx="4495800" cy="76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C1EE4CA0-67EB-448B-94F4-078581E6C117}" type="datetimeFigureOut">
              <a:rPr lang="en-US"/>
              <a:pPr>
                <a:defRPr/>
              </a:pPr>
              <a:t>3/17/2010</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9E73559A-95DA-4049-B410-A86B2C1CCCB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1976438" y="1981201"/>
            <a:ext cx="5325315" cy="3841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a:defRPr/>
            </a:lvl1pPr>
          </a:lstStyle>
          <a:p>
            <a:pPr>
              <a:defRPr/>
            </a:pPr>
            <a:fld id="{D30C0EA5-E039-4CF1-8B38-2E3A2D9689D6}" type="datetimeFigureOut">
              <a:rPr lang="en-US"/>
              <a:pPr>
                <a:defRPr/>
              </a:pPr>
              <a:t>3/17/2010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CACFCC-FD50-4BEA-8596-E88344A248A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793751"/>
            <a:ext cx="1371600" cy="50419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976438" y="793751"/>
            <a:ext cx="4500562" cy="5041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a:defRPr/>
            </a:lvl1pPr>
          </a:lstStyle>
          <a:p>
            <a:pPr>
              <a:defRPr/>
            </a:pPr>
            <a:fld id="{761811E9-D17D-4396-A18B-508A4F1DC15F}" type="datetimeFigureOut">
              <a:rPr lang="en-US"/>
              <a:pPr>
                <a:defRPr/>
              </a:pPr>
              <a:t>3/17/2010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E839D5-852C-4705-8C6D-F33838DF23F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026" name="Picture 11" descr="moonlight master 2.png"/>
          <p:cNvPicPr>
            <a:picLocks noChangeAspect="1"/>
          </p:cNvPicPr>
          <p:nvPr/>
        </p:nvPicPr>
        <p:blipFill>
          <a:blip r:embed="rId13"/>
          <a:srcRect l="2391" t="1099" r="1988"/>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1981200" y="792163"/>
            <a:ext cx="5311775" cy="808037"/>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2286000" y="1981200"/>
            <a:ext cx="5016500" cy="384175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348413"/>
            <a:ext cx="2133600" cy="182562"/>
          </a:xfrm>
          <a:prstGeom prst="rect">
            <a:avLst/>
          </a:prstGeom>
        </p:spPr>
        <p:txBody>
          <a:bodyPr vert="horz" lIns="91440" tIns="45720" rIns="91440" bIns="45720" rtlCol="0" anchor="ctr"/>
          <a:lstStyle>
            <a:lvl1pPr algn="l" fontAlgn="auto">
              <a:spcBef>
                <a:spcPts val="0"/>
              </a:spcBef>
              <a:spcAft>
                <a:spcPts val="0"/>
              </a:spcAft>
              <a:defRPr sz="1100" smtClean="0">
                <a:solidFill>
                  <a:schemeClr val="bg2"/>
                </a:solidFill>
                <a:latin typeface="+mn-lt"/>
              </a:defRPr>
            </a:lvl1pPr>
          </a:lstStyle>
          <a:p>
            <a:pPr>
              <a:defRPr/>
            </a:pPr>
            <a:fld id="{27E9866F-8E49-4D61-B5BE-D7C35E52530F}" type="datetimeFigureOut">
              <a:rPr lang="en-US"/>
              <a:pPr>
                <a:defRPr/>
              </a:pPr>
              <a:t>3/17/2010</a:t>
            </a:fld>
            <a:endParaRPr lang="en-US" dirty="0"/>
          </a:p>
        </p:txBody>
      </p:sp>
      <p:sp>
        <p:nvSpPr>
          <p:cNvPr id="5" name="Footer Placeholder 4"/>
          <p:cNvSpPr>
            <a:spLocks noGrp="1"/>
          </p:cNvSpPr>
          <p:nvPr>
            <p:ph type="ftr" sz="quarter" idx="3"/>
          </p:nvPr>
        </p:nvSpPr>
        <p:spPr>
          <a:xfrm>
            <a:off x="228600" y="6543675"/>
            <a:ext cx="2895600" cy="184150"/>
          </a:xfrm>
          <a:prstGeom prst="rect">
            <a:avLst/>
          </a:prstGeom>
        </p:spPr>
        <p:txBody>
          <a:bodyPr vert="horz" lIns="91440" tIns="45720" rIns="91440" bIns="45720" rtlCol="0" anchor="ctr"/>
          <a:lstStyle>
            <a:lvl1pPr algn="l" fontAlgn="auto">
              <a:spcBef>
                <a:spcPts val="0"/>
              </a:spcBef>
              <a:spcAft>
                <a:spcPts val="0"/>
              </a:spcAft>
              <a:defRPr sz="1100" dirty="0">
                <a:solidFill>
                  <a:schemeClr val="bg2"/>
                </a:solidFill>
                <a:latin typeface="+mn-lt"/>
              </a:defRPr>
            </a:lvl1pPr>
          </a:lstStyle>
          <a:p>
            <a:pPr>
              <a:defRPr/>
            </a:pPr>
            <a:endParaRPr lang="en-US"/>
          </a:p>
        </p:txBody>
      </p:sp>
      <p:sp>
        <p:nvSpPr>
          <p:cNvPr id="6" name="Slide Number Placeholder 5"/>
          <p:cNvSpPr>
            <a:spLocks noGrp="1"/>
          </p:cNvSpPr>
          <p:nvPr>
            <p:ph type="sldNum" sz="quarter" idx="4"/>
          </p:nvPr>
        </p:nvSpPr>
        <p:spPr>
          <a:xfrm>
            <a:off x="228600" y="6032500"/>
            <a:ext cx="1066800" cy="215900"/>
          </a:xfrm>
          <a:prstGeom prst="rect">
            <a:avLst/>
          </a:prstGeom>
        </p:spPr>
        <p:txBody>
          <a:bodyPr vert="horz" lIns="91440" tIns="45720" rIns="91440" bIns="45720" rtlCol="0" anchor="ctr"/>
          <a:lstStyle>
            <a:lvl1pPr algn="l" fontAlgn="auto">
              <a:spcBef>
                <a:spcPts val="0"/>
              </a:spcBef>
              <a:spcAft>
                <a:spcPts val="0"/>
              </a:spcAft>
              <a:defRPr sz="1300" smtClean="0">
                <a:solidFill>
                  <a:schemeClr val="bg2"/>
                </a:solidFill>
                <a:latin typeface="+mn-lt"/>
              </a:defRPr>
            </a:lvl1pPr>
          </a:lstStyle>
          <a:p>
            <a:pPr>
              <a:defRPr/>
            </a:pPr>
            <a:fld id="{7B0EF2E9-68FF-4EF9-B860-5965699AD0A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4" r:id="rId4"/>
    <p:sldLayoutId id="2147483675" r:id="rId5"/>
    <p:sldLayoutId id="2147483670" r:id="rId6"/>
    <p:sldLayoutId id="2147483669" r:id="rId7"/>
    <p:sldLayoutId id="2147483676" r:id="rId8"/>
    <p:sldLayoutId id="2147483677" r:id="rId9"/>
    <p:sldLayoutId id="2147483668" r:id="rId10"/>
    <p:sldLayoutId id="2147483667" r:id="rId11"/>
  </p:sldLayoutIdLst>
  <p:txStyles>
    <p:titleStyle>
      <a:lvl1pPr algn="l" rtl="0" fontAlgn="base">
        <a:spcBef>
          <a:spcPct val="0"/>
        </a:spcBef>
        <a:spcAft>
          <a:spcPct val="0"/>
        </a:spcAft>
        <a:defRPr sz="3600" kern="1200">
          <a:gradFill>
            <a:gsLst>
              <a:gs pos="0">
                <a:schemeClr val="bg1"/>
              </a:gs>
              <a:gs pos="90000">
                <a:schemeClr val="bg2">
                  <a:lumMod val="90000"/>
                </a:schemeClr>
              </a:gs>
            </a:gsLst>
            <a:lin ang="5400000" scaled="0"/>
          </a:gradFill>
          <a:effectLst>
            <a:reflection blurRad="6350" stA="55000" endA="300" endPos="25500" dir="5400000" sy="-100000" algn="bl" rotWithShape="0"/>
          </a:effectLst>
          <a:latin typeface="+mj-lt"/>
          <a:ea typeface="+mj-ea"/>
          <a:cs typeface="+mj-cs"/>
        </a:defRPr>
      </a:lvl1pPr>
      <a:lvl2pPr algn="l" rtl="0" fontAlgn="base">
        <a:spcBef>
          <a:spcPct val="0"/>
        </a:spcBef>
        <a:spcAft>
          <a:spcPct val="0"/>
        </a:spcAft>
        <a:defRPr sz="3600">
          <a:solidFill>
            <a:schemeClr val="tx1"/>
          </a:solidFill>
          <a:latin typeface="Candara" pitchFamily="34" charset="0"/>
        </a:defRPr>
      </a:lvl2pPr>
      <a:lvl3pPr algn="l" rtl="0" fontAlgn="base">
        <a:spcBef>
          <a:spcPct val="0"/>
        </a:spcBef>
        <a:spcAft>
          <a:spcPct val="0"/>
        </a:spcAft>
        <a:defRPr sz="3600">
          <a:solidFill>
            <a:schemeClr val="tx1"/>
          </a:solidFill>
          <a:latin typeface="Candara" pitchFamily="34" charset="0"/>
        </a:defRPr>
      </a:lvl3pPr>
      <a:lvl4pPr algn="l" rtl="0" fontAlgn="base">
        <a:spcBef>
          <a:spcPct val="0"/>
        </a:spcBef>
        <a:spcAft>
          <a:spcPct val="0"/>
        </a:spcAft>
        <a:defRPr sz="3600">
          <a:solidFill>
            <a:schemeClr val="tx1"/>
          </a:solidFill>
          <a:latin typeface="Candara" pitchFamily="34" charset="0"/>
        </a:defRPr>
      </a:lvl4pPr>
      <a:lvl5pPr algn="l" rtl="0" fontAlgn="base">
        <a:spcBef>
          <a:spcPct val="0"/>
        </a:spcBef>
        <a:spcAft>
          <a:spcPct val="0"/>
        </a:spcAft>
        <a:defRPr sz="3600">
          <a:solidFill>
            <a:schemeClr val="tx1"/>
          </a:solidFill>
          <a:latin typeface="Candara" pitchFamily="34" charset="0"/>
        </a:defRPr>
      </a:lvl5pPr>
      <a:lvl6pPr marL="457200" algn="l" rtl="0" fontAlgn="base">
        <a:spcBef>
          <a:spcPct val="0"/>
        </a:spcBef>
        <a:spcAft>
          <a:spcPct val="0"/>
        </a:spcAft>
        <a:defRPr sz="3600">
          <a:solidFill>
            <a:schemeClr val="tx1"/>
          </a:solidFill>
          <a:latin typeface="Candara" pitchFamily="34" charset="0"/>
        </a:defRPr>
      </a:lvl6pPr>
      <a:lvl7pPr marL="914400" algn="l" rtl="0" fontAlgn="base">
        <a:spcBef>
          <a:spcPct val="0"/>
        </a:spcBef>
        <a:spcAft>
          <a:spcPct val="0"/>
        </a:spcAft>
        <a:defRPr sz="3600">
          <a:solidFill>
            <a:schemeClr val="tx1"/>
          </a:solidFill>
          <a:latin typeface="Candara" pitchFamily="34" charset="0"/>
        </a:defRPr>
      </a:lvl7pPr>
      <a:lvl8pPr marL="1371600" algn="l" rtl="0" fontAlgn="base">
        <a:spcBef>
          <a:spcPct val="0"/>
        </a:spcBef>
        <a:spcAft>
          <a:spcPct val="0"/>
        </a:spcAft>
        <a:defRPr sz="3600">
          <a:solidFill>
            <a:schemeClr val="tx1"/>
          </a:solidFill>
          <a:latin typeface="Candara" pitchFamily="34" charset="0"/>
        </a:defRPr>
      </a:lvl8pPr>
      <a:lvl9pPr marL="1828800" algn="l" rtl="0" fontAlgn="base">
        <a:spcBef>
          <a:spcPct val="0"/>
        </a:spcBef>
        <a:spcAft>
          <a:spcPct val="0"/>
        </a:spcAft>
        <a:defRPr sz="3600">
          <a:solidFill>
            <a:schemeClr val="tx1"/>
          </a:solidFill>
          <a:latin typeface="Candara" pitchFamily="34" charset="0"/>
        </a:defRPr>
      </a:lvl9pPr>
    </p:titleStyle>
    <p:bodyStyle>
      <a:lvl1pPr marL="228600" indent="-228600" algn="l" rtl="0" fontAlgn="base">
        <a:spcBef>
          <a:spcPts val="1200"/>
        </a:spcBef>
        <a:spcAft>
          <a:spcPct val="0"/>
        </a:spcAft>
        <a:buClr>
          <a:schemeClr val="bg2"/>
        </a:buClr>
        <a:buBlip>
          <a:blip r:embed="rId14"/>
        </a:buBlip>
        <a:defRPr sz="2200" kern="1200">
          <a:gradFill>
            <a:gsLst>
              <a:gs pos="0">
                <a:schemeClr val="bg1"/>
              </a:gs>
              <a:gs pos="90000">
                <a:schemeClr val="bg2">
                  <a:lumMod val="90000"/>
                </a:schemeClr>
              </a:gs>
            </a:gsLst>
            <a:lin ang="5400000" scaled="0"/>
          </a:gradFill>
          <a:latin typeface="+mn-lt"/>
          <a:ea typeface="+mn-ea"/>
          <a:cs typeface="+mn-cs"/>
        </a:defRPr>
      </a:lvl1pPr>
      <a:lvl2pPr marL="457200" indent="-228600" algn="l" rtl="0" fontAlgn="base">
        <a:spcBef>
          <a:spcPts val="1200"/>
        </a:spcBef>
        <a:spcAft>
          <a:spcPct val="0"/>
        </a:spcAft>
        <a:buBlip>
          <a:blip r:embed="rId15"/>
        </a:buBlip>
        <a:defRPr sz="2000" kern="1200">
          <a:gradFill>
            <a:gsLst>
              <a:gs pos="0">
                <a:schemeClr val="bg1"/>
              </a:gs>
              <a:gs pos="90000">
                <a:schemeClr val="bg2">
                  <a:lumMod val="90000"/>
                </a:schemeClr>
              </a:gs>
            </a:gsLst>
            <a:lin ang="5400000" scaled="0"/>
          </a:gradFill>
          <a:latin typeface="+mn-lt"/>
          <a:ea typeface="+mn-ea"/>
          <a:cs typeface="+mn-cs"/>
        </a:defRPr>
      </a:lvl2pPr>
      <a:lvl3pPr marL="685800" indent="-228600" algn="l" rtl="0" fontAlgn="base">
        <a:spcBef>
          <a:spcPts val="1200"/>
        </a:spcBef>
        <a:spcAft>
          <a:spcPct val="0"/>
        </a:spcAft>
        <a:buBlip>
          <a:blip r:embed="rId15"/>
        </a:buBlip>
        <a:defRPr sz="2000" kern="1200">
          <a:gradFill>
            <a:gsLst>
              <a:gs pos="0">
                <a:schemeClr val="bg1"/>
              </a:gs>
              <a:gs pos="90000">
                <a:schemeClr val="bg2">
                  <a:lumMod val="90000"/>
                </a:schemeClr>
              </a:gs>
            </a:gsLst>
            <a:lin ang="5400000" scaled="0"/>
          </a:gradFill>
          <a:latin typeface="+mn-lt"/>
          <a:ea typeface="+mn-ea"/>
          <a:cs typeface="+mn-cs"/>
        </a:defRPr>
      </a:lvl3pPr>
      <a:lvl4pPr marL="914400" indent="-228600" algn="l" rtl="0" fontAlgn="base">
        <a:spcBef>
          <a:spcPts val="1200"/>
        </a:spcBef>
        <a:spcAft>
          <a:spcPct val="0"/>
        </a:spcAft>
        <a:buBlip>
          <a:blip r:embed="rId15"/>
        </a:buBlip>
        <a:defRPr sz="2000" kern="1200">
          <a:gradFill>
            <a:gsLst>
              <a:gs pos="0">
                <a:schemeClr val="bg1"/>
              </a:gs>
              <a:gs pos="90000">
                <a:schemeClr val="bg2">
                  <a:lumMod val="90000"/>
                </a:schemeClr>
              </a:gs>
            </a:gsLst>
            <a:lin ang="5400000" scaled="0"/>
          </a:gradFill>
          <a:latin typeface="+mn-lt"/>
          <a:ea typeface="+mn-ea"/>
          <a:cs typeface="+mn-cs"/>
        </a:defRPr>
      </a:lvl4pPr>
      <a:lvl5pPr marL="1143000" indent="-228600" algn="l" rtl="0" fontAlgn="base">
        <a:spcBef>
          <a:spcPts val="1200"/>
        </a:spcBef>
        <a:spcAft>
          <a:spcPct val="0"/>
        </a:spcAft>
        <a:buBlip>
          <a:blip r:embed="rId15"/>
        </a:buBlip>
        <a:defRPr sz="2000" kern="1200">
          <a:gradFill>
            <a:gsLst>
              <a:gs pos="0">
                <a:schemeClr val="bg1"/>
              </a:gs>
              <a:gs pos="90000">
                <a:schemeClr val="bg2">
                  <a:lumMod val="90000"/>
                </a:schemeClr>
              </a:gs>
            </a:gsLst>
            <a:lin ang="5400000" scaled="0"/>
          </a:gradFill>
          <a:latin typeface="+mn-lt"/>
          <a:ea typeface="+mn-ea"/>
          <a:cs typeface="+mn-cs"/>
        </a:defRPr>
      </a:lvl5pPr>
      <a:lvl6pPr marL="1371600" indent="-228600" algn="l" defTabSz="914400" rtl="0" eaLnBrk="1" latinLnBrk="0" hangingPunct="1">
        <a:spcBef>
          <a:spcPts val="1200"/>
        </a:spcBef>
        <a:buClrTx/>
        <a:buFont typeface="Arial" pitchFamily="34" charset="0"/>
        <a:buChar char="•"/>
        <a:defRPr sz="1800" kern="1200">
          <a:gradFill>
            <a:gsLst>
              <a:gs pos="0">
                <a:schemeClr val="bg1"/>
              </a:gs>
              <a:gs pos="90000">
                <a:schemeClr val="bg2">
                  <a:lumMod val="90000"/>
                </a:schemeClr>
              </a:gs>
            </a:gsLst>
            <a:lin ang="5400000" scaled="0"/>
          </a:gradFill>
          <a:latin typeface="+mn-lt"/>
          <a:ea typeface="+mn-ea"/>
          <a:cs typeface="+mn-cs"/>
        </a:defRPr>
      </a:lvl6pPr>
      <a:lvl7pPr marL="1600200" indent="-228600" algn="l" defTabSz="914400" rtl="0" eaLnBrk="1" latinLnBrk="0" hangingPunct="1">
        <a:spcBef>
          <a:spcPts val="1200"/>
        </a:spcBef>
        <a:buClrTx/>
        <a:buFont typeface="Arial" pitchFamily="34" charset="0"/>
        <a:buChar char="•"/>
        <a:defRPr sz="1800" kern="1200">
          <a:gradFill>
            <a:gsLst>
              <a:gs pos="0">
                <a:schemeClr val="bg1"/>
              </a:gs>
              <a:gs pos="90000">
                <a:schemeClr val="bg2">
                  <a:lumMod val="90000"/>
                </a:schemeClr>
              </a:gs>
            </a:gsLst>
            <a:lin ang="5400000" scaled="0"/>
          </a:gradFill>
          <a:latin typeface="+mn-lt"/>
          <a:ea typeface="+mn-ea"/>
          <a:cs typeface="+mn-cs"/>
        </a:defRPr>
      </a:lvl7pPr>
      <a:lvl8pPr marL="1828800" indent="-228600" algn="l" defTabSz="914400" rtl="0" eaLnBrk="1" latinLnBrk="0" hangingPunct="1">
        <a:spcBef>
          <a:spcPts val="1200"/>
        </a:spcBef>
        <a:buClrTx/>
        <a:buFont typeface="Arial" pitchFamily="34" charset="0"/>
        <a:buChar char="•"/>
        <a:defRPr sz="1800" kern="1200" baseline="0">
          <a:gradFill>
            <a:gsLst>
              <a:gs pos="0">
                <a:schemeClr val="bg1"/>
              </a:gs>
              <a:gs pos="90000">
                <a:schemeClr val="bg2">
                  <a:lumMod val="90000"/>
                </a:schemeClr>
              </a:gs>
            </a:gsLst>
            <a:lin ang="5400000" scaled="0"/>
          </a:gradFill>
          <a:latin typeface="+mn-lt"/>
          <a:ea typeface="+mn-ea"/>
          <a:cs typeface="+mn-cs"/>
        </a:defRPr>
      </a:lvl8pPr>
      <a:lvl9pPr marL="2057400" indent="-228600" algn="l" defTabSz="914400" rtl="0" eaLnBrk="1" latinLnBrk="0" hangingPunct="1">
        <a:spcBef>
          <a:spcPts val="1200"/>
        </a:spcBef>
        <a:buClrTx/>
        <a:buFont typeface="Arial" pitchFamily="34" charset="0"/>
        <a:buChar char="•"/>
        <a:defRPr sz="1800" kern="1200" baseline="0">
          <a:gradFill>
            <a:gsLst>
              <a:gs pos="0">
                <a:schemeClr val="bg1"/>
              </a:gs>
              <a:gs pos="90000">
                <a:schemeClr val="bg2">
                  <a:lumMod val="90000"/>
                </a:schemeClr>
              </a:gs>
            </a:gsLst>
            <a:lin ang="5400000" scaled="0"/>
          </a:gra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4.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15.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6.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2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24.xml"/><Relationship Id="rId7" Type="http://schemas.openxmlformats.org/officeDocument/2006/relationships/image" Target="../media/image27.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26.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7.xml"/><Relationship Id="rId7" Type="http://schemas.openxmlformats.org/officeDocument/2006/relationships/image" Target="../media/image30.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9.pn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tags" Target="../tags/tag30.xml"/><Relationship Id="rId7" Type="http://schemas.openxmlformats.org/officeDocument/2006/relationships/image" Target="../media/image33.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2.png"/><Relationship Id="rId5" Type="http://schemas.openxmlformats.org/officeDocument/2006/relationships/notesSlide" Target="../notesSlides/notesSlide16.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tags" Target="../tags/tag33.xml"/><Relationship Id="rId7" Type="http://schemas.openxmlformats.org/officeDocument/2006/relationships/notesSlide" Target="../notesSlides/notesSlide19.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7.xml"/><Relationship Id="rId5" Type="http://schemas.openxmlformats.org/officeDocument/2006/relationships/tags" Target="../tags/tag35.xml"/><Relationship Id="rId10" Type="http://schemas.openxmlformats.org/officeDocument/2006/relationships/image" Target="../media/image40.png"/><Relationship Id="rId4" Type="http://schemas.openxmlformats.org/officeDocument/2006/relationships/tags" Target="../tags/tag34.xml"/><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38.xml"/><Relationship Id="rId7" Type="http://schemas.openxmlformats.org/officeDocument/2006/relationships/notesSlide" Target="../notesSlides/notesSlide2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7.xml"/><Relationship Id="rId5" Type="http://schemas.openxmlformats.org/officeDocument/2006/relationships/tags" Target="../tags/tag40.xml"/><Relationship Id="rId10" Type="http://schemas.openxmlformats.org/officeDocument/2006/relationships/image" Target="../media/image45.png"/><Relationship Id="rId4" Type="http://schemas.openxmlformats.org/officeDocument/2006/relationships/tags" Target="../tags/tag39.xml"/><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52600"/>
            <a:ext cx="8077200" cy="1801906"/>
          </a:xfrm>
        </p:spPr>
        <p:txBody>
          <a:bodyPr/>
          <a:lstStyle/>
          <a:p>
            <a:pPr fontAlgn="auto">
              <a:spcAft>
                <a:spcPts val="0"/>
              </a:spcAft>
              <a:defRPr/>
            </a:pPr>
            <a:r>
              <a:rPr lang="en-US" dirty="0" smtClean="0">
                <a:solidFill>
                  <a:schemeClr val="accent1"/>
                </a:solidFill>
              </a:rPr>
              <a:t>An Intense Northern Michigan Snow Event – 8 March 2009</a:t>
            </a:r>
            <a:endParaRPr lang="en-US" dirty="0">
              <a:solidFill>
                <a:schemeClr val="accent1"/>
              </a:solidFill>
            </a:endParaRPr>
          </a:p>
        </p:txBody>
      </p:sp>
      <p:sp>
        <p:nvSpPr>
          <p:cNvPr id="14338" name="Subtitle 2"/>
          <p:cNvSpPr>
            <a:spLocks noGrp="1"/>
          </p:cNvSpPr>
          <p:nvPr>
            <p:ph type="subTitle" idx="1"/>
          </p:nvPr>
        </p:nvSpPr>
        <p:spPr bwMode="auto">
          <a:xfrm>
            <a:off x="1066800" y="4495800"/>
            <a:ext cx="7543800" cy="1295400"/>
          </a:xfrm>
        </p:spPr>
        <p:txBody>
          <a:bodyPr wrap="square" numCol="1" anchor="t" anchorCtr="0" compatLnSpc="1">
            <a:prstTxWarp prst="textNoShape">
              <a:avLst/>
            </a:prstTxWarp>
          </a:bodyPr>
          <a:lstStyle/>
          <a:p>
            <a:pPr>
              <a:lnSpc>
                <a:spcPct val="120000"/>
              </a:lnSpc>
            </a:pPr>
            <a:r>
              <a:rPr lang="en-US" sz="2000" smtClean="0">
                <a:solidFill>
                  <a:schemeClr val="bg1"/>
                </a:solidFill>
              </a:rPr>
              <a:t>John Boris -- National Weather Service, Gaylord MI</a:t>
            </a:r>
          </a:p>
          <a:p>
            <a:pPr>
              <a:lnSpc>
                <a:spcPct val="120000"/>
              </a:lnSpc>
            </a:pPr>
            <a:r>
              <a:rPr lang="en-US" sz="2000" smtClean="0">
                <a:solidFill>
                  <a:schemeClr val="bg1"/>
                </a:solidFill>
              </a:rPr>
              <a:t>Great Lakes Operational Meteorology Workshop -- March 2010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1"/>
          <p:cNvSpPr txBox="1">
            <a:spLocks noChangeArrowheads="1"/>
          </p:cNvSpPr>
          <p:nvPr/>
        </p:nvSpPr>
        <p:spPr bwMode="auto">
          <a:xfrm>
            <a:off x="457200" y="838200"/>
            <a:ext cx="8229600" cy="369888"/>
          </a:xfrm>
          <a:prstGeom prst="rect">
            <a:avLst/>
          </a:prstGeom>
          <a:noFill/>
          <a:ln w="9525">
            <a:noFill/>
            <a:miter lim="800000"/>
            <a:headEnd/>
            <a:tailEnd/>
          </a:ln>
        </p:spPr>
        <p:txBody>
          <a:bodyPr>
            <a:spAutoFit/>
          </a:bodyPr>
          <a:lstStyle/>
          <a:p>
            <a:r>
              <a:rPr lang="en-US" b="1">
                <a:solidFill>
                  <a:schemeClr val="bg1"/>
                </a:solidFill>
                <a:latin typeface="Candara" pitchFamily="34" charset="0"/>
              </a:rPr>
              <a:t>Area of Interest:</a:t>
            </a:r>
          </a:p>
        </p:txBody>
      </p:sp>
      <p:pic>
        <p:nvPicPr>
          <p:cNvPr id="15362" name="Picture 2"/>
          <p:cNvPicPr>
            <a:picLocks noChangeAspect="1" noChangeArrowheads="1"/>
          </p:cNvPicPr>
          <p:nvPr/>
        </p:nvPicPr>
        <p:blipFill>
          <a:blip r:embed="rId2"/>
          <a:srcRect/>
          <a:stretch>
            <a:fillRect/>
          </a:stretch>
        </p:blipFill>
        <p:spPr bwMode="auto">
          <a:xfrm>
            <a:off x="1881188" y="1219200"/>
            <a:ext cx="5387975" cy="3886200"/>
          </a:xfrm>
          <a:prstGeom prst="rect">
            <a:avLst/>
          </a:prstGeom>
          <a:noFill/>
          <a:ln w="9525">
            <a:solidFill>
              <a:schemeClr val="accent1"/>
            </a:solidFill>
            <a:miter lim="800000"/>
            <a:headEnd/>
            <a:tailEnd/>
          </a:ln>
        </p:spPr>
      </p:pic>
      <p:sp>
        <p:nvSpPr>
          <p:cNvPr id="4" name="Oval 3"/>
          <p:cNvSpPr/>
          <p:nvPr/>
        </p:nvSpPr>
        <p:spPr>
          <a:xfrm rot="21317117">
            <a:off x="4135438" y="3262313"/>
            <a:ext cx="1524000" cy="574675"/>
          </a:xfrm>
          <a:prstGeom prst="ellipse">
            <a:avLst/>
          </a:prstGeom>
          <a:solidFill>
            <a:schemeClr val="accent1">
              <a:alpha val="5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457200" y="304800"/>
            <a:ext cx="1566863"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Introduction</a:t>
            </a:r>
          </a:p>
        </p:txBody>
      </p:sp>
      <p:sp>
        <p:nvSpPr>
          <p:cNvPr id="7" name="TextBox 6"/>
          <p:cNvSpPr txBox="1">
            <a:spLocks noChangeArrowheads="1"/>
          </p:cNvSpPr>
          <p:nvPr/>
        </p:nvSpPr>
        <p:spPr bwMode="auto">
          <a:xfrm>
            <a:off x="381000" y="5105400"/>
            <a:ext cx="8229600" cy="369888"/>
          </a:xfrm>
          <a:prstGeom prst="rect">
            <a:avLst/>
          </a:prstGeom>
          <a:noFill/>
          <a:ln w="9525">
            <a:noFill/>
            <a:miter lim="800000"/>
            <a:headEnd/>
            <a:tailEnd/>
          </a:ln>
        </p:spPr>
        <p:txBody>
          <a:bodyPr>
            <a:spAutoFit/>
          </a:bodyPr>
          <a:lstStyle/>
          <a:p>
            <a:r>
              <a:rPr lang="en-US">
                <a:solidFill>
                  <a:schemeClr val="bg1"/>
                </a:solidFill>
                <a:latin typeface="Candara" pitchFamily="34" charset="0"/>
              </a:rPr>
              <a:t>Event Time Frame:  ~ 2100Z 8 March – 0900Z 9 March 2009 </a:t>
            </a:r>
          </a:p>
        </p:txBody>
      </p:sp>
      <p:sp>
        <p:nvSpPr>
          <p:cNvPr id="8" name="TextBox 7"/>
          <p:cNvSpPr txBox="1">
            <a:spLocks noChangeArrowheads="1"/>
          </p:cNvSpPr>
          <p:nvPr/>
        </p:nvSpPr>
        <p:spPr bwMode="auto">
          <a:xfrm>
            <a:off x="381000" y="5562600"/>
            <a:ext cx="8229600" cy="646113"/>
          </a:xfrm>
          <a:prstGeom prst="rect">
            <a:avLst/>
          </a:prstGeom>
          <a:noFill/>
          <a:ln w="9525">
            <a:noFill/>
            <a:miter lim="800000"/>
            <a:headEnd/>
            <a:tailEnd/>
          </a:ln>
        </p:spPr>
        <p:txBody>
          <a:bodyPr>
            <a:spAutoFit/>
          </a:bodyPr>
          <a:lstStyle/>
          <a:p>
            <a:r>
              <a:rPr lang="en-US">
                <a:solidFill>
                  <a:schemeClr val="bg1"/>
                </a:solidFill>
                <a:latin typeface="Candara" pitchFamily="34" charset="0"/>
              </a:rPr>
              <a:t>-- Synoptic scale run-up to the event</a:t>
            </a:r>
          </a:p>
          <a:p>
            <a:r>
              <a:rPr lang="en-US">
                <a:solidFill>
                  <a:schemeClr val="bg1"/>
                </a:solidFill>
                <a:latin typeface="Candara" pitchFamily="34" charset="0"/>
              </a:rPr>
              <a:t>-- “The Event”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16386" name="TextBox 3"/>
          <p:cNvSpPr txBox="1">
            <a:spLocks noChangeArrowheads="1"/>
          </p:cNvSpPr>
          <p:nvPr/>
        </p:nvSpPr>
        <p:spPr bwMode="auto">
          <a:xfrm>
            <a:off x="457200" y="762000"/>
            <a:ext cx="6375400" cy="338138"/>
          </a:xfrm>
          <a:prstGeom prst="rect">
            <a:avLst/>
          </a:prstGeom>
          <a:noFill/>
          <a:ln w="9525">
            <a:noFill/>
            <a:miter lim="800000"/>
            <a:headEnd/>
            <a:tailEnd/>
          </a:ln>
        </p:spPr>
        <p:txBody>
          <a:bodyPr wrap="none">
            <a:spAutoFit/>
          </a:bodyPr>
          <a:lstStyle/>
          <a:p>
            <a:r>
              <a:rPr lang="en-US" sz="1600" b="1">
                <a:solidFill>
                  <a:schemeClr val="bg1"/>
                </a:solidFill>
                <a:latin typeface="Candara" pitchFamily="34" charset="0"/>
              </a:rPr>
              <a:t>Water Vapor Image/500mb Heights and Profiler Winds:  12Z 8 Mar 2009</a:t>
            </a:r>
          </a:p>
        </p:txBody>
      </p:sp>
      <p:pic>
        <p:nvPicPr>
          <p:cNvPr id="16387" name="Picture 2" descr="\\APX-S-FILESVR\HOME\john.boris\My Documents\Downloads\Presentation Images\500mb12z8Mar.png"/>
          <p:cNvPicPr>
            <a:picLocks noChangeAspect="1" noChangeArrowheads="1"/>
          </p:cNvPicPr>
          <p:nvPr/>
        </p:nvPicPr>
        <p:blipFill>
          <a:blip r:embed="rId6"/>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7" name="Freeform 6"/>
          <p:cNvSpPr/>
          <p:nvPr>
            <p:custDataLst>
              <p:tags r:id="rId1"/>
            </p:custDataLst>
          </p:nvPr>
        </p:nvSpPr>
        <p:spPr>
          <a:xfrm>
            <a:off x="3686175" y="3830638"/>
            <a:ext cx="209550" cy="1482725"/>
          </a:xfrm>
          <a:custGeom>
            <a:avLst/>
            <a:gdLst/>
            <a:ahLst/>
            <a:cxnLst/>
            <a:rect l="0" t="0" r="0" b="0"/>
            <a:pathLst>
              <a:path w="208547" h="1482292">
                <a:moveTo>
                  <a:pt x="19250" y="0"/>
                </a:moveTo>
                <a:lnTo>
                  <a:pt x="97856" y="185287"/>
                </a:lnTo>
                <a:lnTo>
                  <a:pt x="176462" y="370572"/>
                </a:lnTo>
                <a:lnTo>
                  <a:pt x="192505" y="567891"/>
                </a:lnTo>
                <a:lnTo>
                  <a:pt x="208546" y="765208"/>
                </a:lnTo>
                <a:lnTo>
                  <a:pt x="147586" y="1031508"/>
                </a:lnTo>
                <a:lnTo>
                  <a:pt x="115502" y="1183908"/>
                </a:lnTo>
                <a:lnTo>
                  <a:pt x="83418" y="1336308"/>
                </a:lnTo>
                <a:lnTo>
                  <a:pt x="41709" y="1409299"/>
                </a:lnTo>
                <a:lnTo>
                  <a:pt x="0" y="1482291"/>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9" name="Freeform 28"/>
          <p:cNvSpPr/>
          <p:nvPr>
            <p:custDataLst>
              <p:tags r:id="rId2"/>
            </p:custDataLst>
          </p:nvPr>
        </p:nvSpPr>
        <p:spPr>
          <a:xfrm>
            <a:off x="6873875" y="1704975"/>
            <a:ext cx="555625" cy="1816100"/>
          </a:xfrm>
          <a:custGeom>
            <a:avLst/>
            <a:gdLst/>
            <a:ahLst/>
            <a:cxnLst/>
            <a:rect l="0" t="0" r="0" b="0"/>
            <a:pathLst>
              <a:path w="548642" h="1819175">
                <a:moveTo>
                  <a:pt x="548641" y="0"/>
                </a:moveTo>
                <a:lnTo>
                  <a:pt x="522171" y="239830"/>
                </a:lnTo>
                <a:lnTo>
                  <a:pt x="495701" y="479659"/>
                </a:lnTo>
                <a:lnTo>
                  <a:pt x="452387" y="683394"/>
                </a:lnTo>
                <a:lnTo>
                  <a:pt x="409075" y="887127"/>
                </a:lnTo>
                <a:lnTo>
                  <a:pt x="364156" y="1033111"/>
                </a:lnTo>
                <a:lnTo>
                  <a:pt x="288759" y="1222408"/>
                </a:lnTo>
                <a:lnTo>
                  <a:pt x="213360" y="1411706"/>
                </a:lnTo>
                <a:lnTo>
                  <a:pt x="106681" y="1615439"/>
                </a:lnTo>
                <a:lnTo>
                  <a:pt x="0" y="1819174"/>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8" name="Freeform 47"/>
          <p:cNvSpPr/>
          <p:nvPr>
            <p:custDataLst>
              <p:tags r:id="rId3"/>
            </p:custDataLst>
          </p:nvPr>
        </p:nvSpPr>
        <p:spPr>
          <a:xfrm>
            <a:off x="762000" y="1165225"/>
            <a:ext cx="1979613" cy="708025"/>
          </a:xfrm>
          <a:custGeom>
            <a:avLst/>
            <a:gdLst/>
            <a:ahLst/>
            <a:cxnLst/>
            <a:rect l="0" t="0" r="0" b="0"/>
            <a:pathLst>
              <a:path w="1992430" h="694622">
                <a:moveTo>
                  <a:pt x="1992429" y="0"/>
                </a:moveTo>
                <a:lnTo>
                  <a:pt x="1726130" y="133951"/>
                </a:lnTo>
                <a:lnTo>
                  <a:pt x="1459831" y="267903"/>
                </a:lnTo>
                <a:lnTo>
                  <a:pt x="1193531" y="375385"/>
                </a:lnTo>
                <a:lnTo>
                  <a:pt x="927232" y="482867"/>
                </a:lnTo>
                <a:lnTo>
                  <a:pt x="593557" y="595161"/>
                </a:lnTo>
                <a:lnTo>
                  <a:pt x="394635" y="644892"/>
                </a:lnTo>
                <a:lnTo>
                  <a:pt x="195712" y="694621"/>
                </a:lnTo>
                <a:lnTo>
                  <a:pt x="97855" y="684195"/>
                </a:lnTo>
                <a:lnTo>
                  <a:pt x="0" y="673768"/>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18434" name="TextBox 3"/>
          <p:cNvSpPr txBox="1">
            <a:spLocks noChangeArrowheads="1"/>
          </p:cNvSpPr>
          <p:nvPr/>
        </p:nvSpPr>
        <p:spPr bwMode="auto">
          <a:xfrm>
            <a:off x="457200" y="762000"/>
            <a:ext cx="6388100" cy="338138"/>
          </a:xfrm>
          <a:prstGeom prst="rect">
            <a:avLst/>
          </a:prstGeom>
          <a:noFill/>
          <a:ln w="9525">
            <a:noFill/>
            <a:miter lim="800000"/>
            <a:headEnd/>
            <a:tailEnd/>
          </a:ln>
        </p:spPr>
        <p:txBody>
          <a:bodyPr wrap="none">
            <a:spAutoFit/>
          </a:bodyPr>
          <a:lstStyle/>
          <a:p>
            <a:r>
              <a:rPr lang="en-US" sz="1600" b="1">
                <a:solidFill>
                  <a:schemeClr val="bg1"/>
                </a:solidFill>
                <a:latin typeface="Candara" pitchFamily="34" charset="0"/>
              </a:rPr>
              <a:t>Water Vapor Image/500mb Heights and Profiler Winds:  18Z 8 Mar 2009</a:t>
            </a:r>
          </a:p>
        </p:txBody>
      </p:sp>
      <p:pic>
        <p:nvPicPr>
          <p:cNvPr id="18435" name="Picture 2" descr="\\APX-S-FILESVR\HOME\john.boris\My Documents\Downloads\Presentation Images\500mb18z8Mar.png"/>
          <p:cNvPicPr>
            <a:picLocks noChangeAspect="1" noChangeArrowheads="1"/>
          </p:cNvPicPr>
          <p:nvPr/>
        </p:nvPicPr>
        <p:blipFill>
          <a:blip r:embed="rId6"/>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31" name="Freeform 30"/>
          <p:cNvSpPr/>
          <p:nvPr>
            <p:custDataLst>
              <p:tags r:id="rId1"/>
            </p:custDataLst>
          </p:nvPr>
        </p:nvSpPr>
        <p:spPr>
          <a:xfrm>
            <a:off x="762000" y="1290638"/>
            <a:ext cx="2095500" cy="847725"/>
          </a:xfrm>
          <a:custGeom>
            <a:avLst/>
            <a:gdLst/>
            <a:ahLst/>
            <a:cxnLst/>
            <a:rect l="0" t="0" r="0" b="0"/>
            <a:pathLst>
              <a:path w="2088682" h="835794">
                <a:moveTo>
                  <a:pt x="2088681" y="0"/>
                </a:moveTo>
                <a:lnTo>
                  <a:pt x="1845644" y="170848"/>
                </a:lnTo>
                <a:lnTo>
                  <a:pt x="1602605" y="341697"/>
                </a:lnTo>
                <a:lnTo>
                  <a:pt x="1328285" y="471637"/>
                </a:lnTo>
                <a:lnTo>
                  <a:pt x="1053965" y="601579"/>
                </a:lnTo>
                <a:lnTo>
                  <a:pt x="664143" y="723500"/>
                </a:lnTo>
                <a:lnTo>
                  <a:pt x="442762" y="779647"/>
                </a:lnTo>
                <a:lnTo>
                  <a:pt x="221380" y="835793"/>
                </a:lnTo>
                <a:lnTo>
                  <a:pt x="110689" y="822157"/>
                </a:lnTo>
                <a:lnTo>
                  <a:pt x="0" y="808521"/>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7" name="Freeform 56"/>
          <p:cNvSpPr/>
          <p:nvPr>
            <p:custDataLst>
              <p:tags r:id="rId2"/>
            </p:custDataLst>
          </p:nvPr>
        </p:nvSpPr>
        <p:spPr>
          <a:xfrm>
            <a:off x="7620000" y="1828800"/>
            <a:ext cx="363538" cy="1346200"/>
          </a:xfrm>
          <a:custGeom>
            <a:avLst/>
            <a:gdLst/>
            <a:ahLst/>
            <a:cxnLst/>
            <a:rect l="0" t="0" r="0" b="0"/>
            <a:pathLst>
              <a:path w="469016" h="1392989">
                <a:moveTo>
                  <a:pt x="379329" y="0"/>
                </a:moveTo>
                <a:lnTo>
                  <a:pt x="424170" y="224424"/>
                </a:lnTo>
                <a:lnTo>
                  <a:pt x="469015" y="448852"/>
                </a:lnTo>
                <a:lnTo>
                  <a:pt x="449903" y="640776"/>
                </a:lnTo>
                <a:lnTo>
                  <a:pt x="430790" y="832696"/>
                </a:lnTo>
                <a:lnTo>
                  <a:pt x="339632" y="1026169"/>
                </a:lnTo>
                <a:lnTo>
                  <a:pt x="264649" y="1151537"/>
                </a:lnTo>
                <a:lnTo>
                  <a:pt x="189666" y="1276905"/>
                </a:lnTo>
                <a:lnTo>
                  <a:pt x="94833" y="1334949"/>
                </a:lnTo>
                <a:lnTo>
                  <a:pt x="0" y="1392988"/>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69" name="Freeform 68"/>
          <p:cNvSpPr/>
          <p:nvPr>
            <p:custDataLst>
              <p:tags r:id="rId3"/>
            </p:custDataLst>
          </p:nvPr>
        </p:nvSpPr>
        <p:spPr>
          <a:xfrm>
            <a:off x="4267200" y="3810000"/>
            <a:ext cx="628650" cy="1277938"/>
          </a:xfrm>
          <a:custGeom>
            <a:avLst/>
            <a:gdLst>
              <a:gd name="connsiteX0" fmla="*/ 221381 w 709058"/>
              <a:gd name="connsiteY0" fmla="*/ 166837 h 1379620"/>
              <a:gd name="connsiteX1" fmla="*/ 255872 w 709058"/>
              <a:gd name="connsiteY1" fmla="*/ 123524 h 1379620"/>
              <a:gd name="connsiteX2" fmla="*/ 290362 w 709058"/>
              <a:gd name="connsiteY2" fmla="*/ 80211 h 1379620"/>
              <a:gd name="connsiteX3" fmla="*/ 346509 w 709058"/>
              <a:gd name="connsiteY3" fmla="*/ 60960 h 1379620"/>
              <a:gd name="connsiteX4" fmla="*/ 402658 w 709058"/>
              <a:gd name="connsiteY4" fmla="*/ 41709 h 1379620"/>
              <a:gd name="connsiteX5" fmla="*/ 498909 w 709058"/>
              <a:gd name="connsiteY5" fmla="*/ 0 h 1379620"/>
              <a:gd name="connsiteX6" fmla="*/ 558266 w 709058"/>
              <a:gd name="connsiteY6" fmla="*/ 51334 h 1379620"/>
              <a:gd name="connsiteX7" fmla="*/ 617622 w 709058"/>
              <a:gd name="connsiteY7" fmla="*/ 102669 h 1379620"/>
              <a:gd name="connsiteX8" fmla="*/ 705853 w 709058"/>
              <a:gd name="connsiteY8" fmla="*/ 232609 h 1379620"/>
              <a:gd name="connsiteX9" fmla="*/ 702645 w 709058"/>
              <a:gd name="connsiteY9" fmla="*/ 368968 h 1379620"/>
              <a:gd name="connsiteX10" fmla="*/ 667376 w 709058"/>
              <a:gd name="connsiteY10" fmla="*/ 532492 h 1379620"/>
              <a:gd name="connsiteX11" fmla="*/ 636872 w 709058"/>
              <a:gd name="connsiteY11" fmla="*/ 718685 h 1379620"/>
              <a:gd name="connsiteX12" fmla="*/ 539014 w 709058"/>
              <a:gd name="connsiteY12" fmla="*/ 869481 h 1379620"/>
              <a:gd name="connsiteX13" fmla="*/ 441158 w 709058"/>
              <a:gd name="connsiteY13" fmla="*/ 1020277 h 1379620"/>
              <a:gd name="connsiteX14" fmla="*/ 205339 w 709058"/>
              <a:gd name="connsiteY14" fmla="*/ 1188720 h 1379620"/>
              <a:gd name="connsiteX15" fmla="*/ 115503 w 709058"/>
              <a:gd name="connsiteY15" fmla="*/ 1273742 h 1379620"/>
              <a:gd name="connsiteX16" fmla="*/ 25667 w 709058"/>
              <a:gd name="connsiteY16" fmla="*/ 1358765 h 1379620"/>
              <a:gd name="connsiteX17" fmla="*/ 12833 w 709058"/>
              <a:gd name="connsiteY17" fmla="*/ 1369192 h 1379620"/>
              <a:gd name="connsiteX18" fmla="*/ 0 w 709058"/>
              <a:gd name="connsiteY18" fmla="*/ 1379620 h 1379620"/>
              <a:gd name="connsiteX0" fmla="*/ 221381 w 709058"/>
              <a:gd name="connsiteY0" fmla="*/ 166837 h 1379620"/>
              <a:gd name="connsiteX1" fmla="*/ 290362 w 709058"/>
              <a:gd name="connsiteY1" fmla="*/ 80211 h 1379620"/>
              <a:gd name="connsiteX2" fmla="*/ 346509 w 709058"/>
              <a:gd name="connsiteY2" fmla="*/ 60960 h 1379620"/>
              <a:gd name="connsiteX3" fmla="*/ 402658 w 709058"/>
              <a:gd name="connsiteY3" fmla="*/ 41709 h 1379620"/>
              <a:gd name="connsiteX4" fmla="*/ 498909 w 709058"/>
              <a:gd name="connsiteY4" fmla="*/ 0 h 1379620"/>
              <a:gd name="connsiteX5" fmla="*/ 558266 w 709058"/>
              <a:gd name="connsiteY5" fmla="*/ 51334 h 1379620"/>
              <a:gd name="connsiteX6" fmla="*/ 617622 w 709058"/>
              <a:gd name="connsiteY6" fmla="*/ 102669 h 1379620"/>
              <a:gd name="connsiteX7" fmla="*/ 705853 w 709058"/>
              <a:gd name="connsiteY7" fmla="*/ 232609 h 1379620"/>
              <a:gd name="connsiteX8" fmla="*/ 702645 w 709058"/>
              <a:gd name="connsiteY8" fmla="*/ 368968 h 1379620"/>
              <a:gd name="connsiteX9" fmla="*/ 667376 w 709058"/>
              <a:gd name="connsiteY9" fmla="*/ 532492 h 1379620"/>
              <a:gd name="connsiteX10" fmla="*/ 636872 w 709058"/>
              <a:gd name="connsiteY10" fmla="*/ 718685 h 1379620"/>
              <a:gd name="connsiteX11" fmla="*/ 539014 w 709058"/>
              <a:gd name="connsiteY11" fmla="*/ 869481 h 1379620"/>
              <a:gd name="connsiteX12" fmla="*/ 441158 w 709058"/>
              <a:gd name="connsiteY12" fmla="*/ 1020277 h 1379620"/>
              <a:gd name="connsiteX13" fmla="*/ 205339 w 709058"/>
              <a:gd name="connsiteY13" fmla="*/ 1188720 h 1379620"/>
              <a:gd name="connsiteX14" fmla="*/ 115503 w 709058"/>
              <a:gd name="connsiteY14" fmla="*/ 1273742 h 1379620"/>
              <a:gd name="connsiteX15" fmla="*/ 25667 w 709058"/>
              <a:gd name="connsiteY15" fmla="*/ 1358765 h 1379620"/>
              <a:gd name="connsiteX16" fmla="*/ 12833 w 709058"/>
              <a:gd name="connsiteY16" fmla="*/ 1369192 h 1379620"/>
              <a:gd name="connsiteX17" fmla="*/ 0 w 709058"/>
              <a:gd name="connsiteY17" fmla="*/ 1379620 h 1379620"/>
              <a:gd name="connsiteX0" fmla="*/ 290362 w 709058"/>
              <a:gd name="connsiteY0" fmla="*/ 80211 h 1379620"/>
              <a:gd name="connsiteX1" fmla="*/ 346509 w 709058"/>
              <a:gd name="connsiteY1" fmla="*/ 60960 h 1379620"/>
              <a:gd name="connsiteX2" fmla="*/ 402658 w 709058"/>
              <a:gd name="connsiteY2" fmla="*/ 41709 h 1379620"/>
              <a:gd name="connsiteX3" fmla="*/ 498909 w 709058"/>
              <a:gd name="connsiteY3" fmla="*/ 0 h 1379620"/>
              <a:gd name="connsiteX4" fmla="*/ 558266 w 709058"/>
              <a:gd name="connsiteY4" fmla="*/ 51334 h 1379620"/>
              <a:gd name="connsiteX5" fmla="*/ 617622 w 709058"/>
              <a:gd name="connsiteY5" fmla="*/ 102669 h 1379620"/>
              <a:gd name="connsiteX6" fmla="*/ 705853 w 709058"/>
              <a:gd name="connsiteY6" fmla="*/ 232609 h 1379620"/>
              <a:gd name="connsiteX7" fmla="*/ 702645 w 709058"/>
              <a:gd name="connsiteY7" fmla="*/ 368968 h 1379620"/>
              <a:gd name="connsiteX8" fmla="*/ 667376 w 709058"/>
              <a:gd name="connsiteY8" fmla="*/ 532492 h 1379620"/>
              <a:gd name="connsiteX9" fmla="*/ 636872 w 709058"/>
              <a:gd name="connsiteY9" fmla="*/ 718685 h 1379620"/>
              <a:gd name="connsiteX10" fmla="*/ 539014 w 709058"/>
              <a:gd name="connsiteY10" fmla="*/ 869481 h 1379620"/>
              <a:gd name="connsiteX11" fmla="*/ 441158 w 709058"/>
              <a:gd name="connsiteY11" fmla="*/ 1020277 h 1379620"/>
              <a:gd name="connsiteX12" fmla="*/ 205339 w 709058"/>
              <a:gd name="connsiteY12" fmla="*/ 1188720 h 1379620"/>
              <a:gd name="connsiteX13" fmla="*/ 115503 w 709058"/>
              <a:gd name="connsiteY13" fmla="*/ 1273742 h 1379620"/>
              <a:gd name="connsiteX14" fmla="*/ 25667 w 709058"/>
              <a:gd name="connsiteY14" fmla="*/ 1358765 h 1379620"/>
              <a:gd name="connsiteX15" fmla="*/ 12833 w 709058"/>
              <a:gd name="connsiteY15" fmla="*/ 1369192 h 1379620"/>
              <a:gd name="connsiteX16" fmla="*/ 0 w 709058"/>
              <a:gd name="connsiteY16" fmla="*/ 1379620 h 1379620"/>
              <a:gd name="connsiteX0" fmla="*/ 290362 w 709058"/>
              <a:gd name="connsiteY0" fmla="*/ 80211 h 1379620"/>
              <a:gd name="connsiteX1" fmla="*/ 402658 w 709058"/>
              <a:gd name="connsiteY1" fmla="*/ 41709 h 1379620"/>
              <a:gd name="connsiteX2" fmla="*/ 498909 w 709058"/>
              <a:gd name="connsiteY2" fmla="*/ 0 h 1379620"/>
              <a:gd name="connsiteX3" fmla="*/ 558266 w 709058"/>
              <a:gd name="connsiteY3" fmla="*/ 51334 h 1379620"/>
              <a:gd name="connsiteX4" fmla="*/ 617622 w 709058"/>
              <a:gd name="connsiteY4" fmla="*/ 102669 h 1379620"/>
              <a:gd name="connsiteX5" fmla="*/ 705853 w 709058"/>
              <a:gd name="connsiteY5" fmla="*/ 232609 h 1379620"/>
              <a:gd name="connsiteX6" fmla="*/ 702645 w 709058"/>
              <a:gd name="connsiteY6" fmla="*/ 368968 h 1379620"/>
              <a:gd name="connsiteX7" fmla="*/ 667376 w 709058"/>
              <a:gd name="connsiteY7" fmla="*/ 532492 h 1379620"/>
              <a:gd name="connsiteX8" fmla="*/ 636872 w 709058"/>
              <a:gd name="connsiteY8" fmla="*/ 718685 h 1379620"/>
              <a:gd name="connsiteX9" fmla="*/ 539014 w 709058"/>
              <a:gd name="connsiteY9" fmla="*/ 869481 h 1379620"/>
              <a:gd name="connsiteX10" fmla="*/ 441158 w 709058"/>
              <a:gd name="connsiteY10" fmla="*/ 1020277 h 1379620"/>
              <a:gd name="connsiteX11" fmla="*/ 205339 w 709058"/>
              <a:gd name="connsiteY11" fmla="*/ 1188720 h 1379620"/>
              <a:gd name="connsiteX12" fmla="*/ 115503 w 709058"/>
              <a:gd name="connsiteY12" fmla="*/ 1273742 h 1379620"/>
              <a:gd name="connsiteX13" fmla="*/ 25667 w 709058"/>
              <a:gd name="connsiteY13" fmla="*/ 1358765 h 1379620"/>
              <a:gd name="connsiteX14" fmla="*/ 12833 w 709058"/>
              <a:gd name="connsiteY14" fmla="*/ 1369192 h 1379620"/>
              <a:gd name="connsiteX15" fmla="*/ 0 w 709058"/>
              <a:gd name="connsiteY15" fmla="*/ 1379620 h 1379620"/>
              <a:gd name="connsiteX0" fmla="*/ 402658 w 709058"/>
              <a:gd name="connsiteY0" fmla="*/ 41709 h 1379620"/>
              <a:gd name="connsiteX1" fmla="*/ 498909 w 709058"/>
              <a:gd name="connsiteY1" fmla="*/ 0 h 1379620"/>
              <a:gd name="connsiteX2" fmla="*/ 558266 w 709058"/>
              <a:gd name="connsiteY2" fmla="*/ 51334 h 1379620"/>
              <a:gd name="connsiteX3" fmla="*/ 617622 w 709058"/>
              <a:gd name="connsiteY3" fmla="*/ 102669 h 1379620"/>
              <a:gd name="connsiteX4" fmla="*/ 705853 w 709058"/>
              <a:gd name="connsiteY4" fmla="*/ 232609 h 1379620"/>
              <a:gd name="connsiteX5" fmla="*/ 702645 w 709058"/>
              <a:gd name="connsiteY5" fmla="*/ 368968 h 1379620"/>
              <a:gd name="connsiteX6" fmla="*/ 667376 w 709058"/>
              <a:gd name="connsiteY6" fmla="*/ 532492 h 1379620"/>
              <a:gd name="connsiteX7" fmla="*/ 636872 w 709058"/>
              <a:gd name="connsiteY7" fmla="*/ 718685 h 1379620"/>
              <a:gd name="connsiteX8" fmla="*/ 539014 w 709058"/>
              <a:gd name="connsiteY8" fmla="*/ 869481 h 1379620"/>
              <a:gd name="connsiteX9" fmla="*/ 441158 w 709058"/>
              <a:gd name="connsiteY9" fmla="*/ 1020277 h 1379620"/>
              <a:gd name="connsiteX10" fmla="*/ 205339 w 709058"/>
              <a:gd name="connsiteY10" fmla="*/ 1188720 h 1379620"/>
              <a:gd name="connsiteX11" fmla="*/ 115503 w 709058"/>
              <a:gd name="connsiteY11" fmla="*/ 1273742 h 1379620"/>
              <a:gd name="connsiteX12" fmla="*/ 25667 w 709058"/>
              <a:gd name="connsiteY12" fmla="*/ 1358765 h 1379620"/>
              <a:gd name="connsiteX13" fmla="*/ 12833 w 709058"/>
              <a:gd name="connsiteY13" fmla="*/ 1369192 h 1379620"/>
              <a:gd name="connsiteX14" fmla="*/ 0 w 709058"/>
              <a:gd name="connsiteY14" fmla="*/ 1379620 h 1379620"/>
              <a:gd name="connsiteX0" fmla="*/ 498909 w 709058"/>
              <a:gd name="connsiteY0" fmla="*/ 0 h 1379620"/>
              <a:gd name="connsiteX1" fmla="*/ 558266 w 709058"/>
              <a:gd name="connsiteY1" fmla="*/ 51334 h 1379620"/>
              <a:gd name="connsiteX2" fmla="*/ 617622 w 709058"/>
              <a:gd name="connsiteY2" fmla="*/ 102669 h 1379620"/>
              <a:gd name="connsiteX3" fmla="*/ 705853 w 709058"/>
              <a:gd name="connsiteY3" fmla="*/ 232609 h 1379620"/>
              <a:gd name="connsiteX4" fmla="*/ 702645 w 709058"/>
              <a:gd name="connsiteY4" fmla="*/ 368968 h 1379620"/>
              <a:gd name="connsiteX5" fmla="*/ 667376 w 709058"/>
              <a:gd name="connsiteY5" fmla="*/ 532492 h 1379620"/>
              <a:gd name="connsiteX6" fmla="*/ 636872 w 709058"/>
              <a:gd name="connsiteY6" fmla="*/ 718685 h 1379620"/>
              <a:gd name="connsiteX7" fmla="*/ 539014 w 709058"/>
              <a:gd name="connsiteY7" fmla="*/ 869481 h 1379620"/>
              <a:gd name="connsiteX8" fmla="*/ 441158 w 709058"/>
              <a:gd name="connsiteY8" fmla="*/ 1020277 h 1379620"/>
              <a:gd name="connsiteX9" fmla="*/ 205339 w 709058"/>
              <a:gd name="connsiteY9" fmla="*/ 1188720 h 1379620"/>
              <a:gd name="connsiteX10" fmla="*/ 115503 w 709058"/>
              <a:gd name="connsiteY10" fmla="*/ 1273742 h 1379620"/>
              <a:gd name="connsiteX11" fmla="*/ 25667 w 709058"/>
              <a:gd name="connsiteY11" fmla="*/ 1358765 h 1379620"/>
              <a:gd name="connsiteX12" fmla="*/ 12833 w 709058"/>
              <a:gd name="connsiteY12" fmla="*/ 1369192 h 1379620"/>
              <a:gd name="connsiteX13" fmla="*/ 0 w 709058"/>
              <a:gd name="connsiteY13" fmla="*/ 1379620 h 137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9058" h="1379620">
                <a:moveTo>
                  <a:pt x="498909" y="0"/>
                </a:moveTo>
                <a:lnTo>
                  <a:pt x="558266" y="51334"/>
                </a:lnTo>
                <a:lnTo>
                  <a:pt x="617622" y="102669"/>
                </a:lnTo>
                <a:lnTo>
                  <a:pt x="705853" y="232609"/>
                </a:lnTo>
                <a:cubicBezTo>
                  <a:pt x="704784" y="278062"/>
                  <a:pt x="709058" y="318987"/>
                  <a:pt x="702645" y="368968"/>
                </a:cubicBezTo>
                <a:cubicBezTo>
                  <a:pt x="696232" y="418949"/>
                  <a:pt x="668445" y="487040"/>
                  <a:pt x="667376" y="532492"/>
                </a:cubicBezTo>
                <a:lnTo>
                  <a:pt x="636872" y="718685"/>
                </a:lnTo>
                <a:lnTo>
                  <a:pt x="539014" y="869481"/>
                </a:lnTo>
                <a:lnTo>
                  <a:pt x="441158" y="1020277"/>
                </a:lnTo>
                <a:lnTo>
                  <a:pt x="205339" y="1188720"/>
                </a:lnTo>
                <a:lnTo>
                  <a:pt x="115503" y="1273742"/>
                </a:lnTo>
                <a:lnTo>
                  <a:pt x="25667" y="1358765"/>
                </a:lnTo>
                <a:lnTo>
                  <a:pt x="12833" y="1369192"/>
                </a:lnTo>
                <a:lnTo>
                  <a:pt x="0" y="1379620"/>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20482" name="TextBox 3"/>
          <p:cNvSpPr txBox="1">
            <a:spLocks noChangeArrowheads="1"/>
          </p:cNvSpPr>
          <p:nvPr/>
        </p:nvSpPr>
        <p:spPr bwMode="auto">
          <a:xfrm>
            <a:off x="457200" y="762000"/>
            <a:ext cx="6375400" cy="338138"/>
          </a:xfrm>
          <a:prstGeom prst="rect">
            <a:avLst/>
          </a:prstGeom>
          <a:noFill/>
          <a:ln w="9525">
            <a:noFill/>
            <a:miter lim="800000"/>
            <a:headEnd/>
            <a:tailEnd/>
          </a:ln>
        </p:spPr>
        <p:txBody>
          <a:bodyPr wrap="none">
            <a:spAutoFit/>
          </a:bodyPr>
          <a:lstStyle/>
          <a:p>
            <a:r>
              <a:rPr lang="en-US" sz="1600" b="1">
                <a:solidFill>
                  <a:schemeClr val="bg1"/>
                </a:solidFill>
                <a:latin typeface="Candara" pitchFamily="34" charset="0"/>
              </a:rPr>
              <a:t>Water Vapor Image/500mb Heights and Profiler Winds:  21Z 8 Mar 2009</a:t>
            </a:r>
          </a:p>
        </p:txBody>
      </p:sp>
      <p:pic>
        <p:nvPicPr>
          <p:cNvPr id="20483" name="Picture 2" descr="\\APX-S-FILESVR\HOME\john.boris\My Documents\Downloads\Presentation Images\500mb21z8Mar.png"/>
          <p:cNvPicPr>
            <a:picLocks noChangeAspect="1" noChangeArrowheads="1"/>
          </p:cNvPicPr>
          <p:nvPr/>
        </p:nvPicPr>
        <p:blipFill>
          <a:blip r:embed="rId6"/>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19" name="Freeform 18"/>
          <p:cNvSpPr/>
          <p:nvPr>
            <p:custDataLst>
              <p:tags r:id="rId1"/>
            </p:custDataLst>
          </p:nvPr>
        </p:nvSpPr>
        <p:spPr>
          <a:xfrm>
            <a:off x="7861300" y="1887538"/>
            <a:ext cx="428625" cy="1295400"/>
          </a:xfrm>
          <a:custGeom>
            <a:avLst/>
            <a:gdLst/>
            <a:ahLst/>
            <a:cxnLst/>
            <a:rect l="0" t="0" r="0" b="0"/>
            <a:pathLst>
              <a:path w="410679" h="1318663">
                <a:moveTo>
                  <a:pt x="298383" y="0"/>
                </a:moveTo>
                <a:lnTo>
                  <a:pt x="354530" y="123524"/>
                </a:lnTo>
                <a:lnTo>
                  <a:pt x="410678" y="247049"/>
                </a:lnTo>
                <a:lnTo>
                  <a:pt x="394637" y="423511"/>
                </a:lnTo>
                <a:lnTo>
                  <a:pt x="378595" y="599974"/>
                </a:lnTo>
                <a:lnTo>
                  <a:pt x="267905" y="909587"/>
                </a:lnTo>
                <a:lnTo>
                  <a:pt x="202131" y="1058779"/>
                </a:lnTo>
                <a:lnTo>
                  <a:pt x="136358" y="1207971"/>
                </a:lnTo>
                <a:lnTo>
                  <a:pt x="68179" y="1263317"/>
                </a:lnTo>
                <a:lnTo>
                  <a:pt x="0" y="1318662"/>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 name="Freeform 20"/>
          <p:cNvSpPr/>
          <p:nvPr>
            <p:custDataLst>
              <p:tags r:id="rId2"/>
            </p:custDataLst>
          </p:nvPr>
        </p:nvSpPr>
        <p:spPr>
          <a:xfrm>
            <a:off x="762000" y="1174750"/>
            <a:ext cx="2232025" cy="1181100"/>
          </a:xfrm>
          <a:custGeom>
            <a:avLst/>
            <a:gdLst/>
            <a:ahLst/>
            <a:cxnLst/>
            <a:rect l="0" t="0" r="0" b="0"/>
            <a:pathLst>
              <a:path w="2231458" h="1182304">
                <a:moveTo>
                  <a:pt x="2231457" y="0"/>
                </a:moveTo>
                <a:lnTo>
                  <a:pt x="2138097" y="136357"/>
                </a:lnTo>
                <a:lnTo>
                  <a:pt x="2044738" y="272716"/>
                </a:lnTo>
                <a:lnTo>
                  <a:pt x="1873322" y="404260"/>
                </a:lnTo>
                <a:lnTo>
                  <a:pt x="1701906" y="535806"/>
                </a:lnTo>
                <a:lnTo>
                  <a:pt x="1484576" y="668956"/>
                </a:lnTo>
                <a:lnTo>
                  <a:pt x="1202965" y="789271"/>
                </a:lnTo>
                <a:lnTo>
                  <a:pt x="921354" y="909588"/>
                </a:lnTo>
                <a:lnTo>
                  <a:pt x="367318" y="1070008"/>
                </a:lnTo>
                <a:lnTo>
                  <a:pt x="183659" y="1126156"/>
                </a:lnTo>
                <a:lnTo>
                  <a:pt x="0" y="1182303"/>
                </a:lnTo>
                <a:lnTo>
                  <a:pt x="50505" y="1154228"/>
                </a:lnTo>
                <a:lnTo>
                  <a:pt x="101013" y="1126156"/>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4" name="Freeform 33"/>
          <p:cNvSpPr/>
          <p:nvPr>
            <p:custDataLst>
              <p:tags r:id="rId3"/>
            </p:custDataLst>
          </p:nvPr>
        </p:nvSpPr>
        <p:spPr>
          <a:xfrm>
            <a:off x="4495800" y="3657600"/>
            <a:ext cx="762000" cy="1289050"/>
          </a:xfrm>
          <a:custGeom>
            <a:avLst/>
            <a:gdLst>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960921 w 1079633"/>
              <a:gd name="connsiteY13" fmla="*/ 638475 h 1408497"/>
              <a:gd name="connsiteX14" fmla="*/ 800500 w 1079633"/>
              <a:gd name="connsiteY14" fmla="*/ 771625 h 1408497"/>
              <a:gd name="connsiteX15" fmla="*/ 673768 w 1079633"/>
              <a:gd name="connsiteY15" fmla="*/ 898358 h 1408497"/>
              <a:gd name="connsiteX16" fmla="*/ 547034 w 1079633"/>
              <a:gd name="connsiteY16" fmla="*/ 1025090 h 1408497"/>
              <a:gd name="connsiteX17" fmla="*/ 372177 w 1079633"/>
              <a:gd name="connsiteY17" fmla="*/ 1179094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1049124 w 1079633"/>
              <a:gd name="connsiteY13" fmla="*/ 735416 h 1408497"/>
              <a:gd name="connsiteX14" fmla="*/ 800500 w 1079633"/>
              <a:gd name="connsiteY14" fmla="*/ 771625 h 1408497"/>
              <a:gd name="connsiteX15" fmla="*/ 673768 w 1079633"/>
              <a:gd name="connsiteY15" fmla="*/ 898358 h 1408497"/>
              <a:gd name="connsiteX16" fmla="*/ 547034 w 1079633"/>
              <a:gd name="connsiteY16" fmla="*/ 1025090 h 1408497"/>
              <a:gd name="connsiteX17" fmla="*/ 372177 w 1079633"/>
              <a:gd name="connsiteY17" fmla="*/ 1179094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1049124 w 1079633"/>
              <a:gd name="connsiteY13" fmla="*/ 735416 h 1408497"/>
              <a:gd name="connsiteX14" fmla="*/ 792853 w 1079633"/>
              <a:gd name="connsiteY14" fmla="*/ 903687 h 1408497"/>
              <a:gd name="connsiteX15" fmla="*/ 673768 w 1079633"/>
              <a:gd name="connsiteY15" fmla="*/ 898358 h 1408497"/>
              <a:gd name="connsiteX16" fmla="*/ 547034 w 1079633"/>
              <a:gd name="connsiteY16" fmla="*/ 1025090 h 1408497"/>
              <a:gd name="connsiteX17" fmla="*/ 372177 w 1079633"/>
              <a:gd name="connsiteY17" fmla="*/ 1179094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1049124 w 1079633"/>
              <a:gd name="connsiteY13" fmla="*/ 735416 h 1408497"/>
              <a:gd name="connsiteX14" fmla="*/ 792853 w 1079633"/>
              <a:gd name="connsiteY14" fmla="*/ 903687 h 1408497"/>
              <a:gd name="connsiteX15" fmla="*/ 707429 w 1079633"/>
              <a:gd name="connsiteY15" fmla="*/ 987822 h 1408497"/>
              <a:gd name="connsiteX16" fmla="*/ 547034 w 1079633"/>
              <a:gd name="connsiteY16" fmla="*/ 1025090 h 1408497"/>
              <a:gd name="connsiteX17" fmla="*/ 372177 w 1079633"/>
              <a:gd name="connsiteY17" fmla="*/ 1179094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1049124 w 1079633"/>
              <a:gd name="connsiteY13" fmla="*/ 735416 h 1408497"/>
              <a:gd name="connsiteX14" fmla="*/ 792853 w 1079633"/>
              <a:gd name="connsiteY14" fmla="*/ 903687 h 1408497"/>
              <a:gd name="connsiteX15" fmla="*/ 707429 w 1079633"/>
              <a:gd name="connsiteY15" fmla="*/ 987822 h 1408497"/>
              <a:gd name="connsiteX16" fmla="*/ 536582 w 1079633"/>
              <a:gd name="connsiteY16" fmla="*/ 1156092 h 1408497"/>
              <a:gd name="connsiteX17" fmla="*/ 372177 w 1079633"/>
              <a:gd name="connsiteY17" fmla="*/ 1179094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079633"/>
              <a:gd name="connsiteY0" fmla="*/ 157213 h 1408497"/>
              <a:gd name="connsiteX1" fmla="*/ 551045 w 1079633"/>
              <a:gd name="connsiteY1" fmla="*/ 126731 h 1408497"/>
              <a:gd name="connsiteX2" fmla="*/ 601578 w 1079633"/>
              <a:gd name="connsiteY2" fmla="*/ 96252 h 1408497"/>
              <a:gd name="connsiteX3" fmla="*/ 664142 w 1079633"/>
              <a:gd name="connsiteY3" fmla="*/ 70585 h 1408497"/>
              <a:gd name="connsiteX4" fmla="*/ 726706 w 1079633"/>
              <a:gd name="connsiteY4" fmla="*/ 44917 h 1408497"/>
              <a:gd name="connsiteX5" fmla="*/ 814939 w 1079633"/>
              <a:gd name="connsiteY5" fmla="*/ 0 h 1408497"/>
              <a:gd name="connsiteX6" fmla="*/ 875899 w 1079633"/>
              <a:gd name="connsiteY6" fmla="*/ 3208 h 1408497"/>
              <a:gd name="connsiteX7" fmla="*/ 936858 w 1079633"/>
              <a:gd name="connsiteY7" fmla="*/ 6417 h 1408497"/>
              <a:gd name="connsiteX8" fmla="*/ 1005840 w 1079633"/>
              <a:gd name="connsiteY8" fmla="*/ 6417 h 1408497"/>
              <a:gd name="connsiteX9" fmla="*/ 1029903 w 1079633"/>
              <a:gd name="connsiteY9" fmla="*/ 89836 h 1408497"/>
              <a:gd name="connsiteX10" fmla="*/ 1053965 w 1079633"/>
              <a:gd name="connsiteY10" fmla="*/ 173254 h 1408497"/>
              <a:gd name="connsiteX11" fmla="*/ 1079633 w 1079633"/>
              <a:gd name="connsiteY11" fmla="*/ 368967 h 1408497"/>
              <a:gd name="connsiteX12" fmla="*/ 1049123 w 1079633"/>
              <a:gd name="connsiteY12" fmla="*/ 567146 h 1408497"/>
              <a:gd name="connsiteX13" fmla="*/ 1049124 w 1079633"/>
              <a:gd name="connsiteY13" fmla="*/ 735416 h 1408497"/>
              <a:gd name="connsiteX14" fmla="*/ 792853 w 1079633"/>
              <a:gd name="connsiteY14" fmla="*/ 903687 h 1408497"/>
              <a:gd name="connsiteX15" fmla="*/ 707429 w 1079633"/>
              <a:gd name="connsiteY15" fmla="*/ 987822 h 1408497"/>
              <a:gd name="connsiteX16" fmla="*/ 536582 w 1079633"/>
              <a:gd name="connsiteY16" fmla="*/ 1156092 h 1408497"/>
              <a:gd name="connsiteX17" fmla="*/ 365734 w 1079633"/>
              <a:gd name="connsiteY17" fmla="*/ 1324363 h 1408497"/>
              <a:gd name="connsiteX18" fmla="*/ 259881 w 1079633"/>
              <a:gd name="connsiteY18" fmla="*/ 1264117 h 1408497"/>
              <a:gd name="connsiteX19" fmla="*/ 147586 w 1079633"/>
              <a:gd name="connsiteY19" fmla="*/ 1349141 h 1408497"/>
              <a:gd name="connsiteX20" fmla="*/ 73792 w 1079633"/>
              <a:gd name="connsiteY20" fmla="*/ 1378818 h 1408497"/>
              <a:gd name="connsiteX21" fmla="*/ 0 w 1079633"/>
              <a:gd name="connsiteY21" fmla="*/ 1408497 h 1408497"/>
              <a:gd name="connsiteX0" fmla="*/ 500513 w 1134547"/>
              <a:gd name="connsiteY0" fmla="*/ 157213 h 1408497"/>
              <a:gd name="connsiteX1" fmla="*/ 551045 w 1134547"/>
              <a:gd name="connsiteY1" fmla="*/ 126731 h 1408497"/>
              <a:gd name="connsiteX2" fmla="*/ 601578 w 1134547"/>
              <a:gd name="connsiteY2" fmla="*/ 96252 h 1408497"/>
              <a:gd name="connsiteX3" fmla="*/ 664142 w 1134547"/>
              <a:gd name="connsiteY3" fmla="*/ 70585 h 1408497"/>
              <a:gd name="connsiteX4" fmla="*/ 726706 w 1134547"/>
              <a:gd name="connsiteY4" fmla="*/ 44917 h 1408497"/>
              <a:gd name="connsiteX5" fmla="*/ 814939 w 1134547"/>
              <a:gd name="connsiteY5" fmla="*/ 0 h 1408497"/>
              <a:gd name="connsiteX6" fmla="*/ 875899 w 1134547"/>
              <a:gd name="connsiteY6" fmla="*/ 3208 h 1408497"/>
              <a:gd name="connsiteX7" fmla="*/ 936858 w 1134547"/>
              <a:gd name="connsiteY7" fmla="*/ 6417 h 1408497"/>
              <a:gd name="connsiteX8" fmla="*/ 1005840 w 1134547"/>
              <a:gd name="connsiteY8" fmla="*/ 6417 h 1408497"/>
              <a:gd name="connsiteX9" fmla="*/ 1029903 w 1134547"/>
              <a:gd name="connsiteY9" fmla="*/ 89836 h 1408497"/>
              <a:gd name="connsiteX10" fmla="*/ 1053965 w 1134547"/>
              <a:gd name="connsiteY10" fmla="*/ 173254 h 1408497"/>
              <a:gd name="connsiteX11" fmla="*/ 1079633 w 1134547"/>
              <a:gd name="connsiteY11" fmla="*/ 368967 h 1408497"/>
              <a:gd name="connsiteX12" fmla="*/ 1134547 w 1134547"/>
              <a:gd name="connsiteY12" fmla="*/ 567146 h 1408497"/>
              <a:gd name="connsiteX13" fmla="*/ 1049124 w 1134547"/>
              <a:gd name="connsiteY13" fmla="*/ 735416 h 1408497"/>
              <a:gd name="connsiteX14" fmla="*/ 792853 w 1134547"/>
              <a:gd name="connsiteY14" fmla="*/ 903687 h 1408497"/>
              <a:gd name="connsiteX15" fmla="*/ 707429 w 1134547"/>
              <a:gd name="connsiteY15" fmla="*/ 987822 h 1408497"/>
              <a:gd name="connsiteX16" fmla="*/ 536582 w 1134547"/>
              <a:gd name="connsiteY16" fmla="*/ 1156092 h 1408497"/>
              <a:gd name="connsiteX17" fmla="*/ 365734 w 1134547"/>
              <a:gd name="connsiteY17" fmla="*/ 1324363 h 1408497"/>
              <a:gd name="connsiteX18" fmla="*/ 259881 w 1134547"/>
              <a:gd name="connsiteY18" fmla="*/ 1264117 h 1408497"/>
              <a:gd name="connsiteX19" fmla="*/ 147586 w 1134547"/>
              <a:gd name="connsiteY19" fmla="*/ 1349141 h 1408497"/>
              <a:gd name="connsiteX20" fmla="*/ 73792 w 1134547"/>
              <a:gd name="connsiteY20" fmla="*/ 1378818 h 1408497"/>
              <a:gd name="connsiteX21" fmla="*/ 0 w 1134547"/>
              <a:gd name="connsiteY21" fmla="*/ 1408497 h 1408497"/>
              <a:gd name="connsiteX0" fmla="*/ 500513 w 1134547"/>
              <a:gd name="connsiteY0" fmla="*/ 157213 h 1408497"/>
              <a:gd name="connsiteX1" fmla="*/ 551045 w 1134547"/>
              <a:gd name="connsiteY1" fmla="*/ 126731 h 1408497"/>
              <a:gd name="connsiteX2" fmla="*/ 601578 w 1134547"/>
              <a:gd name="connsiteY2" fmla="*/ 96252 h 1408497"/>
              <a:gd name="connsiteX3" fmla="*/ 664142 w 1134547"/>
              <a:gd name="connsiteY3" fmla="*/ 70585 h 1408497"/>
              <a:gd name="connsiteX4" fmla="*/ 726706 w 1134547"/>
              <a:gd name="connsiteY4" fmla="*/ 44917 h 1408497"/>
              <a:gd name="connsiteX5" fmla="*/ 814939 w 1134547"/>
              <a:gd name="connsiteY5" fmla="*/ 0 h 1408497"/>
              <a:gd name="connsiteX6" fmla="*/ 875899 w 1134547"/>
              <a:gd name="connsiteY6" fmla="*/ 3208 h 1408497"/>
              <a:gd name="connsiteX7" fmla="*/ 936858 w 1134547"/>
              <a:gd name="connsiteY7" fmla="*/ 6417 h 1408497"/>
              <a:gd name="connsiteX8" fmla="*/ 1005840 w 1134547"/>
              <a:gd name="connsiteY8" fmla="*/ 6417 h 1408497"/>
              <a:gd name="connsiteX9" fmla="*/ 1029903 w 1134547"/>
              <a:gd name="connsiteY9" fmla="*/ 89836 h 1408497"/>
              <a:gd name="connsiteX10" fmla="*/ 1053965 w 1134547"/>
              <a:gd name="connsiteY10" fmla="*/ 173254 h 1408497"/>
              <a:gd name="connsiteX11" fmla="*/ 1134546 w 1134547"/>
              <a:gd name="connsiteY11" fmla="*/ 314740 h 1408497"/>
              <a:gd name="connsiteX12" fmla="*/ 1134547 w 1134547"/>
              <a:gd name="connsiteY12" fmla="*/ 567146 h 1408497"/>
              <a:gd name="connsiteX13" fmla="*/ 1049124 w 1134547"/>
              <a:gd name="connsiteY13" fmla="*/ 735416 h 1408497"/>
              <a:gd name="connsiteX14" fmla="*/ 792853 w 1134547"/>
              <a:gd name="connsiteY14" fmla="*/ 903687 h 1408497"/>
              <a:gd name="connsiteX15" fmla="*/ 707429 w 1134547"/>
              <a:gd name="connsiteY15" fmla="*/ 987822 h 1408497"/>
              <a:gd name="connsiteX16" fmla="*/ 536582 w 1134547"/>
              <a:gd name="connsiteY16" fmla="*/ 1156092 h 1408497"/>
              <a:gd name="connsiteX17" fmla="*/ 365734 w 1134547"/>
              <a:gd name="connsiteY17" fmla="*/ 1324363 h 1408497"/>
              <a:gd name="connsiteX18" fmla="*/ 259881 w 1134547"/>
              <a:gd name="connsiteY18" fmla="*/ 1264117 h 1408497"/>
              <a:gd name="connsiteX19" fmla="*/ 147586 w 1134547"/>
              <a:gd name="connsiteY19" fmla="*/ 1349141 h 1408497"/>
              <a:gd name="connsiteX20" fmla="*/ 73792 w 1134547"/>
              <a:gd name="connsiteY20" fmla="*/ 1378818 h 1408497"/>
              <a:gd name="connsiteX21" fmla="*/ 0 w 1134547"/>
              <a:gd name="connsiteY21" fmla="*/ 1408497 h 1408497"/>
              <a:gd name="connsiteX0" fmla="*/ 500513 w 1134547"/>
              <a:gd name="connsiteY0" fmla="*/ 157213 h 1408497"/>
              <a:gd name="connsiteX1" fmla="*/ 551045 w 1134547"/>
              <a:gd name="connsiteY1" fmla="*/ 126731 h 1408497"/>
              <a:gd name="connsiteX2" fmla="*/ 601578 w 1134547"/>
              <a:gd name="connsiteY2" fmla="*/ 96252 h 1408497"/>
              <a:gd name="connsiteX3" fmla="*/ 664142 w 1134547"/>
              <a:gd name="connsiteY3" fmla="*/ 70585 h 1408497"/>
              <a:gd name="connsiteX4" fmla="*/ 726706 w 1134547"/>
              <a:gd name="connsiteY4" fmla="*/ 44917 h 1408497"/>
              <a:gd name="connsiteX5" fmla="*/ 814939 w 1134547"/>
              <a:gd name="connsiteY5" fmla="*/ 0 h 1408497"/>
              <a:gd name="connsiteX6" fmla="*/ 875899 w 1134547"/>
              <a:gd name="connsiteY6" fmla="*/ 3208 h 1408497"/>
              <a:gd name="connsiteX7" fmla="*/ 936858 w 1134547"/>
              <a:gd name="connsiteY7" fmla="*/ 6417 h 1408497"/>
              <a:gd name="connsiteX8" fmla="*/ 1005840 w 1134547"/>
              <a:gd name="connsiteY8" fmla="*/ 6417 h 1408497"/>
              <a:gd name="connsiteX9" fmla="*/ 1029903 w 1134547"/>
              <a:gd name="connsiteY9" fmla="*/ 89836 h 1408497"/>
              <a:gd name="connsiteX10" fmla="*/ 1134546 w 1134547"/>
              <a:gd name="connsiteY10" fmla="*/ 230605 h 1408497"/>
              <a:gd name="connsiteX11" fmla="*/ 1134546 w 1134547"/>
              <a:gd name="connsiteY11" fmla="*/ 314740 h 1408497"/>
              <a:gd name="connsiteX12" fmla="*/ 1134547 w 1134547"/>
              <a:gd name="connsiteY12" fmla="*/ 567146 h 1408497"/>
              <a:gd name="connsiteX13" fmla="*/ 1049124 w 1134547"/>
              <a:gd name="connsiteY13" fmla="*/ 735416 h 1408497"/>
              <a:gd name="connsiteX14" fmla="*/ 792853 w 1134547"/>
              <a:gd name="connsiteY14" fmla="*/ 903687 h 1408497"/>
              <a:gd name="connsiteX15" fmla="*/ 707429 w 1134547"/>
              <a:gd name="connsiteY15" fmla="*/ 987822 h 1408497"/>
              <a:gd name="connsiteX16" fmla="*/ 536582 w 1134547"/>
              <a:gd name="connsiteY16" fmla="*/ 1156092 h 1408497"/>
              <a:gd name="connsiteX17" fmla="*/ 365734 w 1134547"/>
              <a:gd name="connsiteY17" fmla="*/ 1324363 h 1408497"/>
              <a:gd name="connsiteX18" fmla="*/ 259881 w 1134547"/>
              <a:gd name="connsiteY18" fmla="*/ 1264117 h 1408497"/>
              <a:gd name="connsiteX19" fmla="*/ 147586 w 1134547"/>
              <a:gd name="connsiteY19" fmla="*/ 1349141 h 1408497"/>
              <a:gd name="connsiteX20" fmla="*/ 73792 w 1134547"/>
              <a:gd name="connsiteY20" fmla="*/ 1378818 h 1408497"/>
              <a:gd name="connsiteX21" fmla="*/ 0 w 1134547"/>
              <a:gd name="connsiteY21" fmla="*/ 1408497 h 1408497"/>
              <a:gd name="connsiteX0" fmla="*/ 500513 w 1134547"/>
              <a:gd name="connsiteY0" fmla="*/ 157213 h 1408497"/>
              <a:gd name="connsiteX1" fmla="*/ 551045 w 1134547"/>
              <a:gd name="connsiteY1" fmla="*/ 126731 h 1408497"/>
              <a:gd name="connsiteX2" fmla="*/ 601578 w 1134547"/>
              <a:gd name="connsiteY2" fmla="*/ 96252 h 1408497"/>
              <a:gd name="connsiteX3" fmla="*/ 664142 w 1134547"/>
              <a:gd name="connsiteY3" fmla="*/ 70585 h 1408497"/>
              <a:gd name="connsiteX4" fmla="*/ 726706 w 1134547"/>
              <a:gd name="connsiteY4" fmla="*/ 44917 h 1408497"/>
              <a:gd name="connsiteX5" fmla="*/ 814939 w 1134547"/>
              <a:gd name="connsiteY5" fmla="*/ 0 h 1408497"/>
              <a:gd name="connsiteX6" fmla="*/ 875899 w 1134547"/>
              <a:gd name="connsiteY6" fmla="*/ 3208 h 1408497"/>
              <a:gd name="connsiteX7" fmla="*/ 936858 w 1134547"/>
              <a:gd name="connsiteY7" fmla="*/ 6417 h 1408497"/>
              <a:gd name="connsiteX8" fmla="*/ 1005840 w 1134547"/>
              <a:gd name="connsiteY8" fmla="*/ 6417 h 1408497"/>
              <a:gd name="connsiteX9" fmla="*/ 1029903 w 1134547"/>
              <a:gd name="connsiteY9" fmla="*/ 89836 h 1408497"/>
              <a:gd name="connsiteX10" fmla="*/ 1134546 w 1134547"/>
              <a:gd name="connsiteY10" fmla="*/ 230605 h 1408497"/>
              <a:gd name="connsiteX11" fmla="*/ 1134546 w 1134547"/>
              <a:gd name="connsiteY11" fmla="*/ 314740 h 1408497"/>
              <a:gd name="connsiteX12" fmla="*/ 1134547 w 1134547"/>
              <a:gd name="connsiteY12" fmla="*/ 567146 h 1408497"/>
              <a:gd name="connsiteX13" fmla="*/ 1049124 w 1134547"/>
              <a:gd name="connsiteY13" fmla="*/ 735416 h 1408497"/>
              <a:gd name="connsiteX14" fmla="*/ 792853 w 1134547"/>
              <a:gd name="connsiteY14" fmla="*/ 903687 h 1408497"/>
              <a:gd name="connsiteX15" fmla="*/ 707429 w 1134547"/>
              <a:gd name="connsiteY15" fmla="*/ 987822 h 1408497"/>
              <a:gd name="connsiteX16" fmla="*/ 536582 w 1134547"/>
              <a:gd name="connsiteY16" fmla="*/ 1156092 h 1408497"/>
              <a:gd name="connsiteX17" fmla="*/ 365734 w 1134547"/>
              <a:gd name="connsiteY17" fmla="*/ 1324363 h 1408497"/>
              <a:gd name="connsiteX18" fmla="*/ 194886 w 1134547"/>
              <a:gd name="connsiteY18" fmla="*/ 1324363 h 1408497"/>
              <a:gd name="connsiteX19" fmla="*/ 147586 w 1134547"/>
              <a:gd name="connsiteY19" fmla="*/ 1349141 h 1408497"/>
              <a:gd name="connsiteX20" fmla="*/ 73792 w 1134547"/>
              <a:gd name="connsiteY20" fmla="*/ 1378818 h 1408497"/>
              <a:gd name="connsiteX21" fmla="*/ 0 w 1134547"/>
              <a:gd name="connsiteY21" fmla="*/ 1408497 h 1408497"/>
              <a:gd name="connsiteX0" fmla="*/ 500513 w 1134547"/>
              <a:gd name="connsiteY0" fmla="*/ 157213 h 1412628"/>
              <a:gd name="connsiteX1" fmla="*/ 551045 w 1134547"/>
              <a:gd name="connsiteY1" fmla="*/ 126731 h 1412628"/>
              <a:gd name="connsiteX2" fmla="*/ 601578 w 1134547"/>
              <a:gd name="connsiteY2" fmla="*/ 96252 h 1412628"/>
              <a:gd name="connsiteX3" fmla="*/ 664142 w 1134547"/>
              <a:gd name="connsiteY3" fmla="*/ 70585 h 1412628"/>
              <a:gd name="connsiteX4" fmla="*/ 726706 w 1134547"/>
              <a:gd name="connsiteY4" fmla="*/ 44917 h 1412628"/>
              <a:gd name="connsiteX5" fmla="*/ 814939 w 1134547"/>
              <a:gd name="connsiteY5" fmla="*/ 0 h 1412628"/>
              <a:gd name="connsiteX6" fmla="*/ 875899 w 1134547"/>
              <a:gd name="connsiteY6" fmla="*/ 3208 h 1412628"/>
              <a:gd name="connsiteX7" fmla="*/ 936858 w 1134547"/>
              <a:gd name="connsiteY7" fmla="*/ 6417 h 1412628"/>
              <a:gd name="connsiteX8" fmla="*/ 1005840 w 1134547"/>
              <a:gd name="connsiteY8" fmla="*/ 6417 h 1412628"/>
              <a:gd name="connsiteX9" fmla="*/ 1029903 w 1134547"/>
              <a:gd name="connsiteY9" fmla="*/ 89836 h 1412628"/>
              <a:gd name="connsiteX10" fmla="*/ 1134546 w 1134547"/>
              <a:gd name="connsiteY10" fmla="*/ 230605 h 1412628"/>
              <a:gd name="connsiteX11" fmla="*/ 1134546 w 1134547"/>
              <a:gd name="connsiteY11" fmla="*/ 314740 h 1412628"/>
              <a:gd name="connsiteX12" fmla="*/ 1134547 w 1134547"/>
              <a:gd name="connsiteY12" fmla="*/ 567146 h 1412628"/>
              <a:gd name="connsiteX13" fmla="*/ 1049124 w 1134547"/>
              <a:gd name="connsiteY13" fmla="*/ 735416 h 1412628"/>
              <a:gd name="connsiteX14" fmla="*/ 792853 w 1134547"/>
              <a:gd name="connsiteY14" fmla="*/ 903687 h 1412628"/>
              <a:gd name="connsiteX15" fmla="*/ 707429 w 1134547"/>
              <a:gd name="connsiteY15" fmla="*/ 987822 h 1412628"/>
              <a:gd name="connsiteX16" fmla="*/ 536582 w 1134547"/>
              <a:gd name="connsiteY16" fmla="*/ 1156092 h 1412628"/>
              <a:gd name="connsiteX17" fmla="*/ 365734 w 1134547"/>
              <a:gd name="connsiteY17" fmla="*/ 1324363 h 1412628"/>
              <a:gd name="connsiteX18" fmla="*/ 280309 w 1134547"/>
              <a:gd name="connsiteY18" fmla="*/ 1408498 h 1412628"/>
              <a:gd name="connsiteX19" fmla="*/ 147586 w 1134547"/>
              <a:gd name="connsiteY19" fmla="*/ 1349141 h 1412628"/>
              <a:gd name="connsiteX20" fmla="*/ 73792 w 1134547"/>
              <a:gd name="connsiteY20" fmla="*/ 1378818 h 1412628"/>
              <a:gd name="connsiteX21" fmla="*/ 0 w 1134547"/>
              <a:gd name="connsiteY21" fmla="*/ 1408497 h 1412628"/>
              <a:gd name="connsiteX0" fmla="*/ 500513 w 1134547"/>
              <a:gd name="connsiteY0" fmla="*/ 157213 h 1412629"/>
              <a:gd name="connsiteX1" fmla="*/ 551045 w 1134547"/>
              <a:gd name="connsiteY1" fmla="*/ 126731 h 1412629"/>
              <a:gd name="connsiteX2" fmla="*/ 601578 w 1134547"/>
              <a:gd name="connsiteY2" fmla="*/ 96252 h 1412629"/>
              <a:gd name="connsiteX3" fmla="*/ 664142 w 1134547"/>
              <a:gd name="connsiteY3" fmla="*/ 70585 h 1412629"/>
              <a:gd name="connsiteX4" fmla="*/ 726706 w 1134547"/>
              <a:gd name="connsiteY4" fmla="*/ 44917 h 1412629"/>
              <a:gd name="connsiteX5" fmla="*/ 814939 w 1134547"/>
              <a:gd name="connsiteY5" fmla="*/ 0 h 1412629"/>
              <a:gd name="connsiteX6" fmla="*/ 875899 w 1134547"/>
              <a:gd name="connsiteY6" fmla="*/ 3208 h 1412629"/>
              <a:gd name="connsiteX7" fmla="*/ 936858 w 1134547"/>
              <a:gd name="connsiteY7" fmla="*/ 6417 h 1412629"/>
              <a:gd name="connsiteX8" fmla="*/ 1005840 w 1134547"/>
              <a:gd name="connsiteY8" fmla="*/ 6417 h 1412629"/>
              <a:gd name="connsiteX9" fmla="*/ 1029903 w 1134547"/>
              <a:gd name="connsiteY9" fmla="*/ 89836 h 1412629"/>
              <a:gd name="connsiteX10" fmla="*/ 1134546 w 1134547"/>
              <a:gd name="connsiteY10" fmla="*/ 230605 h 1412629"/>
              <a:gd name="connsiteX11" fmla="*/ 1134546 w 1134547"/>
              <a:gd name="connsiteY11" fmla="*/ 314740 h 1412629"/>
              <a:gd name="connsiteX12" fmla="*/ 1134547 w 1134547"/>
              <a:gd name="connsiteY12" fmla="*/ 567146 h 1412629"/>
              <a:gd name="connsiteX13" fmla="*/ 1049124 w 1134547"/>
              <a:gd name="connsiteY13" fmla="*/ 735416 h 1412629"/>
              <a:gd name="connsiteX14" fmla="*/ 792853 w 1134547"/>
              <a:gd name="connsiteY14" fmla="*/ 903687 h 1412629"/>
              <a:gd name="connsiteX15" fmla="*/ 707429 w 1134547"/>
              <a:gd name="connsiteY15" fmla="*/ 987822 h 1412629"/>
              <a:gd name="connsiteX16" fmla="*/ 536582 w 1134547"/>
              <a:gd name="connsiteY16" fmla="*/ 1156092 h 1412629"/>
              <a:gd name="connsiteX17" fmla="*/ 365734 w 1134547"/>
              <a:gd name="connsiteY17" fmla="*/ 1324363 h 1412629"/>
              <a:gd name="connsiteX18" fmla="*/ 280309 w 1134547"/>
              <a:gd name="connsiteY18" fmla="*/ 1408499 h 1412629"/>
              <a:gd name="connsiteX19" fmla="*/ 147586 w 1134547"/>
              <a:gd name="connsiteY19" fmla="*/ 1349141 h 1412629"/>
              <a:gd name="connsiteX20" fmla="*/ 73792 w 1134547"/>
              <a:gd name="connsiteY20" fmla="*/ 1378818 h 1412629"/>
              <a:gd name="connsiteX21" fmla="*/ 0 w 1134547"/>
              <a:gd name="connsiteY21" fmla="*/ 1408497 h 1412629"/>
              <a:gd name="connsiteX0" fmla="*/ 500513 w 1134547"/>
              <a:gd name="connsiteY0" fmla="*/ 157213 h 1408497"/>
              <a:gd name="connsiteX1" fmla="*/ 551045 w 1134547"/>
              <a:gd name="connsiteY1" fmla="*/ 126731 h 1408497"/>
              <a:gd name="connsiteX2" fmla="*/ 601578 w 1134547"/>
              <a:gd name="connsiteY2" fmla="*/ 96252 h 1408497"/>
              <a:gd name="connsiteX3" fmla="*/ 664142 w 1134547"/>
              <a:gd name="connsiteY3" fmla="*/ 70585 h 1408497"/>
              <a:gd name="connsiteX4" fmla="*/ 726706 w 1134547"/>
              <a:gd name="connsiteY4" fmla="*/ 44917 h 1408497"/>
              <a:gd name="connsiteX5" fmla="*/ 814939 w 1134547"/>
              <a:gd name="connsiteY5" fmla="*/ 0 h 1408497"/>
              <a:gd name="connsiteX6" fmla="*/ 875899 w 1134547"/>
              <a:gd name="connsiteY6" fmla="*/ 3208 h 1408497"/>
              <a:gd name="connsiteX7" fmla="*/ 936858 w 1134547"/>
              <a:gd name="connsiteY7" fmla="*/ 6417 h 1408497"/>
              <a:gd name="connsiteX8" fmla="*/ 1005840 w 1134547"/>
              <a:gd name="connsiteY8" fmla="*/ 6417 h 1408497"/>
              <a:gd name="connsiteX9" fmla="*/ 1029903 w 1134547"/>
              <a:gd name="connsiteY9" fmla="*/ 89836 h 1408497"/>
              <a:gd name="connsiteX10" fmla="*/ 1134546 w 1134547"/>
              <a:gd name="connsiteY10" fmla="*/ 230605 h 1408497"/>
              <a:gd name="connsiteX11" fmla="*/ 1134546 w 1134547"/>
              <a:gd name="connsiteY11" fmla="*/ 314740 h 1408497"/>
              <a:gd name="connsiteX12" fmla="*/ 1134547 w 1134547"/>
              <a:gd name="connsiteY12" fmla="*/ 567146 h 1408497"/>
              <a:gd name="connsiteX13" fmla="*/ 1049124 w 1134547"/>
              <a:gd name="connsiteY13" fmla="*/ 735416 h 1408497"/>
              <a:gd name="connsiteX14" fmla="*/ 792853 w 1134547"/>
              <a:gd name="connsiteY14" fmla="*/ 903687 h 1408497"/>
              <a:gd name="connsiteX15" fmla="*/ 707429 w 1134547"/>
              <a:gd name="connsiteY15" fmla="*/ 987822 h 1408497"/>
              <a:gd name="connsiteX16" fmla="*/ 536582 w 1134547"/>
              <a:gd name="connsiteY16" fmla="*/ 1156092 h 1408497"/>
              <a:gd name="connsiteX17" fmla="*/ 365734 w 1134547"/>
              <a:gd name="connsiteY17" fmla="*/ 1324363 h 1408497"/>
              <a:gd name="connsiteX18" fmla="*/ 147586 w 1134547"/>
              <a:gd name="connsiteY18" fmla="*/ 1349141 h 1408497"/>
              <a:gd name="connsiteX19" fmla="*/ 73792 w 1134547"/>
              <a:gd name="connsiteY19" fmla="*/ 1378818 h 1408497"/>
              <a:gd name="connsiteX20" fmla="*/ 0 w 1134547"/>
              <a:gd name="connsiteY20" fmla="*/ 1408497 h 1408497"/>
              <a:gd name="connsiteX0" fmla="*/ 500513 w 1134547"/>
              <a:gd name="connsiteY0" fmla="*/ 157213 h 1417573"/>
              <a:gd name="connsiteX1" fmla="*/ 551045 w 1134547"/>
              <a:gd name="connsiteY1" fmla="*/ 126731 h 1417573"/>
              <a:gd name="connsiteX2" fmla="*/ 601578 w 1134547"/>
              <a:gd name="connsiteY2" fmla="*/ 96252 h 1417573"/>
              <a:gd name="connsiteX3" fmla="*/ 664142 w 1134547"/>
              <a:gd name="connsiteY3" fmla="*/ 70585 h 1417573"/>
              <a:gd name="connsiteX4" fmla="*/ 726706 w 1134547"/>
              <a:gd name="connsiteY4" fmla="*/ 44917 h 1417573"/>
              <a:gd name="connsiteX5" fmla="*/ 814939 w 1134547"/>
              <a:gd name="connsiteY5" fmla="*/ 0 h 1417573"/>
              <a:gd name="connsiteX6" fmla="*/ 875899 w 1134547"/>
              <a:gd name="connsiteY6" fmla="*/ 3208 h 1417573"/>
              <a:gd name="connsiteX7" fmla="*/ 936858 w 1134547"/>
              <a:gd name="connsiteY7" fmla="*/ 6417 h 1417573"/>
              <a:gd name="connsiteX8" fmla="*/ 1005840 w 1134547"/>
              <a:gd name="connsiteY8" fmla="*/ 6417 h 1417573"/>
              <a:gd name="connsiteX9" fmla="*/ 1029903 w 1134547"/>
              <a:gd name="connsiteY9" fmla="*/ 89836 h 1417573"/>
              <a:gd name="connsiteX10" fmla="*/ 1134546 w 1134547"/>
              <a:gd name="connsiteY10" fmla="*/ 230605 h 1417573"/>
              <a:gd name="connsiteX11" fmla="*/ 1134546 w 1134547"/>
              <a:gd name="connsiteY11" fmla="*/ 314740 h 1417573"/>
              <a:gd name="connsiteX12" fmla="*/ 1134547 w 1134547"/>
              <a:gd name="connsiteY12" fmla="*/ 567146 h 1417573"/>
              <a:gd name="connsiteX13" fmla="*/ 1049124 w 1134547"/>
              <a:gd name="connsiteY13" fmla="*/ 735416 h 1417573"/>
              <a:gd name="connsiteX14" fmla="*/ 792853 w 1134547"/>
              <a:gd name="connsiteY14" fmla="*/ 903687 h 1417573"/>
              <a:gd name="connsiteX15" fmla="*/ 707429 w 1134547"/>
              <a:gd name="connsiteY15" fmla="*/ 987822 h 1417573"/>
              <a:gd name="connsiteX16" fmla="*/ 536582 w 1134547"/>
              <a:gd name="connsiteY16" fmla="*/ 1156092 h 1417573"/>
              <a:gd name="connsiteX17" fmla="*/ 365734 w 1134547"/>
              <a:gd name="connsiteY17" fmla="*/ 1324363 h 1417573"/>
              <a:gd name="connsiteX18" fmla="*/ 194886 w 1134547"/>
              <a:gd name="connsiteY18" fmla="*/ 1408497 h 1417573"/>
              <a:gd name="connsiteX19" fmla="*/ 73792 w 1134547"/>
              <a:gd name="connsiteY19" fmla="*/ 1378818 h 1417573"/>
              <a:gd name="connsiteX20" fmla="*/ 0 w 1134547"/>
              <a:gd name="connsiteY20" fmla="*/ 1408497 h 1417573"/>
              <a:gd name="connsiteX0" fmla="*/ 426721 w 1060755"/>
              <a:gd name="connsiteY0" fmla="*/ 157213 h 1417573"/>
              <a:gd name="connsiteX1" fmla="*/ 477253 w 1060755"/>
              <a:gd name="connsiteY1" fmla="*/ 126731 h 1417573"/>
              <a:gd name="connsiteX2" fmla="*/ 527786 w 1060755"/>
              <a:gd name="connsiteY2" fmla="*/ 96252 h 1417573"/>
              <a:gd name="connsiteX3" fmla="*/ 590350 w 1060755"/>
              <a:gd name="connsiteY3" fmla="*/ 70585 h 1417573"/>
              <a:gd name="connsiteX4" fmla="*/ 652914 w 1060755"/>
              <a:gd name="connsiteY4" fmla="*/ 44917 h 1417573"/>
              <a:gd name="connsiteX5" fmla="*/ 741147 w 1060755"/>
              <a:gd name="connsiteY5" fmla="*/ 0 h 1417573"/>
              <a:gd name="connsiteX6" fmla="*/ 802107 w 1060755"/>
              <a:gd name="connsiteY6" fmla="*/ 3208 h 1417573"/>
              <a:gd name="connsiteX7" fmla="*/ 863066 w 1060755"/>
              <a:gd name="connsiteY7" fmla="*/ 6417 h 1417573"/>
              <a:gd name="connsiteX8" fmla="*/ 932048 w 1060755"/>
              <a:gd name="connsiteY8" fmla="*/ 6417 h 1417573"/>
              <a:gd name="connsiteX9" fmla="*/ 956111 w 1060755"/>
              <a:gd name="connsiteY9" fmla="*/ 89836 h 1417573"/>
              <a:gd name="connsiteX10" fmla="*/ 1060754 w 1060755"/>
              <a:gd name="connsiteY10" fmla="*/ 230605 h 1417573"/>
              <a:gd name="connsiteX11" fmla="*/ 1060754 w 1060755"/>
              <a:gd name="connsiteY11" fmla="*/ 314740 h 1417573"/>
              <a:gd name="connsiteX12" fmla="*/ 1060755 w 1060755"/>
              <a:gd name="connsiteY12" fmla="*/ 567146 h 1417573"/>
              <a:gd name="connsiteX13" fmla="*/ 975332 w 1060755"/>
              <a:gd name="connsiteY13" fmla="*/ 735416 h 1417573"/>
              <a:gd name="connsiteX14" fmla="*/ 719061 w 1060755"/>
              <a:gd name="connsiteY14" fmla="*/ 903687 h 1417573"/>
              <a:gd name="connsiteX15" fmla="*/ 633637 w 1060755"/>
              <a:gd name="connsiteY15" fmla="*/ 987822 h 1417573"/>
              <a:gd name="connsiteX16" fmla="*/ 462790 w 1060755"/>
              <a:gd name="connsiteY16" fmla="*/ 1156092 h 1417573"/>
              <a:gd name="connsiteX17" fmla="*/ 291942 w 1060755"/>
              <a:gd name="connsiteY17" fmla="*/ 1324363 h 1417573"/>
              <a:gd name="connsiteX18" fmla="*/ 121094 w 1060755"/>
              <a:gd name="connsiteY18" fmla="*/ 1408497 h 1417573"/>
              <a:gd name="connsiteX19" fmla="*/ 0 w 1060755"/>
              <a:gd name="connsiteY19" fmla="*/ 1378818 h 1417573"/>
              <a:gd name="connsiteX0" fmla="*/ 305627 w 939661"/>
              <a:gd name="connsiteY0" fmla="*/ 157213 h 1408497"/>
              <a:gd name="connsiteX1" fmla="*/ 356159 w 939661"/>
              <a:gd name="connsiteY1" fmla="*/ 126731 h 1408497"/>
              <a:gd name="connsiteX2" fmla="*/ 406692 w 939661"/>
              <a:gd name="connsiteY2" fmla="*/ 96252 h 1408497"/>
              <a:gd name="connsiteX3" fmla="*/ 469256 w 939661"/>
              <a:gd name="connsiteY3" fmla="*/ 70585 h 1408497"/>
              <a:gd name="connsiteX4" fmla="*/ 531820 w 939661"/>
              <a:gd name="connsiteY4" fmla="*/ 44917 h 1408497"/>
              <a:gd name="connsiteX5" fmla="*/ 620053 w 939661"/>
              <a:gd name="connsiteY5" fmla="*/ 0 h 1408497"/>
              <a:gd name="connsiteX6" fmla="*/ 681013 w 939661"/>
              <a:gd name="connsiteY6" fmla="*/ 3208 h 1408497"/>
              <a:gd name="connsiteX7" fmla="*/ 741972 w 939661"/>
              <a:gd name="connsiteY7" fmla="*/ 6417 h 1408497"/>
              <a:gd name="connsiteX8" fmla="*/ 810954 w 939661"/>
              <a:gd name="connsiteY8" fmla="*/ 6417 h 1408497"/>
              <a:gd name="connsiteX9" fmla="*/ 835017 w 939661"/>
              <a:gd name="connsiteY9" fmla="*/ 89836 h 1408497"/>
              <a:gd name="connsiteX10" fmla="*/ 939660 w 939661"/>
              <a:gd name="connsiteY10" fmla="*/ 230605 h 1408497"/>
              <a:gd name="connsiteX11" fmla="*/ 939660 w 939661"/>
              <a:gd name="connsiteY11" fmla="*/ 314740 h 1408497"/>
              <a:gd name="connsiteX12" fmla="*/ 939661 w 939661"/>
              <a:gd name="connsiteY12" fmla="*/ 567146 h 1408497"/>
              <a:gd name="connsiteX13" fmla="*/ 854238 w 939661"/>
              <a:gd name="connsiteY13" fmla="*/ 735416 h 1408497"/>
              <a:gd name="connsiteX14" fmla="*/ 597967 w 939661"/>
              <a:gd name="connsiteY14" fmla="*/ 903687 h 1408497"/>
              <a:gd name="connsiteX15" fmla="*/ 512543 w 939661"/>
              <a:gd name="connsiteY15" fmla="*/ 987822 h 1408497"/>
              <a:gd name="connsiteX16" fmla="*/ 341696 w 939661"/>
              <a:gd name="connsiteY16" fmla="*/ 1156092 h 1408497"/>
              <a:gd name="connsiteX17" fmla="*/ 170848 w 939661"/>
              <a:gd name="connsiteY17" fmla="*/ 1324363 h 1408497"/>
              <a:gd name="connsiteX18" fmla="*/ 0 w 939661"/>
              <a:gd name="connsiteY18" fmla="*/ 1408497 h 1408497"/>
              <a:gd name="connsiteX0" fmla="*/ 305627 w 939661"/>
              <a:gd name="connsiteY0" fmla="*/ 157213 h 1408497"/>
              <a:gd name="connsiteX1" fmla="*/ 356159 w 939661"/>
              <a:gd name="connsiteY1" fmla="*/ 126731 h 1408497"/>
              <a:gd name="connsiteX2" fmla="*/ 406692 w 939661"/>
              <a:gd name="connsiteY2" fmla="*/ 96252 h 1408497"/>
              <a:gd name="connsiteX3" fmla="*/ 469256 w 939661"/>
              <a:gd name="connsiteY3" fmla="*/ 70585 h 1408497"/>
              <a:gd name="connsiteX4" fmla="*/ 531820 w 939661"/>
              <a:gd name="connsiteY4" fmla="*/ 44917 h 1408497"/>
              <a:gd name="connsiteX5" fmla="*/ 620053 w 939661"/>
              <a:gd name="connsiteY5" fmla="*/ 0 h 1408497"/>
              <a:gd name="connsiteX6" fmla="*/ 681013 w 939661"/>
              <a:gd name="connsiteY6" fmla="*/ 3208 h 1408497"/>
              <a:gd name="connsiteX7" fmla="*/ 741972 w 939661"/>
              <a:gd name="connsiteY7" fmla="*/ 6417 h 1408497"/>
              <a:gd name="connsiteX8" fmla="*/ 810954 w 939661"/>
              <a:gd name="connsiteY8" fmla="*/ 6417 h 1408497"/>
              <a:gd name="connsiteX9" fmla="*/ 835017 w 939661"/>
              <a:gd name="connsiteY9" fmla="*/ 89836 h 1408497"/>
              <a:gd name="connsiteX10" fmla="*/ 939660 w 939661"/>
              <a:gd name="connsiteY10" fmla="*/ 230605 h 1408497"/>
              <a:gd name="connsiteX11" fmla="*/ 939660 w 939661"/>
              <a:gd name="connsiteY11" fmla="*/ 314740 h 1408497"/>
              <a:gd name="connsiteX12" fmla="*/ 939661 w 939661"/>
              <a:gd name="connsiteY12" fmla="*/ 567146 h 1408497"/>
              <a:gd name="connsiteX13" fmla="*/ 854238 w 939661"/>
              <a:gd name="connsiteY13" fmla="*/ 735416 h 1408497"/>
              <a:gd name="connsiteX14" fmla="*/ 512543 w 939661"/>
              <a:gd name="connsiteY14" fmla="*/ 987822 h 1408497"/>
              <a:gd name="connsiteX15" fmla="*/ 341696 w 939661"/>
              <a:gd name="connsiteY15" fmla="*/ 1156092 h 1408497"/>
              <a:gd name="connsiteX16" fmla="*/ 170848 w 939661"/>
              <a:gd name="connsiteY16" fmla="*/ 1324363 h 1408497"/>
              <a:gd name="connsiteX17" fmla="*/ 0 w 939661"/>
              <a:gd name="connsiteY17" fmla="*/ 1408497 h 1408497"/>
              <a:gd name="connsiteX0" fmla="*/ 305627 w 939661"/>
              <a:gd name="connsiteY0" fmla="*/ 157213 h 1408497"/>
              <a:gd name="connsiteX1" fmla="*/ 356159 w 939661"/>
              <a:gd name="connsiteY1" fmla="*/ 126731 h 1408497"/>
              <a:gd name="connsiteX2" fmla="*/ 406692 w 939661"/>
              <a:gd name="connsiteY2" fmla="*/ 96252 h 1408497"/>
              <a:gd name="connsiteX3" fmla="*/ 469256 w 939661"/>
              <a:gd name="connsiteY3" fmla="*/ 70585 h 1408497"/>
              <a:gd name="connsiteX4" fmla="*/ 531820 w 939661"/>
              <a:gd name="connsiteY4" fmla="*/ 44917 h 1408497"/>
              <a:gd name="connsiteX5" fmla="*/ 620053 w 939661"/>
              <a:gd name="connsiteY5" fmla="*/ 0 h 1408497"/>
              <a:gd name="connsiteX6" fmla="*/ 681013 w 939661"/>
              <a:gd name="connsiteY6" fmla="*/ 3208 h 1408497"/>
              <a:gd name="connsiteX7" fmla="*/ 741972 w 939661"/>
              <a:gd name="connsiteY7" fmla="*/ 6417 h 1408497"/>
              <a:gd name="connsiteX8" fmla="*/ 810954 w 939661"/>
              <a:gd name="connsiteY8" fmla="*/ 6417 h 1408497"/>
              <a:gd name="connsiteX9" fmla="*/ 835017 w 939661"/>
              <a:gd name="connsiteY9" fmla="*/ 89836 h 1408497"/>
              <a:gd name="connsiteX10" fmla="*/ 939660 w 939661"/>
              <a:gd name="connsiteY10" fmla="*/ 230605 h 1408497"/>
              <a:gd name="connsiteX11" fmla="*/ 939660 w 939661"/>
              <a:gd name="connsiteY11" fmla="*/ 314740 h 1408497"/>
              <a:gd name="connsiteX12" fmla="*/ 939661 w 939661"/>
              <a:gd name="connsiteY12" fmla="*/ 567146 h 1408497"/>
              <a:gd name="connsiteX13" fmla="*/ 854238 w 939661"/>
              <a:gd name="connsiteY13" fmla="*/ 735416 h 1408497"/>
              <a:gd name="connsiteX14" fmla="*/ 341696 w 939661"/>
              <a:gd name="connsiteY14" fmla="*/ 1156092 h 1408497"/>
              <a:gd name="connsiteX15" fmla="*/ 170848 w 939661"/>
              <a:gd name="connsiteY15" fmla="*/ 1324363 h 1408497"/>
              <a:gd name="connsiteX16" fmla="*/ 0 w 939661"/>
              <a:gd name="connsiteY16" fmla="*/ 1408497 h 1408497"/>
              <a:gd name="connsiteX0" fmla="*/ 305627 w 939661"/>
              <a:gd name="connsiteY0" fmla="*/ 157213 h 1408497"/>
              <a:gd name="connsiteX1" fmla="*/ 356159 w 939661"/>
              <a:gd name="connsiteY1" fmla="*/ 126731 h 1408497"/>
              <a:gd name="connsiteX2" fmla="*/ 406692 w 939661"/>
              <a:gd name="connsiteY2" fmla="*/ 96252 h 1408497"/>
              <a:gd name="connsiteX3" fmla="*/ 469256 w 939661"/>
              <a:gd name="connsiteY3" fmla="*/ 70585 h 1408497"/>
              <a:gd name="connsiteX4" fmla="*/ 531820 w 939661"/>
              <a:gd name="connsiteY4" fmla="*/ 44917 h 1408497"/>
              <a:gd name="connsiteX5" fmla="*/ 620053 w 939661"/>
              <a:gd name="connsiteY5" fmla="*/ 0 h 1408497"/>
              <a:gd name="connsiteX6" fmla="*/ 681013 w 939661"/>
              <a:gd name="connsiteY6" fmla="*/ 3208 h 1408497"/>
              <a:gd name="connsiteX7" fmla="*/ 741972 w 939661"/>
              <a:gd name="connsiteY7" fmla="*/ 6417 h 1408497"/>
              <a:gd name="connsiteX8" fmla="*/ 810954 w 939661"/>
              <a:gd name="connsiteY8" fmla="*/ 6417 h 1408497"/>
              <a:gd name="connsiteX9" fmla="*/ 835017 w 939661"/>
              <a:gd name="connsiteY9" fmla="*/ 89836 h 1408497"/>
              <a:gd name="connsiteX10" fmla="*/ 939660 w 939661"/>
              <a:gd name="connsiteY10" fmla="*/ 230605 h 1408497"/>
              <a:gd name="connsiteX11" fmla="*/ 939660 w 939661"/>
              <a:gd name="connsiteY11" fmla="*/ 314740 h 1408497"/>
              <a:gd name="connsiteX12" fmla="*/ 939661 w 939661"/>
              <a:gd name="connsiteY12" fmla="*/ 567146 h 1408497"/>
              <a:gd name="connsiteX13" fmla="*/ 854238 w 939661"/>
              <a:gd name="connsiteY13" fmla="*/ 735416 h 1408497"/>
              <a:gd name="connsiteX14" fmla="*/ 683389 w 939661"/>
              <a:gd name="connsiteY14" fmla="*/ 1093758 h 1408497"/>
              <a:gd name="connsiteX15" fmla="*/ 170848 w 939661"/>
              <a:gd name="connsiteY15" fmla="*/ 1324363 h 1408497"/>
              <a:gd name="connsiteX16" fmla="*/ 0 w 939661"/>
              <a:gd name="connsiteY16" fmla="*/ 1408497 h 1408497"/>
              <a:gd name="connsiteX0" fmla="*/ 305627 w 939661"/>
              <a:gd name="connsiteY0" fmla="*/ 157213 h 1408497"/>
              <a:gd name="connsiteX1" fmla="*/ 356159 w 939661"/>
              <a:gd name="connsiteY1" fmla="*/ 126731 h 1408497"/>
              <a:gd name="connsiteX2" fmla="*/ 406692 w 939661"/>
              <a:gd name="connsiteY2" fmla="*/ 96252 h 1408497"/>
              <a:gd name="connsiteX3" fmla="*/ 469256 w 939661"/>
              <a:gd name="connsiteY3" fmla="*/ 70585 h 1408497"/>
              <a:gd name="connsiteX4" fmla="*/ 531820 w 939661"/>
              <a:gd name="connsiteY4" fmla="*/ 44917 h 1408497"/>
              <a:gd name="connsiteX5" fmla="*/ 620053 w 939661"/>
              <a:gd name="connsiteY5" fmla="*/ 0 h 1408497"/>
              <a:gd name="connsiteX6" fmla="*/ 681013 w 939661"/>
              <a:gd name="connsiteY6" fmla="*/ 3208 h 1408497"/>
              <a:gd name="connsiteX7" fmla="*/ 741972 w 939661"/>
              <a:gd name="connsiteY7" fmla="*/ 6417 h 1408497"/>
              <a:gd name="connsiteX8" fmla="*/ 810954 w 939661"/>
              <a:gd name="connsiteY8" fmla="*/ 6417 h 1408497"/>
              <a:gd name="connsiteX9" fmla="*/ 835017 w 939661"/>
              <a:gd name="connsiteY9" fmla="*/ 89836 h 1408497"/>
              <a:gd name="connsiteX10" fmla="*/ 939660 w 939661"/>
              <a:gd name="connsiteY10" fmla="*/ 230605 h 1408497"/>
              <a:gd name="connsiteX11" fmla="*/ 939660 w 939661"/>
              <a:gd name="connsiteY11" fmla="*/ 314740 h 1408497"/>
              <a:gd name="connsiteX12" fmla="*/ 939661 w 939661"/>
              <a:gd name="connsiteY12" fmla="*/ 567146 h 1408497"/>
              <a:gd name="connsiteX13" fmla="*/ 854238 w 939661"/>
              <a:gd name="connsiteY13" fmla="*/ 735416 h 1408497"/>
              <a:gd name="connsiteX14" fmla="*/ 683389 w 939661"/>
              <a:gd name="connsiteY14" fmla="*/ 1093758 h 1408497"/>
              <a:gd name="connsiteX15" fmla="*/ 341695 w 939661"/>
              <a:gd name="connsiteY15" fmla="*/ 1346164 h 1408497"/>
              <a:gd name="connsiteX16" fmla="*/ 0 w 939661"/>
              <a:gd name="connsiteY16" fmla="*/ 1408497 h 1408497"/>
              <a:gd name="connsiteX0" fmla="*/ 220203 w 854237"/>
              <a:gd name="connsiteY0" fmla="*/ 157213 h 1430299"/>
              <a:gd name="connsiteX1" fmla="*/ 270735 w 854237"/>
              <a:gd name="connsiteY1" fmla="*/ 126731 h 1430299"/>
              <a:gd name="connsiteX2" fmla="*/ 321268 w 854237"/>
              <a:gd name="connsiteY2" fmla="*/ 96252 h 1430299"/>
              <a:gd name="connsiteX3" fmla="*/ 383832 w 854237"/>
              <a:gd name="connsiteY3" fmla="*/ 70585 h 1430299"/>
              <a:gd name="connsiteX4" fmla="*/ 446396 w 854237"/>
              <a:gd name="connsiteY4" fmla="*/ 44917 h 1430299"/>
              <a:gd name="connsiteX5" fmla="*/ 534629 w 854237"/>
              <a:gd name="connsiteY5" fmla="*/ 0 h 1430299"/>
              <a:gd name="connsiteX6" fmla="*/ 595589 w 854237"/>
              <a:gd name="connsiteY6" fmla="*/ 3208 h 1430299"/>
              <a:gd name="connsiteX7" fmla="*/ 656548 w 854237"/>
              <a:gd name="connsiteY7" fmla="*/ 6417 h 1430299"/>
              <a:gd name="connsiteX8" fmla="*/ 725530 w 854237"/>
              <a:gd name="connsiteY8" fmla="*/ 6417 h 1430299"/>
              <a:gd name="connsiteX9" fmla="*/ 749593 w 854237"/>
              <a:gd name="connsiteY9" fmla="*/ 89836 h 1430299"/>
              <a:gd name="connsiteX10" fmla="*/ 854236 w 854237"/>
              <a:gd name="connsiteY10" fmla="*/ 230605 h 1430299"/>
              <a:gd name="connsiteX11" fmla="*/ 854236 w 854237"/>
              <a:gd name="connsiteY11" fmla="*/ 314740 h 1430299"/>
              <a:gd name="connsiteX12" fmla="*/ 854237 w 854237"/>
              <a:gd name="connsiteY12" fmla="*/ 567146 h 1430299"/>
              <a:gd name="connsiteX13" fmla="*/ 768814 w 854237"/>
              <a:gd name="connsiteY13" fmla="*/ 735416 h 1430299"/>
              <a:gd name="connsiteX14" fmla="*/ 597965 w 854237"/>
              <a:gd name="connsiteY14" fmla="*/ 1093758 h 1430299"/>
              <a:gd name="connsiteX15" fmla="*/ 256271 w 854237"/>
              <a:gd name="connsiteY15" fmla="*/ 1346164 h 1430299"/>
              <a:gd name="connsiteX16" fmla="*/ 0 w 854237"/>
              <a:gd name="connsiteY16" fmla="*/ 1430299 h 1430299"/>
              <a:gd name="connsiteX0" fmla="*/ 270735 w 854237"/>
              <a:gd name="connsiteY0" fmla="*/ 126731 h 1430299"/>
              <a:gd name="connsiteX1" fmla="*/ 321268 w 854237"/>
              <a:gd name="connsiteY1" fmla="*/ 96252 h 1430299"/>
              <a:gd name="connsiteX2" fmla="*/ 383832 w 854237"/>
              <a:gd name="connsiteY2" fmla="*/ 70585 h 1430299"/>
              <a:gd name="connsiteX3" fmla="*/ 446396 w 854237"/>
              <a:gd name="connsiteY3" fmla="*/ 44917 h 1430299"/>
              <a:gd name="connsiteX4" fmla="*/ 534629 w 854237"/>
              <a:gd name="connsiteY4" fmla="*/ 0 h 1430299"/>
              <a:gd name="connsiteX5" fmla="*/ 595589 w 854237"/>
              <a:gd name="connsiteY5" fmla="*/ 3208 h 1430299"/>
              <a:gd name="connsiteX6" fmla="*/ 656548 w 854237"/>
              <a:gd name="connsiteY6" fmla="*/ 6417 h 1430299"/>
              <a:gd name="connsiteX7" fmla="*/ 725530 w 854237"/>
              <a:gd name="connsiteY7" fmla="*/ 6417 h 1430299"/>
              <a:gd name="connsiteX8" fmla="*/ 749593 w 854237"/>
              <a:gd name="connsiteY8" fmla="*/ 89836 h 1430299"/>
              <a:gd name="connsiteX9" fmla="*/ 854236 w 854237"/>
              <a:gd name="connsiteY9" fmla="*/ 230605 h 1430299"/>
              <a:gd name="connsiteX10" fmla="*/ 854236 w 854237"/>
              <a:gd name="connsiteY10" fmla="*/ 314740 h 1430299"/>
              <a:gd name="connsiteX11" fmla="*/ 854237 w 854237"/>
              <a:gd name="connsiteY11" fmla="*/ 567146 h 1430299"/>
              <a:gd name="connsiteX12" fmla="*/ 768814 w 854237"/>
              <a:gd name="connsiteY12" fmla="*/ 735416 h 1430299"/>
              <a:gd name="connsiteX13" fmla="*/ 597965 w 854237"/>
              <a:gd name="connsiteY13" fmla="*/ 1093758 h 1430299"/>
              <a:gd name="connsiteX14" fmla="*/ 256271 w 854237"/>
              <a:gd name="connsiteY14" fmla="*/ 1346164 h 1430299"/>
              <a:gd name="connsiteX15" fmla="*/ 0 w 854237"/>
              <a:gd name="connsiteY15" fmla="*/ 1430299 h 1430299"/>
              <a:gd name="connsiteX0" fmla="*/ 270735 w 854237"/>
              <a:gd name="connsiteY0" fmla="*/ 126731 h 1430299"/>
              <a:gd name="connsiteX1" fmla="*/ 383832 w 854237"/>
              <a:gd name="connsiteY1" fmla="*/ 70585 h 1430299"/>
              <a:gd name="connsiteX2" fmla="*/ 446396 w 854237"/>
              <a:gd name="connsiteY2" fmla="*/ 44917 h 1430299"/>
              <a:gd name="connsiteX3" fmla="*/ 534629 w 854237"/>
              <a:gd name="connsiteY3" fmla="*/ 0 h 1430299"/>
              <a:gd name="connsiteX4" fmla="*/ 595589 w 854237"/>
              <a:gd name="connsiteY4" fmla="*/ 3208 h 1430299"/>
              <a:gd name="connsiteX5" fmla="*/ 656548 w 854237"/>
              <a:gd name="connsiteY5" fmla="*/ 6417 h 1430299"/>
              <a:gd name="connsiteX6" fmla="*/ 725530 w 854237"/>
              <a:gd name="connsiteY6" fmla="*/ 6417 h 1430299"/>
              <a:gd name="connsiteX7" fmla="*/ 749593 w 854237"/>
              <a:gd name="connsiteY7" fmla="*/ 89836 h 1430299"/>
              <a:gd name="connsiteX8" fmla="*/ 854236 w 854237"/>
              <a:gd name="connsiteY8" fmla="*/ 230605 h 1430299"/>
              <a:gd name="connsiteX9" fmla="*/ 854236 w 854237"/>
              <a:gd name="connsiteY9" fmla="*/ 314740 h 1430299"/>
              <a:gd name="connsiteX10" fmla="*/ 854237 w 854237"/>
              <a:gd name="connsiteY10" fmla="*/ 567146 h 1430299"/>
              <a:gd name="connsiteX11" fmla="*/ 768814 w 854237"/>
              <a:gd name="connsiteY11" fmla="*/ 735416 h 1430299"/>
              <a:gd name="connsiteX12" fmla="*/ 597965 w 854237"/>
              <a:gd name="connsiteY12" fmla="*/ 1093758 h 1430299"/>
              <a:gd name="connsiteX13" fmla="*/ 256271 w 854237"/>
              <a:gd name="connsiteY13" fmla="*/ 1346164 h 1430299"/>
              <a:gd name="connsiteX14" fmla="*/ 0 w 854237"/>
              <a:gd name="connsiteY14" fmla="*/ 1430299 h 1430299"/>
              <a:gd name="connsiteX0" fmla="*/ 383832 w 854237"/>
              <a:gd name="connsiteY0" fmla="*/ 70585 h 1430299"/>
              <a:gd name="connsiteX1" fmla="*/ 446396 w 854237"/>
              <a:gd name="connsiteY1" fmla="*/ 44917 h 1430299"/>
              <a:gd name="connsiteX2" fmla="*/ 534629 w 854237"/>
              <a:gd name="connsiteY2" fmla="*/ 0 h 1430299"/>
              <a:gd name="connsiteX3" fmla="*/ 595589 w 854237"/>
              <a:gd name="connsiteY3" fmla="*/ 3208 h 1430299"/>
              <a:gd name="connsiteX4" fmla="*/ 656548 w 854237"/>
              <a:gd name="connsiteY4" fmla="*/ 6417 h 1430299"/>
              <a:gd name="connsiteX5" fmla="*/ 725530 w 854237"/>
              <a:gd name="connsiteY5" fmla="*/ 6417 h 1430299"/>
              <a:gd name="connsiteX6" fmla="*/ 749593 w 854237"/>
              <a:gd name="connsiteY6" fmla="*/ 89836 h 1430299"/>
              <a:gd name="connsiteX7" fmla="*/ 854236 w 854237"/>
              <a:gd name="connsiteY7" fmla="*/ 230605 h 1430299"/>
              <a:gd name="connsiteX8" fmla="*/ 854236 w 854237"/>
              <a:gd name="connsiteY8" fmla="*/ 314740 h 1430299"/>
              <a:gd name="connsiteX9" fmla="*/ 854237 w 854237"/>
              <a:gd name="connsiteY9" fmla="*/ 567146 h 1430299"/>
              <a:gd name="connsiteX10" fmla="*/ 768814 w 854237"/>
              <a:gd name="connsiteY10" fmla="*/ 735416 h 1430299"/>
              <a:gd name="connsiteX11" fmla="*/ 597965 w 854237"/>
              <a:gd name="connsiteY11" fmla="*/ 1093758 h 1430299"/>
              <a:gd name="connsiteX12" fmla="*/ 256271 w 854237"/>
              <a:gd name="connsiteY12" fmla="*/ 1346164 h 1430299"/>
              <a:gd name="connsiteX13" fmla="*/ 0 w 854237"/>
              <a:gd name="connsiteY13" fmla="*/ 1430299 h 1430299"/>
              <a:gd name="connsiteX0" fmla="*/ 446396 w 854237"/>
              <a:gd name="connsiteY0" fmla="*/ 44917 h 1430299"/>
              <a:gd name="connsiteX1" fmla="*/ 534629 w 854237"/>
              <a:gd name="connsiteY1" fmla="*/ 0 h 1430299"/>
              <a:gd name="connsiteX2" fmla="*/ 595589 w 854237"/>
              <a:gd name="connsiteY2" fmla="*/ 3208 h 1430299"/>
              <a:gd name="connsiteX3" fmla="*/ 656548 w 854237"/>
              <a:gd name="connsiteY3" fmla="*/ 6417 h 1430299"/>
              <a:gd name="connsiteX4" fmla="*/ 725530 w 854237"/>
              <a:gd name="connsiteY4" fmla="*/ 6417 h 1430299"/>
              <a:gd name="connsiteX5" fmla="*/ 749593 w 854237"/>
              <a:gd name="connsiteY5" fmla="*/ 89836 h 1430299"/>
              <a:gd name="connsiteX6" fmla="*/ 854236 w 854237"/>
              <a:gd name="connsiteY6" fmla="*/ 230605 h 1430299"/>
              <a:gd name="connsiteX7" fmla="*/ 854236 w 854237"/>
              <a:gd name="connsiteY7" fmla="*/ 314740 h 1430299"/>
              <a:gd name="connsiteX8" fmla="*/ 854237 w 854237"/>
              <a:gd name="connsiteY8" fmla="*/ 567146 h 1430299"/>
              <a:gd name="connsiteX9" fmla="*/ 768814 w 854237"/>
              <a:gd name="connsiteY9" fmla="*/ 735416 h 1430299"/>
              <a:gd name="connsiteX10" fmla="*/ 597965 w 854237"/>
              <a:gd name="connsiteY10" fmla="*/ 1093758 h 1430299"/>
              <a:gd name="connsiteX11" fmla="*/ 256271 w 854237"/>
              <a:gd name="connsiteY11" fmla="*/ 1346164 h 1430299"/>
              <a:gd name="connsiteX12" fmla="*/ 0 w 854237"/>
              <a:gd name="connsiteY12" fmla="*/ 1430299 h 1430299"/>
              <a:gd name="connsiteX0" fmla="*/ 446396 w 854237"/>
              <a:gd name="connsiteY0" fmla="*/ 41709 h 1427091"/>
              <a:gd name="connsiteX1" fmla="*/ 595589 w 854237"/>
              <a:gd name="connsiteY1" fmla="*/ 0 h 1427091"/>
              <a:gd name="connsiteX2" fmla="*/ 656548 w 854237"/>
              <a:gd name="connsiteY2" fmla="*/ 3209 h 1427091"/>
              <a:gd name="connsiteX3" fmla="*/ 725530 w 854237"/>
              <a:gd name="connsiteY3" fmla="*/ 3209 h 1427091"/>
              <a:gd name="connsiteX4" fmla="*/ 749593 w 854237"/>
              <a:gd name="connsiteY4" fmla="*/ 86628 h 1427091"/>
              <a:gd name="connsiteX5" fmla="*/ 854236 w 854237"/>
              <a:gd name="connsiteY5" fmla="*/ 227397 h 1427091"/>
              <a:gd name="connsiteX6" fmla="*/ 854236 w 854237"/>
              <a:gd name="connsiteY6" fmla="*/ 311532 h 1427091"/>
              <a:gd name="connsiteX7" fmla="*/ 854237 w 854237"/>
              <a:gd name="connsiteY7" fmla="*/ 563938 h 1427091"/>
              <a:gd name="connsiteX8" fmla="*/ 768814 w 854237"/>
              <a:gd name="connsiteY8" fmla="*/ 732208 h 1427091"/>
              <a:gd name="connsiteX9" fmla="*/ 597965 w 854237"/>
              <a:gd name="connsiteY9" fmla="*/ 1090550 h 1427091"/>
              <a:gd name="connsiteX10" fmla="*/ 256271 w 854237"/>
              <a:gd name="connsiteY10" fmla="*/ 1342956 h 1427091"/>
              <a:gd name="connsiteX11" fmla="*/ 0 w 854237"/>
              <a:gd name="connsiteY11" fmla="*/ 1427091 h 1427091"/>
              <a:gd name="connsiteX0" fmla="*/ 446396 w 854237"/>
              <a:gd name="connsiteY0" fmla="*/ 38500 h 1423882"/>
              <a:gd name="connsiteX1" fmla="*/ 656548 w 854237"/>
              <a:gd name="connsiteY1" fmla="*/ 0 h 1423882"/>
              <a:gd name="connsiteX2" fmla="*/ 725530 w 854237"/>
              <a:gd name="connsiteY2" fmla="*/ 0 h 1423882"/>
              <a:gd name="connsiteX3" fmla="*/ 749593 w 854237"/>
              <a:gd name="connsiteY3" fmla="*/ 83419 h 1423882"/>
              <a:gd name="connsiteX4" fmla="*/ 854236 w 854237"/>
              <a:gd name="connsiteY4" fmla="*/ 224188 h 1423882"/>
              <a:gd name="connsiteX5" fmla="*/ 854236 w 854237"/>
              <a:gd name="connsiteY5" fmla="*/ 308323 h 1423882"/>
              <a:gd name="connsiteX6" fmla="*/ 854237 w 854237"/>
              <a:gd name="connsiteY6" fmla="*/ 560729 h 1423882"/>
              <a:gd name="connsiteX7" fmla="*/ 768814 w 854237"/>
              <a:gd name="connsiteY7" fmla="*/ 728999 h 1423882"/>
              <a:gd name="connsiteX8" fmla="*/ 597965 w 854237"/>
              <a:gd name="connsiteY8" fmla="*/ 1087341 h 1423882"/>
              <a:gd name="connsiteX9" fmla="*/ 256271 w 854237"/>
              <a:gd name="connsiteY9" fmla="*/ 1339747 h 1423882"/>
              <a:gd name="connsiteX10" fmla="*/ 0 w 854237"/>
              <a:gd name="connsiteY10" fmla="*/ 1423882 h 1423882"/>
              <a:gd name="connsiteX0" fmla="*/ 656548 w 854237"/>
              <a:gd name="connsiteY0" fmla="*/ 0 h 1423882"/>
              <a:gd name="connsiteX1" fmla="*/ 725530 w 854237"/>
              <a:gd name="connsiteY1" fmla="*/ 0 h 1423882"/>
              <a:gd name="connsiteX2" fmla="*/ 749593 w 854237"/>
              <a:gd name="connsiteY2" fmla="*/ 83419 h 1423882"/>
              <a:gd name="connsiteX3" fmla="*/ 854236 w 854237"/>
              <a:gd name="connsiteY3" fmla="*/ 224188 h 1423882"/>
              <a:gd name="connsiteX4" fmla="*/ 854236 w 854237"/>
              <a:gd name="connsiteY4" fmla="*/ 308323 h 1423882"/>
              <a:gd name="connsiteX5" fmla="*/ 854237 w 854237"/>
              <a:gd name="connsiteY5" fmla="*/ 560729 h 1423882"/>
              <a:gd name="connsiteX6" fmla="*/ 768814 w 854237"/>
              <a:gd name="connsiteY6" fmla="*/ 728999 h 1423882"/>
              <a:gd name="connsiteX7" fmla="*/ 597965 w 854237"/>
              <a:gd name="connsiteY7" fmla="*/ 1087341 h 1423882"/>
              <a:gd name="connsiteX8" fmla="*/ 256271 w 854237"/>
              <a:gd name="connsiteY8" fmla="*/ 1339747 h 1423882"/>
              <a:gd name="connsiteX9" fmla="*/ 0 w 854237"/>
              <a:gd name="connsiteY9" fmla="*/ 1423882 h 1423882"/>
              <a:gd name="connsiteX0" fmla="*/ 725530 w 854237"/>
              <a:gd name="connsiteY0" fmla="*/ 0 h 1423882"/>
              <a:gd name="connsiteX1" fmla="*/ 749593 w 854237"/>
              <a:gd name="connsiteY1" fmla="*/ 83419 h 1423882"/>
              <a:gd name="connsiteX2" fmla="*/ 854236 w 854237"/>
              <a:gd name="connsiteY2" fmla="*/ 224188 h 1423882"/>
              <a:gd name="connsiteX3" fmla="*/ 854236 w 854237"/>
              <a:gd name="connsiteY3" fmla="*/ 308323 h 1423882"/>
              <a:gd name="connsiteX4" fmla="*/ 854237 w 854237"/>
              <a:gd name="connsiteY4" fmla="*/ 560729 h 1423882"/>
              <a:gd name="connsiteX5" fmla="*/ 768814 w 854237"/>
              <a:gd name="connsiteY5" fmla="*/ 728999 h 1423882"/>
              <a:gd name="connsiteX6" fmla="*/ 597965 w 854237"/>
              <a:gd name="connsiteY6" fmla="*/ 1087341 h 1423882"/>
              <a:gd name="connsiteX7" fmla="*/ 256271 w 854237"/>
              <a:gd name="connsiteY7" fmla="*/ 1339747 h 1423882"/>
              <a:gd name="connsiteX8" fmla="*/ 0 w 854237"/>
              <a:gd name="connsiteY8" fmla="*/ 1423882 h 1423882"/>
              <a:gd name="connsiteX0" fmla="*/ 725530 w 854237"/>
              <a:gd name="connsiteY0" fmla="*/ 0 h 1423882"/>
              <a:gd name="connsiteX1" fmla="*/ 854236 w 854237"/>
              <a:gd name="connsiteY1" fmla="*/ 224188 h 1423882"/>
              <a:gd name="connsiteX2" fmla="*/ 854236 w 854237"/>
              <a:gd name="connsiteY2" fmla="*/ 308323 h 1423882"/>
              <a:gd name="connsiteX3" fmla="*/ 854237 w 854237"/>
              <a:gd name="connsiteY3" fmla="*/ 560729 h 1423882"/>
              <a:gd name="connsiteX4" fmla="*/ 768814 w 854237"/>
              <a:gd name="connsiteY4" fmla="*/ 728999 h 1423882"/>
              <a:gd name="connsiteX5" fmla="*/ 597965 w 854237"/>
              <a:gd name="connsiteY5" fmla="*/ 1087341 h 1423882"/>
              <a:gd name="connsiteX6" fmla="*/ 256271 w 854237"/>
              <a:gd name="connsiteY6" fmla="*/ 1339747 h 1423882"/>
              <a:gd name="connsiteX7" fmla="*/ 0 w 854237"/>
              <a:gd name="connsiteY7" fmla="*/ 1423882 h 142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237" h="1423882">
                <a:moveTo>
                  <a:pt x="725530" y="0"/>
                </a:moveTo>
                <a:cubicBezTo>
                  <a:pt x="752344" y="46706"/>
                  <a:pt x="832785" y="172801"/>
                  <a:pt x="854236" y="224188"/>
                </a:cubicBezTo>
                <a:lnTo>
                  <a:pt x="854236" y="308323"/>
                </a:lnTo>
                <a:cubicBezTo>
                  <a:pt x="854236" y="392458"/>
                  <a:pt x="854237" y="476594"/>
                  <a:pt x="854237" y="560729"/>
                </a:cubicBezTo>
                <a:cubicBezTo>
                  <a:pt x="854237" y="616819"/>
                  <a:pt x="768814" y="672909"/>
                  <a:pt x="768814" y="728999"/>
                </a:cubicBezTo>
                <a:lnTo>
                  <a:pt x="597965" y="1087341"/>
                </a:lnTo>
                <a:lnTo>
                  <a:pt x="256271" y="1339747"/>
                </a:lnTo>
                <a:cubicBezTo>
                  <a:pt x="191438" y="1371922"/>
                  <a:pt x="48657" y="1414806"/>
                  <a:pt x="0" y="1423882"/>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APX-S-FILESVR\HOME\john.boris\My Documents\Downloads\Presentation Images\PV12z8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22531" name="TextBox 3"/>
          <p:cNvSpPr txBox="1">
            <a:spLocks noChangeArrowheads="1"/>
          </p:cNvSpPr>
          <p:nvPr/>
        </p:nvSpPr>
        <p:spPr bwMode="auto">
          <a:xfrm>
            <a:off x="457200" y="762000"/>
            <a:ext cx="8686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1.5 PVU Surface – Isotachs (&gt;80kt/10kt Increments) and Pressure (dashed): 12Z 8 Mar 2009</a:t>
            </a:r>
          </a:p>
        </p:txBody>
      </p:sp>
      <p:sp>
        <p:nvSpPr>
          <p:cNvPr id="22532" name="TextBox 6"/>
          <p:cNvSpPr txBox="1">
            <a:spLocks noChangeArrowheads="1"/>
          </p:cNvSpPr>
          <p:nvPr/>
        </p:nvSpPr>
        <p:spPr bwMode="auto">
          <a:xfrm>
            <a:off x="3810000" y="4191000"/>
            <a:ext cx="304800" cy="338138"/>
          </a:xfrm>
          <a:prstGeom prst="rect">
            <a:avLst/>
          </a:prstGeom>
          <a:noFill/>
          <a:ln w="9525">
            <a:noFill/>
            <a:miter lim="800000"/>
            <a:headEnd/>
            <a:tailEnd/>
          </a:ln>
        </p:spPr>
        <p:txBody>
          <a:bodyPr wrap="none">
            <a:spAutoFit/>
          </a:bodyPr>
          <a:lstStyle/>
          <a:p>
            <a:r>
              <a:rPr lang="en-US" sz="1600" b="1">
                <a:solidFill>
                  <a:srgbClr val="FF0000"/>
                </a:solidFill>
                <a:latin typeface="Candara" pitchFamily="34" charset="0"/>
              </a:rPr>
              <a:t>X</a:t>
            </a:r>
          </a:p>
        </p:txBody>
      </p:sp>
      <p:sp>
        <p:nvSpPr>
          <p:cNvPr id="22533" name="TextBox 7"/>
          <p:cNvSpPr txBox="1">
            <a:spLocks noChangeArrowheads="1"/>
          </p:cNvSpPr>
          <p:nvPr/>
        </p:nvSpPr>
        <p:spPr bwMode="auto">
          <a:xfrm>
            <a:off x="6934200" y="2590800"/>
            <a:ext cx="304800" cy="338138"/>
          </a:xfrm>
          <a:prstGeom prst="rect">
            <a:avLst/>
          </a:prstGeom>
          <a:noFill/>
          <a:ln w="9525">
            <a:noFill/>
            <a:miter lim="800000"/>
            <a:headEnd/>
            <a:tailEnd/>
          </a:ln>
        </p:spPr>
        <p:txBody>
          <a:bodyPr wrap="none">
            <a:spAutoFit/>
          </a:bodyPr>
          <a:lstStyle/>
          <a:p>
            <a:r>
              <a:rPr lang="en-US" sz="1600" b="1">
                <a:solidFill>
                  <a:srgbClr val="FF0000"/>
                </a:solidFill>
                <a:latin typeface="Candara" pitchFamily="34" charset="0"/>
              </a:rPr>
              <a:t>X</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APX-S-FILESVR\HOME\john.boris\My Documents\Downloads\Presentation Images\PV18z8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24579" name="TextBox 3"/>
          <p:cNvSpPr txBox="1">
            <a:spLocks noChangeArrowheads="1"/>
          </p:cNvSpPr>
          <p:nvPr/>
        </p:nvSpPr>
        <p:spPr bwMode="auto">
          <a:xfrm>
            <a:off x="457200" y="762000"/>
            <a:ext cx="8686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1.5 PVU Surface – Isotachs (&gt;80kt/10kt Increments) and Pressure (dashed): 18Z 8 Mar 2009</a:t>
            </a:r>
          </a:p>
        </p:txBody>
      </p:sp>
      <p:sp>
        <p:nvSpPr>
          <p:cNvPr id="24580" name="TextBox 6"/>
          <p:cNvSpPr txBox="1">
            <a:spLocks noChangeArrowheads="1"/>
          </p:cNvSpPr>
          <p:nvPr/>
        </p:nvSpPr>
        <p:spPr bwMode="auto">
          <a:xfrm>
            <a:off x="4648200" y="3733800"/>
            <a:ext cx="304800" cy="338138"/>
          </a:xfrm>
          <a:prstGeom prst="rect">
            <a:avLst/>
          </a:prstGeom>
          <a:noFill/>
          <a:ln w="9525">
            <a:noFill/>
            <a:miter lim="800000"/>
            <a:headEnd/>
            <a:tailEnd/>
          </a:ln>
        </p:spPr>
        <p:txBody>
          <a:bodyPr wrap="none">
            <a:spAutoFit/>
          </a:bodyPr>
          <a:lstStyle/>
          <a:p>
            <a:r>
              <a:rPr lang="en-US" sz="1600" b="1">
                <a:solidFill>
                  <a:srgbClr val="FF0000"/>
                </a:solidFill>
                <a:latin typeface="Candara" pitchFamily="34" charset="0"/>
              </a:rPr>
              <a:t>X</a:t>
            </a:r>
          </a:p>
        </p:txBody>
      </p:sp>
      <p:sp>
        <p:nvSpPr>
          <p:cNvPr id="24581" name="TextBox 7"/>
          <p:cNvSpPr txBox="1">
            <a:spLocks noChangeArrowheads="1"/>
          </p:cNvSpPr>
          <p:nvPr/>
        </p:nvSpPr>
        <p:spPr bwMode="auto">
          <a:xfrm>
            <a:off x="8001000" y="2590800"/>
            <a:ext cx="304800" cy="338138"/>
          </a:xfrm>
          <a:prstGeom prst="rect">
            <a:avLst/>
          </a:prstGeom>
          <a:noFill/>
          <a:ln w="9525">
            <a:noFill/>
            <a:miter lim="800000"/>
            <a:headEnd/>
            <a:tailEnd/>
          </a:ln>
        </p:spPr>
        <p:txBody>
          <a:bodyPr wrap="none">
            <a:spAutoFit/>
          </a:bodyPr>
          <a:lstStyle/>
          <a:p>
            <a:r>
              <a:rPr lang="en-US" sz="1600" b="1">
                <a:solidFill>
                  <a:srgbClr val="FF0000"/>
                </a:solidFill>
                <a:latin typeface="Candara" pitchFamily="34" charset="0"/>
              </a:rPr>
              <a:t>X</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APX-S-FILESVR\HOME\john.boris\My Documents\Downloads\Presentation Images\PV21z8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26627" name="TextBox 3"/>
          <p:cNvSpPr txBox="1">
            <a:spLocks noChangeArrowheads="1"/>
          </p:cNvSpPr>
          <p:nvPr/>
        </p:nvSpPr>
        <p:spPr bwMode="auto">
          <a:xfrm>
            <a:off x="457200" y="762000"/>
            <a:ext cx="8686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1.5 PVU Surface – Isotachs (&gt;80kt/10kt Increments) and Pressure (dashed): 21Z 8 Mar 2009</a:t>
            </a:r>
          </a:p>
        </p:txBody>
      </p:sp>
      <p:sp>
        <p:nvSpPr>
          <p:cNvPr id="26628" name="TextBox 8"/>
          <p:cNvSpPr txBox="1">
            <a:spLocks noChangeArrowheads="1"/>
          </p:cNvSpPr>
          <p:nvPr/>
        </p:nvSpPr>
        <p:spPr bwMode="auto">
          <a:xfrm>
            <a:off x="5029200" y="3505200"/>
            <a:ext cx="304800" cy="338138"/>
          </a:xfrm>
          <a:prstGeom prst="rect">
            <a:avLst/>
          </a:prstGeom>
          <a:noFill/>
          <a:ln w="9525">
            <a:noFill/>
            <a:miter lim="800000"/>
            <a:headEnd/>
            <a:tailEnd/>
          </a:ln>
        </p:spPr>
        <p:txBody>
          <a:bodyPr wrap="none">
            <a:spAutoFit/>
          </a:bodyPr>
          <a:lstStyle/>
          <a:p>
            <a:r>
              <a:rPr lang="en-US" sz="1600" b="1">
                <a:solidFill>
                  <a:srgbClr val="FF0000"/>
                </a:solidFill>
                <a:latin typeface="Candara" pitchFamily="34" charset="0"/>
              </a:rPr>
              <a:t>X</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28674" name="TextBox 3"/>
          <p:cNvSpPr txBox="1">
            <a:spLocks noChangeArrowheads="1"/>
          </p:cNvSpPr>
          <p:nvPr/>
        </p:nvSpPr>
        <p:spPr bwMode="auto">
          <a:xfrm>
            <a:off x="457200" y="762000"/>
            <a:ext cx="4343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Surface Analysis : 12Z 8 Mar 2009</a:t>
            </a:r>
          </a:p>
        </p:txBody>
      </p:sp>
      <p:pic>
        <p:nvPicPr>
          <p:cNvPr id="12290" name="Picture 2" descr="\\APX-S-FILESVR\HOME\john.boris\My Documents\Downloads\Presentation Images\sfc12z8Mar.png"/>
          <p:cNvPicPr>
            <a:picLocks noChangeAspect="1" noChangeArrowheads="1"/>
          </p:cNvPicPr>
          <p:nvPr/>
        </p:nvPicPr>
        <p:blipFill>
          <a:blip r:embed="rId7"/>
          <a:srcRect/>
          <a:stretch>
            <a:fillRect/>
          </a:stretch>
        </p:blipFill>
        <p:spPr bwMode="auto">
          <a:xfrm>
            <a:off x="762000" y="1143000"/>
            <a:ext cx="7620000" cy="5595938"/>
          </a:xfrm>
          <a:prstGeom prst="rect">
            <a:avLst/>
          </a:prstGeom>
          <a:solidFill>
            <a:schemeClr val="accent4"/>
          </a:solidFill>
          <a:ln>
            <a:solidFill>
              <a:schemeClr val="accent1"/>
            </a:solidFill>
          </a:ln>
        </p:spPr>
      </p:pic>
      <p:sp>
        <p:nvSpPr>
          <p:cNvPr id="7" name="TextBox 6"/>
          <p:cNvSpPr txBox="1"/>
          <p:nvPr/>
        </p:nvSpPr>
        <p:spPr>
          <a:xfrm>
            <a:off x="12954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9" name="Freeform 8"/>
          <p:cNvSpPr/>
          <p:nvPr/>
        </p:nvSpPr>
        <p:spPr>
          <a:xfrm>
            <a:off x="1944688" y="1385888"/>
            <a:ext cx="6132512" cy="2390775"/>
          </a:xfrm>
          <a:custGeom>
            <a:avLst/>
            <a:gdLst>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639377 w 6083166"/>
              <a:gd name="connsiteY12" fmla="*/ 2011680 h 2390273"/>
              <a:gd name="connsiteX13" fmla="*/ 4552750 w 6083166"/>
              <a:gd name="connsiteY13" fmla="*/ 2242686 h 2390273"/>
              <a:gd name="connsiteX14" fmla="*/ 4754880 w 6083166"/>
              <a:gd name="connsiteY14" fmla="*/ 2367815 h 2390273"/>
              <a:gd name="connsiteX15" fmla="*/ 5139891 w 6083166"/>
              <a:gd name="connsiteY15" fmla="*/ 2310063 h 2390273"/>
              <a:gd name="connsiteX16" fmla="*/ 5611529 w 6083166"/>
              <a:gd name="connsiteY16" fmla="*/ 2387065 h 2390273"/>
              <a:gd name="connsiteX17" fmla="*/ 5832910 w 6083166"/>
              <a:gd name="connsiteY17" fmla="*/ 2290813 h 2390273"/>
              <a:gd name="connsiteX18" fmla="*/ 5601903 w 6083166"/>
              <a:gd name="connsiteY18" fmla="*/ 2011680 h 2390273"/>
              <a:gd name="connsiteX19" fmla="*/ 5361272 w 6083166"/>
              <a:gd name="connsiteY19" fmla="*/ 1982804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52750 w 6083166"/>
              <a:gd name="connsiteY13" fmla="*/ 2242686 h 2390273"/>
              <a:gd name="connsiteX14" fmla="*/ 4754880 w 6083166"/>
              <a:gd name="connsiteY14" fmla="*/ 2367815 h 2390273"/>
              <a:gd name="connsiteX15" fmla="*/ 5139891 w 6083166"/>
              <a:gd name="connsiteY15" fmla="*/ 2310063 h 2390273"/>
              <a:gd name="connsiteX16" fmla="*/ 5611529 w 6083166"/>
              <a:gd name="connsiteY16" fmla="*/ 2387065 h 2390273"/>
              <a:gd name="connsiteX17" fmla="*/ 5832910 w 6083166"/>
              <a:gd name="connsiteY17" fmla="*/ 2290813 h 2390273"/>
              <a:gd name="connsiteX18" fmla="*/ 5601903 w 6083166"/>
              <a:gd name="connsiteY18" fmla="*/ 2011680 h 2390273"/>
              <a:gd name="connsiteX19" fmla="*/ 5361272 w 6083166"/>
              <a:gd name="connsiteY19" fmla="*/ 1982804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32697 w 6083166"/>
              <a:gd name="connsiteY13" fmla="*/ 2271562 h 2390273"/>
              <a:gd name="connsiteX14" fmla="*/ 4754880 w 6083166"/>
              <a:gd name="connsiteY14" fmla="*/ 2367815 h 2390273"/>
              <a:gd name="connsiteX15" fmla="*/ 5139891 w 6083166"/>
              <a:gd name="connsiteY15" fmla="*/ 2310063 h 2390273"/>
              <a:gd name="connsiteX16" fmla="*/ 5611529 w 6083166"/>
              <a:gd name="connsiteY16" fmla="*/ 2387065 h 2390273"/>
              <a:gd name="connsiteX17" fmla="*/ 5832910 w 6083166"/>
              <a:gd name="connsiteY17" fmla="*/ 2290813 h 2390273"/>
              <a:gd name="connsiteX18" fmla="*/ 5601903 w 6083166"/>
              <a:gd name="connsiteY18" fmla="*/ 2011680 h 2390273"/>
              <a:gd name="connsiteX19" fmla="*/ 5361272 w 6083166"/>
              <a:gd name="connsiteY19" fmla="*/ 1982804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32697 w 6083166"/>
              <a:gd name="connsiteY13" fmla="*/ 2271562 h 2390273"/>
              <a:gd name="connsiteX14" fmla="*/ 4754880 w 6083166"/>
              <a:gd name="connsiteY14" fmla="*/ 2367815 h 2390273"/>
              <a:gd name="connsiteX15" fmla="*/ 5218497 w 6083166"/>
              <a:gd name="connsiteY15" fmla="*/ 2271562 h 2390273"/>
              <a:gd name="connsiteX16" fmla="*/ 5611529 w 6083166"/>
              <a:gd name="connsiteY16" fmla="*/ 2387065 h 2390273"/>
              <a:gd name="connsiteX17" fmla="*/ 5832910 w 6083166"/>
              <a:gd name="connsiteY17" fmla="*/ 2290813 h 2390273"/>
              <a:gd name="connsiteX18" fmla="*/ 5601903 w 6083166"/>
              <a:gd name="connsiteY18" fmla="*/ 2011680 h 2390273"/>
              <a:gd name="connsiteX19" fmla="*/ 5361272 w 6083166"/>
              <a:gd name="connsiteY19" fmla="*/ 1982804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32697 w 6083166"/>
              <a:gd name="connsiteY13" fmla="*/ 2271562 h 2390273"/>
              <a:gd name="connsiteX14" fmla="*/ 4754880 w 6083166"/>
              <a:gd name="connsiteY14" fmla="*/ 2367815 h 2390273"/>
              <a:gd name="connsiteX15" fmla="*/ 5218497 w 6083166"/>
              <a:gd name="connsiteY15" fmla="*/ 2271562 h 2390273"/>
              <a:gd name="connsiteX16" fmla="*/ 5611529 w 6083166"/>
              <a:gd name="connsiteY16" fmla="*/ 2387065 h 2390273"/>
              <a:gd name="connsiteX17" fmla="*/ 5832910 w 6083166"/>
              <a:gd name="connsiteY17" fmla="*/ 2290813 h 2390273"/>
              <a:gd name="connsiteX18" fmla="*/ 5599497 w 6083166"/>
              <a:gd name="connsiteY18" fmla="*/ 2119162 h 2390273"/>
              <a:gd name="connsiteX19" fmla="*/ 5361272 w 6083166"/>
              <a:gd name="connsiteY19" fmla="*/ 1982804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32697 w 6083166"/>
              <a:gd name="connsiteY13" fmla="*/ 2271562 h 2390273"/>
              <a:gd name="connsiteX14" fmla="*/ 4754880 w 6083166"/>
              <a:gd name="connsiteY14" fmla="*/ 2367815 h 2390273"/>
              <a:gd name="connsiteX15" fmla="*/ 5218497 w 6083166"/>
              <a:gd name="connsiteY15" fmla="*/ 2271562 h 2390273"/>
              <a:gd name="connsiteX16" fmla="*/ 5611529 w 6083166"/>
              <a:gd name="connsiteY16" fmla="*/ 2387065 h 2390273"/>
              <a:gd name="connsiteX17" fmla="*/ 5832910 w 6083166"/>
              <a:gd name="connsiteY17" fmla="*/ 2290813 h 2390273"/>
              <a:gd name="connsiteX18" fmla="*/ 5599497 w 6083166"/>
              <a:gd name="connsiteY18" fmla="*/ 2119162 h 2390273"/>
              <a:gd name="connsiteX19" fmla="*/ 5447097 w 6083166"/>
              <a:gd name="connsiteY19" fmla="*/ 2042962 h 2390273"/>
              <a:gd name="connsiteX20" fmla="*/ 5496025 w 6083166"/>
              <a:gd name="connsiteY20" fmla="*/ 1761423 h 2390273"/>
              <a:gd name="connsiteX21" fmla="*/ 5659655 w 6083166"/>
              <a:gd name="connsiteY21" fmla="*/ 1655545 h 2390273"/>
              <a:gd name="connsiteX22" fmla="*/ 5986914 w 6083166"/>
              <a:gd name="connsiteY22" fmla="*/ 1087655 h 2390273"/>
              <a:gd name="connsiteX23" fmla="*/ 6083166 w 6083166"/>
              <a:gd name="connsiteY23" fmla="*/ 1029903 h 2390273"/>
              <a:gd name="connsiteX0" fmla="*/ 519764 w 6083166"/>
              <a:gd name="connsiteY0" fmla="*/ 0 h 2390273"/>
              <a:gd name="connsiteX1" fmla="*/ 144379 w 6083166"/>
              <a:gd name="connsiteY1" fmla="*/ 452387 h 2390273"/>
              <a:gd name="connsiteX2" fmla="*/ 9625 w 6083166"/>
              <a:gd name="connsiteY2" fmla="*/ 952901 h 2390273"/>
              <a:gd name="connsiteX3" fmla="*/ 86628 w 6083166"/>
              <a:gd name="connsiteY3" fmla="*/ 1299410 h 2390273"/>
              <a:gd name="connsiteX4" fmla="*/ 327259 w 6083166"/>
              <a:gd name="connsiteY4" fmla="*/ 1395663 h 2390273"/>
              <a:gd name="connsiteX5" fmla="*/ 770021 w 6083166"/>
              <a:gd name="connsiteY5" fmla="*/ 1318661 h 2390273"/>
              <a:gd name="connsiteX6" fmla="*/ 1366788 w 6083166"/>
              <a:gd name="connsiteY6" fmla="*/ 1405288 h 2390273"/>
              <a:gd name="connsiteX7" fmla="*/ 1953929 w 6083166"/>
              <a:gd name="connsiteY7" fmla="*/ 1337911 h 2390273"/>
              <a:gd name="connsiteX8" fmla="*/ 2569945 w 6083166"/>
              <a:gd name="connsiteY8" fmla="*/ 1520791 h 2390273"/>
              <a:gd name="connsiteX9" fmla="*/ 3474720 w 6083166"/>
              <a:gd name="connsiteY9" fmla="*/ 1819175 h 2390273"/>
              <a:gd name="connsiteX10" fmla="*/ 3850105 w 6083166"/>
              <a:gd name="connsiteY10" fmla="*/ 1973179 h 2390273"/>
              <a:gd name="connsiteX11" fmla="*/ 4138863 w 6083166"/>
              <a:gd name="connsiteY11" fmla="*/ 1982804 h 2390273"/>
              <a:gd name="connsiteX12" fmla="*/ 4380297 w 6083166"/>
              <a:gd name="connsiteY12" fmla="*/ 2119162 h 2390273"/>
              <a:gd name="connsiteX13" fmla="*/ 4532697 w 6083166"/>
              <a:gd name="connsiteY13" fmla="*/ 2271562 h 2390273"/>
              <a:gd name="connsiteX14" fmla="*/ 4754880 w 6083166"/>
              <a:gd name="connsiteY14" fmla="*/ 2367815 h 2390273"/>
              <a:gd name="connsiteX15" fmla="*/ 5218497 w 6083166"/>
              <a:gd name="connsiteY15" fmla="*/ 2271562 h 2390273"/>
              <a:gd name="connsiteX16" fmla="*/ 5611529 w 6083166"/>
              <a:gd name="connsiteY16" fmla="*/ 2387065 h 2390273"/>
              <a:gd name="connsiteX17" fmla="*/ 5832910 w 6083166"/>
              <a:gd name="connsiteY17" fmla="*/ 2290813 h 2390273"/>
              <a:gd name="connsiteX18" fmla="*/ 5599497 w 6083166"/>
              <a:gd name="connsiteY18" fmla="*/ 2119162 h 2390273"/>
              <a:gd name="connsiteX19" fmla="*/ 5447097 w 6083166"/>
              <a:gd name="connsiteY19" fmla="*/ 2042962 h 2390273"/>
              <a:gd name="connsiteX20" fmla="*/ 5496025 w 6083166"/>
              <a:gd name="connsiteY20" fmla="*/ 1761423 h 2390273"/>
              <a:gd name="connsiteX21" fmla="*/ 5675697 w 6083166"/>
              <a:gd name="connsiteY21" fmla="*/ 1433362 h 2390273"/>
              <a:gd name="connsiteX22" fmla="*/ 5986914 w 6083166"/>
              <a:gd name="connsiteY22" fmla="*/ 1087655 h 2390273"/>
              <a:gd name="connsiteX23" fmla="*/ 6083166 w 6083166"/>
              <a:gd name="connsiteY23" fmla="*/ 1029903 h 2390273"/>
              <a:gd name="connsiteX0" fmla="*/ 519764 w 6132897"/>
              <a:gd name="connsiteY0" fmla="*/ 0 h 2390273"/>
              <a:gd name="connsiteX1" fmla="*/ 144379 w 6132897"/>
              <a:gd name="connsiteY1" fmla="*/ 452387 h 2390273"/>
              <a:gd name="connsiteX2" fmla="*/ 9625 w 6132897"/>
              <a:gd name="connsiteY2" fmla="*/ 952901 h 2390273"/>
              <a:gd name="connsiteX3" fmla="*/ 86628 w 6132897"/>
              <a:gd name="connsiteY3" fmla="*/ 1299410 h 2390273"/>
              <a:gd name="connsiteX4" fmla="*/ 327259 w 6132897"/>
              <a:gd name="connsiteY4" fmla="*/ 1395663 h 2390273"/>
              <a:gd name="connsiteX5" fmla="*/ 770021 w 6132897"/>
              <a:gd name="connsiteY5" fmla="*/ 1318661 h 2390273"/>
              <a:gd name="connsiteX6" fmla="*/ 1366788 w 6132897"/>
              <a:gd name="connsiteY6" fmla="*/ 1405288 h 2390273"/>
              <a:gd name="connsiteX7" fmla="*/ 1953929 w 6132897"/>
              <a:gd name="connsiteY7" fmla="*/ 1337911 h 2390273"/>
              <a:gd name="connsiteX8" fmla="*/ 2569945 w 6132897"/>
              <a:gd name="connsiteY8" fmla="*/ 1520791 h 2390273"/>
              <a:gd name="connsiteX9" fmla="*/ 3474720 w 6132897"/>
              <a:gd name="connsiteY9" fmla="*/ 1819175 h 2390273"/>
              <a:gd name="connsiteX10" fmla="*/ 3850105 w 6132897"/>
              <a:gd name="connsiteY10" fmla="*/ 1973179 h 2390273"/>
              <a:gd name="connsiteX11" fmla="*/ 4138863 w 6132897"/>
              <a:gd name="connsiteY11" fmla="*/ 1982804 h 2390273"/>
              <a:gd name="connsiteX12" fmla="*/ 4380297 w 6132897"/>
              <a:gd name="connsiteY12" fmla="*/ 2119162 h 2390273"/>
              <a:gd name="connsiteX13" fmla="*/ 4532697 w 6132897"/>
              <a:gd name="connsiteY13" fmla="*/ 2271562 h 2390273"/>
              <a:gd name="connsiteX14" fmla="*/ 4754880 w 6132897"/>
              <a:gd name="connsiteY14" fmla="*/ 2367815 h 2390273"/>
              <a:gd name="connsiteX15" fmla="*/ 5218497 w 6132897"/>
              <a:gd name="connsiteY15" fmla="*/ 2271562 h 2390273"/>
              <a:gd name="connsiteX16" fmla="*/ 5611529 w 6132897"/>
              <a:gd name="connsiteY16" fmla="*/ 2387065 h 2390273"/>
              <a:gd name="connsiteX17" fmla="*/ 5832910 w 6132897"/>
              <a:gd name="connsiteY17" fmla="*/ 2290813 h 2390273"/>
              <a:gd name="connsiteX18" fmla="*/ 5599497 w 6132897"/>
              <a:gd name="connsiteY18" fmla="*/ 2119162 h 2390273"/>
              <a:gd name="connsiteX19" fmla="*/ 5447097 w 6132897"/>
              <a:gd name="connsiteY19" fmla="*/ 2042962 h 2390273"/>
              <a:gd name="connsiteX20" fmla="*/ 5496025 w 6132897"/>
              <a:gd name="connsiteY20" fmla="*/ 1761423 h 2390273"/>
              <a:gd name="connsiteX21" fmla="*/ 5675697 w 6132897"/>
              <a:gd name="connsiteY21" fmla="*/ 1433362 h 2390273"/>
              <a:gd name="connsiteX22" fmla="*/ 5986914 w 6132897"/>
              <a:gd name="connsiteY22" fmla="*/ 1087655 h 2390273"/>
              <a:gd name="connsiteX23" fmla="*/ 6132897 w 6132897"/>
              <a:gd name="connsiteY23" fmla="*/ 1052362 h 2390273"/>
              <a:gd name="connsiteX0" fmla="*/ 519764 w 6132897"/>
              <a:gd name="connsiteY0" fmla="*/ 0 h 2390273"/>
              <a:gd name="connsiteX1" fmla="*/ 144379 w 6132897"/>
              <a:gd name="connsiteY1" fmla="*/ 452387 h 2390273"/>
              <a:gd name="connsiteX2" fmla="*/ 9625 w 6132897"/>
              <a:gd name="connsiteY2" fmla="*/ 952901 h 2390273"/>
              <a:gd name="connsiteX3" fmla="*/ 86628 w 6132897"/>
              <a:gd name="connsiteY3" fmla="*/ 1299410 h 2390273"/>
              <a:gd name="connsiteX4" fmla="*/ 327259 w 6132897"/>
              <a:gd name="connsiteY4" fmla="*/ 1395663 h 2390273"/>
              <a:gd name="connsiteX5" fmla="*/ 770021 w 6132897"/>
              <a:gd name="connsiteY5" fmla="*/ 1318661 h 2390273"/>
              <a:gd name="connsiteX6" fmla="*/ 1366788 w 6132897"/>
              <a:gd name="connsiteY6" fmla="*/ 1405288 h 2390273"/>
              <a:gd name="connsiteX7" fmla="*/ 1953929 w 6132897"/>
              <a:gd name="connsiteY7" fmla="*/ 1337911 h 2390273"/>
              <a:gd name="connsiteX8" fmla="*/ 2569945 w 6132897"/>
              <a:gd name="connsiteY8" fmla="*/ 1520791 h 2390273"/>
              <a:gd name="connsiteX9" fmla="*/ 3474720 w 6132897"/>
              <a:gd name="connsiteY9" fmla="*/ 1819175 h 2390273"/>
              <a:gd name="connsiteX10" fmla="*/ 3850105 w 6132897"/>
              <a:gd name="connsiteY10" fmla="*/ 1973179 h 2390273"/>
              <a:gd name="connsiteX11" fmla="*/ 4138863 w 6132897"/>
              <a:gd name="connsiteY11" fmla="*/ 1982804 h 2390273"/>
              <a:gd name="connsiteX12" fmla="*/ 4380297 w 6132897"/>
              <a:gd name="connsiteY12" fmla="*/ 2119162 h 2390273"/>
              <a:gd name="connsiteX13" fmla="*/ 4532697 w 6132897"/>
              <a:gd name="connsiteY13" fmla="*/ 2271562 h 2390273"/>
              <a:gd name="connsiteX14" fmla="*/ 4754880 w 6132897"/>
              <a:gd name="connsiteY14" fmla="*/ 2367815 h 2390273"/>
              <a:gd name="connsiteX15" fmla="*/ 5218497 w 6132897"/>
              <a:gd name="connsiteY15" fmla="*/ 2271562 h 2390273"/>
              <a:gd name="connsiteX16" fmla="*/ 5611529 w 6132897"/>
              <a:gd name="connsiteY16" fmla="*/ 2387065 h 2390273"/>
              <a:gd name="connsiteX17" fmla="*/ 5832910 w 6132897"/>
              <a:gd name="connsiteY17" fmla="*/ 2290813 h 2390273"/>
              <a:gd name="connsiteX18" fmla="*/ 5599497 w 6132897"/>
              <a:gd name="connsiteY18" fmla="*/ 2119162 h 2390273"/>
              <a:gd name="connsiteX19" fmla="*/ 5447097 w 6132897"/>
              <a:gd name="connsiteY19" fmla="*/ 2042962 h 2390273"/>
              <a:gd name="connsiteX20" fmla="*/ 5496025 w 6132897"/>
              <a:gd name="connsiteY20" fmla="*/ 1761423 h 2390273"/>
              <a:gd name="connsiteX21" fmla="*/ 5675697 w 6132897"/>
              <a:gd name="connsiteY21" fmla="*/ 1433362 h 2390273"/>
              <a:gd name="connsiteX22" fmla="*/ 5980497 w 6132897"/>
              <a:gd name="connsiteY22" fmla="*/ 1204762 h 2390273"/>
              <a:gd name="connsiteX23" fmla="*/ 6132897 w 6132897"/>
              <a:gd name="connsiteY23" fmla="*/ 1052362 h 2390273"/>
              <a:gd name="connsiteX0" fmla="*/ 519764 w 6132897"/>
              <a:gd name="connsiteY0" fmla="*/ 0 h 2390273"/>
              <a:gd name="connsiteX1" fmla="*/ 144379 w 6132897"/>
              <a:gd name="connsiteY1" fmla="*/ 452387 h 2390273"/>
              <a:gd name="connsiteX2" fmla="*/ 9625 w 6132897"/>
              <a:gd name="connsiteY2" fmla="*/ 952901 h 2390273"/>
              <a:gd name="connsiteX3" fmla="*/ 86628 w 6132897"/>
              <a:gd name="connsiteY3" fmla="*/ 1299410 h 2390273"/>
              <a:gd name="connsiteX4" fmla="*/ 327259 w 6132897"/>
              <a:gd name="connsiteY4" fmla="*/ 1395663 h 2390273"/>
              <a:gd name="connsiteX5" fmla="*/ 770021 w 6132897"/>
              <a:gd name="connsiteY5" fmla="*/ 1318661 h 2390273"/>
              <a:gd name="connsiteX6" fmla="*/ 1366788 w 6132897"/>
              <a:gd name="connsiteY6" fmla="*/ 1405288 h 2390273"/>
              <a:gd name="connsiteX7" fmla="*/ 1953929 w 6132897"/>
              <a:gd name="connsiteY7" fmla="*/ 1337911 h 2390273"/>
              <a:gd name="connsiteX8" fmla="*/ 2569945 w 6132897"/>
              <a:gd name="connsiteY8" fmla="*/ 1520791 h 2390273"/>
              <a:gd name="connsiteX9" fmla="*/ 3474720 w 6132897"/>
              <a:gd name="connsiteY9" fmla="*/ 1819175 h 2390273"/>
              <a:gd name="connsiteX10" fmla="*/ 3850105 w 6132897"/>
              <a:gd name="connsiteY10" fmla="*/ 1973179 h 2390273"/>
              <a:gd name="connsiteX11" fmla="*/ 4138863 w 6132897"/>
              <a:gd name="connsiteY11" fmla="*/ 1982804 h 2390273"/>
              <a:gd name="connsiteX12" fmla="*/ 4380297 w 6132897"/>
              <a:gd name="connsiteY12" fmla="*/ 2119162 h 2390273"/>
              <a:gd name="connsiteX13" fmla="*/ 4532697 w 6132897"/>
              <a:gd name="connsiteY13" fmla="*/ 2271562 h 2390273"/>
              <a:gd name="connsiteX14" fmla="*/ 4754880 w 6132897"/>
              <a:gd name="connsiteY14" fmla="*/ 2367815 h 2390273"/>
              <a:gd name="connsiteX15" fmla="*/ 5218497 w 6132897"/>
              <a:gd name="connsiteY15" fmla="*/ 2271562 h 2390273"/>
              <a:gd name="connsiteX16" fmla="*/ 5611529 w 6132897"/>
              <a:gd name="connsiteY16" fmla="*/ 2387065 h 2390273"/>
              <a:gd name="connsiteX17" fmla="*/ 5832910 w 6132897"/>
              <a:gd name="connsiteY17" fmla="*/ 2290813 h 2390273"/>
              <a:gd name="connsiteX18" fmla="*/ 5599497 w 6132897"/>
              <a:gd name="connsiteY18" fmla="*/ 2119162 h 2390273"/>
              <a:gd name="connsiteX19" fmla="*/ 5447097 w 6132897"/>
              <a:gd name="connsiteY19" fmla="*/ 2042962 h 2390273"/>
              <a:gd name="connsiteX20" fmla="*/ 5496025 w 6132897"/>
              <a:gd name="connsiteY20" fmla="*/ 1761423 h 2390273"/>
              <a:gd name="connsiteX21" fmla="*/ 5675697 w 6132897"/>
              <a:gd name="connsiteY21" fmla="*/ 1433362 h 2390273"/>
              <a:gd name="connsiteX22" fmla="*/ 5904297 w 6132897"/>
              <a:gd name="connsiteY22" fmla="*/ 1204762 h 2390273"/>
              <a:gd name="connsiteX23" fmla="*/ 6132897 w 6132897"/>
              <a:gd name="connsiteY23" fmla="*/ 1052362 h 239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2897" h="2390273">
                <a:moveTo>
                  <a:pt x="519764" y="0"/>
                </a:moveTo>
                <a:cubicBezTo>
                  <a:pt x="374583" y="146785"/>
                  <a:pt x="229402" y="293570"/>
                  <a:pt x="144379" y="452387"/>
                </a:cubicBezTo>
                <a:cubicBezTo>
                  <a:pt x="59356" y="611204"/>
                  <a:pt x="19250" y="811731"/>
                  <a:pt x="9625" y="952901"/>
                </a:cubicBezTo>
                <a:cubicBezTo>
                  <a:pt x="0" y="1094072"/>
                  <a:pt x="33689" y="1225616"/>
                  <a:pt x="86628" y="1299410"/>
                </a:cubicBezTo>
                <a:cubicBezTo>
                  <a:pt x="139567" y="1373204"/>
                  <a:pt x="213360" y="1392455"/>
                  <a:pt x="327259" y="1395663"/>
                </a:cubicBezTo>
                <a:cubicBezTo>
                  <a:pt x="441158" y="1398871"/>
                  <a:pt x="596766" y="1317057"/>
                  <a:pt x="770021" y="1318661"/>
                </a:cubicBezTo>
                <a:cubicBezTo>
                  <a:pt x="943276" y="1320265"/>
                  <a:pt x="1169470" y="1402080"/>
                  <a:pt x="1366788" y="1405288"/>
                </a:cubicBezTo>
                <a:cubicBezTo>
                  <a:pt x="1564106" y="1408496"/>
                  <a:pt x="1753403" y="1318661"/>
                  <a:pt x="1953929" y="1337911"/>
                </a:cubicBezTo>
                <a:cubicBezTo>
                  <a:pt x="2154455" y="1357161"/>
                  <a:pt x="2316480" y="1440580"/>
                  <a:pt x="2569945" y="1520791"/>
                </a:cubicBezTo>
                <a:cubicBezTo>
                  <a:pt x="2823410" y="1601002"/>
                  <a:pt x="3261360" y="1743777"/>
                  <a:pt x="3474720" y="1819175"/>
                </a:cubicBezTo>
                <a:cubicBezTo>
                  <a:pt x="3688080" y="1894573"/>
                  <a:pt x="3739415" y="1945908"/>
                  <a:pt x="3850105" y="1973179"/>
                </a:cubicBezTo>
                <a:cubicBezTo>
                  <a:pt x="3960795" y="2000450"/>
                  <a:pt x="4138863" y="1982804"/>
                  <a:pt x="4138863" y="1982804"/>
                </a:cubicBezTo>
                <a:cubicBezTo>
                  <a:pt x="4270408" y="1989221"/>
                  <a:pt x="4314658" y="2071036"/>
                  <a:pt x="4380297" y="2119162"/>
                </a:cubicBezTo>
                <a:cubicBezTo>
                  <a:pt x="4445936" y="2167288"/>
                  <a:pt x="4470267" y="2230120"/>
                  <a:pt x="4532697" y="2271562"/>
                </a:cubicBezTo>
                <a:cubicBezTo>
                  <a:pt x="4595127" y="2313004"/>
                  <a:pt x="4640580" y="2367815"/>
                  <a:pt x="4754880" y="2367815"/>
                </a:cubicBezTo>
                <a:cubicBezTo>
                  <a:pt x="4869180" y="2367815"/>
                  <a:pt x="5075722" y="2268354"/>
                  <a:pt x="5218497" y="2271562"/>
                </a:cubicBezTo>
                <a:cubicBezTo>
                  <a:pt x="5361272" y="2274770"/>
                  <a:pt x="5509127" y="2383857"/>
                  <a:pt x="5611529" y="2387065"/>
                </a:cubicBezTo>
                <a:cubicBezTo>
                  <a:pt x="5713931" y="2390273"/>
                  <a:pt x="5834915" y="2335463"/>
                  <a:pt x="5832910" y="2290813"/>
                </a:cubicBezTo>
                <a:cubicBezTo>
                  <a:pt x="5830905" y="2246163"/>
                  <a:pt x="5663799" y="2160471"/>
                  <a:pt x="5599497" y="2119162"/>
                </a:cubicBezTo>
                <a:cubicBezTo>
                  <a:pt x="5535195" y="2077854"/>
                  <a:pt x="5464342" y="2102585"/>
                  <a:pt x="5447097" y="2042962"/>
                </a:cubicBezTo>
                <a:cubicBezTo>
                  <a:pt x="5429852" y="1983339"/>
                  <a:pt x="5457925" y="1863023"/>
                  <a:pt x="5496025" y="1761423"/>
                </a:cubicBezTo>
                <a:cubicBezTo>
                  <a:pt x="5534125" y="1659823"/>
                  <a:pt x="5607652" y="1526139"/>
                  <a:pt x="5675697" y="1433362"/>
                </a:cubicBezTo>
                <a:cubicBezTo>
                  <a:pt x="5743742" y="1340585"/>
                  <a:pt x="5828097" y="1268262"/>
                  <a:pt x="5904297" y="1204762"/>
                </a:cubicBezTo>
                <a:cubicBezTo>
                  <a:pt x="5980497" y="1141262"/>
                  <a:pt x="6120063" y="1029101"/>
                  <a:pt x="6132897" y="1052362"/>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TextBox 9"/>
          <p:cNvSpPr txBox="1"/>
          <p:nvPr/>
        </p:nvSpPr>
        <p:spPr>
          <a:xfrm>
            <a:off x="22860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11" name="TextBox 10"/>
          <p:cNvSpPr txBox="1"/>
          <p:nvPr/>
        </p:nvSpPr>
        <p:spPr>
          <a:xfrm>
            <a:off x="8001000" y="2209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12" name="Freeform 11"/>
          <p:cNvSpPr/>
          <p:nvPr/>
        </p:nvSpPr>
        <p:spPr>
          <a:xfrm>
            <a:off x="3224213" y="1366838"/>
            <a:ext cx="4852987" cy="1104900"/>
          </a:xfrm>
          <a:custGeom>
            <a:avLst/>
            <a:gdLst>
              <a:gd name="connsiteX0" fmla="*/ 0 w 4716379"/>
              <a:gd name="connsiteY0" fmla="*/ 0 h 1105301"/>
              <a:gd name="connsiteX1" fmla="*/ 96253 w 4716379"/>
              <a:gd name="connsiteY1" fmla="*/ 308009 h 1105301"/>
              <a:gd name="connsiteX2" fmla="*/ 548640 w 4716379"/>
              <a:gd name="connsiteY2" fmla="*/ 683394 h 1105301"/>
              <a:gd name="connsiteX3" fmla="*/ 1337912 w 4716379"/>
              <a:gd name="connsiteY3" fmla="*/ 875899 h 1105301"/>
              <a:gd name="connsiteX4" fmla="*/ 2521819 w 4716379"/>
              <a:gd name="connsiteY4" fmla="*/ 1049154 h 1105301"/>
              <a:gd name="connsiteX5" fmla="*/ 3118585 w 4716379"/>
              <a:gd name="connsiteY5" fmla="*/ 1097280 h 1105301"/>
              <a:gd name="connsiteX6" fmla="*/ 3744228 w 4716379"/>
              <a:gd name="connsiteY6" fmla="*/ 1001028 h 1105301"/>
              <a:gd name="connsiteX7" fmla="*/ 4148489 w 4716379"/>
              <a:gd name="connsiteY7" fmla="*/ 1001028 h 1105301"/>
              <a:gd name="connsiteX8" fmla="*/ 4494998 w 4716379"/>
              <a:gd name="connsiteY8" fmla="*/ 962527 h 1105301"/>
              <a:gd name="connsiteX9" fmla="*/ 4716379 w 4716379"/>
              <a:gd name="connsiteY9" fmla="*/ 827773 h 1105301"/>
              <a:gd name="connsiteX0" fmla="*/ 0 w 4852737"/>
              <a:gd name="connsiteY0" fmla="*/ 0 h 1105301"/>
              <a:gd name="connsiteX1" fmla="*/ 96253 w 4852737"/>
              <a:gd name="connsiteY1" fmla="*/ 308009 h 1105301"/>
              <a:gd name="connsiteX2" fmla="*/ 548640 w 4852737"/>
              <a:gd name="connsiteY2" fmla="*/ 683394 h 1105301"/>
              <a:gd name="connsiteX3" fmla="*/ 1337912 w 4852737"/>
              <a:gd name="connsiteY3" fmla="*/ 875899 h 1105301"/>
              <a:gd name="connsiteX4" fmla="*/ 2521819 w 4852737"/>
              <a:gd name="connsiteY4" fmla="*/ 1049154 h 1105301"/>
              <a:gd name="connsiteX5" fmla="*/ 3118585 w 4852737"/>
              <a:gd name="connsiteY5" fmla="*/ 1097280 h 1105301"/>
              <a:gd name="connsiteX6" fmla="*/ 3744228 w 4852737"/>
              <a:gd name="connsiteY6" fmla="*/ 1001028 h 1105301"/>
              <a:gd name="connsiteX7" fmla="*/ 4148489 w 4852737"/>
              <a:gd name="connsiteY7" fmla="*/ 1001028 h 1105301"/>
              <a:gd name="connsiteX8" fmla="*/ 4494998 w 4852737"/>
              <a:gd name="connsiteY8" fmla="*/ 962527 h 1105301"/>
              <a:gd name="connsiteX9" fmla="*/ 4852737 w 4852737"/>
              <a:gd name="connsiteY9" fmla="*/ 766813 h 110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52737" h="1105301">
                <a:moveTo>
                  <a:pt x="0" y="0"/>
                </a:moveTo>
                <a:cubicBezTo>
                  <a:pt x="2406" y="97055"/>
                  <a:pt x="4813" y="194110"/>
                  <a:pt x="96253" y="308009"/>
                </a:cubicBezTo>
                <a:cubicBezTo>
                  <a:pt x="187693" y="421908"/>
                  <a:pt x="341697" y="588746"/>
                  <a:pt x="548640" y="683394"/>
                </a:cubicBezTo>
                <a:cubicBezTo>
                  <a:pt x="755583" y="778042"/>
                  <a:pt x="1009049" y="814939"/>
                  <a:pt x="1337912" y="875899"/>
                </a:cubicBezTo>
                <a:cubicBezTo>
                  <a:pt x="1666775" y="936859"/>
                  <a:pt x="2225040" y="1012257"/>
                  <a:pt x="2521819" y="1049154"/>
                </a:cubicBezTo>
                <a:cubicBezTo>
                  <a:pt x="2818598" y="1086051"/>
                  <a:pt x="2914850" y="1105301"/>
                  <a:pt x="3118585" y="1097280"/>
                </a:cubicBezTo>
                <a:cubicBezTo>
                  <a:pt x="3322320" y="1089259"/>
                  <a:pt x="3572577" y="1017070"/>
                  <a:pt x="3744228" y="1001028"/>
                </a:cubicBezTo>
                <a:cubicBezTo>
                  <a:pt x="3915879" y="984986"/>
                  <a:pt x="4023361" y="1007445"/>
                  <a:pt x="4148489" y="1001028"/>
                </a:cubicBezTo>
                <a:cubicBezTo>
                  <a:pt x="4273617" y="994611"/>
                  <a:pt x="4377623" y="1001563"/>
                  <a:pt x="4494998" y="962527"/>
                </a:cubicBezTo>
                <a:cubicBezTo>
                  <a:pt x="4612373" y="923491"/>
                  <a:pt x="4852737" y="766813"/>
                  <a:pt x="4852737" y="766813"/>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3" name="TextBox 12"/>
          <p:cNvSpPr txBox="1"/>
          <p:nvPr/>
        </p:nvSpPr>
        <p:spPr>
          <a:xfrm>
            <a:off x="30480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14" name="TextBox 13"/>
          <p:cNvSpPr txBox="1"/>
          <p:nvPr/>
        </p:nvSpPr>
        <p:spPr>
          <a:xfrm>
            <a:off x="8001000" y="1905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15" name="Freeform 14"/>
          <p:cNvSpPr/>
          <p:nvPr/>
        </p:nvSpPr>
        <p:spPr>
          <a:xfrm>
            <a:off x="4630738" y="1371600"/>
            <a:ext cx="2366962" cy="593725"/>
          </a:xfrm>
          <a:custGeom>
            <a:avLst/>
            <a:gdLst>
              <a:gd name="connsiteX0" fmla="*/ 0 w 2406315"/>
              <a:gd name="connsiteY0" fmla="*/ 0 h 646497"/>
              <a:gd name="connsiteX1" fmla="*/ 182880 w 2406315"/>
              <a:gd name="connsiteY1" fmla="*/ 385011 h 646497"/>
              <a:gd name="connsiteX2" fmla="*/ 914400 w 2406315"/>
              <a:gd name="connsiteY2" fmla="*/ 606392 h 646497"/>
              <a:gd name="connsiteX3" fmla="*/ 1559292 w 2406315"/>
              <a:gd name="connsiteY3" fmla="*/ 625642 h 646497"/>
              <a:gd name="connsiteX4" fmla="*/ 2175309 w 2406315"/>
              <a:gd name="connsiteY4" fmla="*/ 500514 h 646497"/>
              <a:gd name="connsiteX5" fmla="*/ 2406315 w 2406315"/>
              <a:gd name="connsiteY5" fmla="*/ 134754 h 646497"/>
              <a:gd name="connsiteX0" fmla="*/ 16977 w 2366343"/>
              <a:gd name="connsiteY0" fmla="*/ 0 h 593558"/>
              <a:gd name="connsiteX1" fmla="*/ 142908 w 2366343"/>
              <a:gd name="connsiteY1" fmla="*/ 332072 h 593558"/>
              <a:gd name="connsiteX2" fmla="*/ 874428 w 2366343"/>
              <a:gd name="connsiteY2" fmla="*/ 553453 h 593558"/>
              <a:gd name="connsiteX3" fmla="*/ 1519320 w 2366343"/>
              <a:gd name="connsiteY3" fmla="*/ 572703 h 593558"/>
              <a:gd name="connsiteX4" fmla="*/ 2135337 w 2366343"/>
              <a:gd name="connsiteY4" fmla="*/ 447575 h 593558"/>
              <a:gd name="connsiteX5" fmla="*/ 2366343 w 2366343"/>
              <a:gd name="connsiteY5" fmla="*/ 81815 h 59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6343" h="593558">
                <a:moveTo>
                  <a:pt x="16977" y="0"/>
                </a:moveTo>
                <a:cubicBezTo>
                  <a:pt x="32217" y="141973"/>
                  <a:pt x="0" y="239830"/>
                  <a:pt x="142908" y="332072"/>
                </a:cubicBezTo>
                <a:cubicBezTo>
                  <a:pt x="285816" y="424314"/>
                  <a:pt x="645026" y="513348"/>
                  <a:pt x="874428" y="553453"/>
                </a:cubicBezTo>
                <a:cubicBezTo>
                  <a:pt x="1103830" y="593558"/>
                  <a:pt x="1309169" y="590349"/>
                  <a:pt x="1519320" y="572703"/>
                </a:cubicBezTo>
                <a:cubicBezTo>
                  <a:pt x="1729471" y="555057"/>
                  <a:pt x="1994167" y="529390"/>
                  <a:pt x="2135337" y="447575"/>
                </a:cubicBezTo>
                <a:cubicBezTo>
                  <a:pt x="2276507" y="365760"/>
                  <a:pt x="2321425" y="223787"/>
                  <a:pt x="2366343" y="81815"/>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6" name="TextBox 15"/>
          <p:cNvSpPr txBox="1"/>
          <p:nvPr/>
        </p:nvSpPr>
        <p:spPr>
          <a:xfrm>
            <a:off x="44196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17" name="TextBox 16"/>
          <p:cNvSpPr txBox="1"/>
          <p:nvPr/>
        </p:nvSpPr>
        <p:spPr>
          <a:xfrm>
            <a:off x="67818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20" name="TextBox 19"/>
          <p:cNvSpPr txBox="1"/>
          <p:nvPr/>
        </p:nvSpPr>
        <p:spPr>
          <a:xfrm>
            <a:off x="8077200" y="5181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1" name="Freeform 20"/>
          <p:cNvSpPr/>
          <p:nvPr/>
        </p:nvSpPr>
        <p:spPr>
          <a:xfrm>
            <a:off x="5105400" y="6011863"/>
            <a:ext cx="2970213" cy="465137"/>
          </a:xfrm>
          <a:custGeom>
            <a:avLst/>
            <a:gdLst>
              <a:gd name="connsiteX0" fmla="*/ 0 w 2954956"/>
              <a:gd name="connsiteY0" fmla="*/ 551848 h 551848"/>
              <a:gd name="connsiteX1" fmla="*/ 259882 w 2954956"/>
              <a:gd name="connsiteY1" fmla="*/ 234215 h 551848"/>
              <a:gd name="connsiteX2" fmla="*/ 741145 w 2954956"/>
              <a:gd name="connsiteY2" fmla="*/ 118712 h 551848"/>
              <a:gd name="connsiteX3" fmla="*/ 1328286 w 2954956"/>
              <a:gd name="connsiteY3" fmla="*/ 118712 h 551848"/>
              <a:gd name="connsiteX4" fmla="*/ 1751798 w 2954956"/>
              <a:gd name="connsiteY4" fmla="*/ 70585 h 551848"/>
              <a:gd name="connsiteX5" fmla="*/ 2387065 w 2954956"/>
              <a:gd name="connsiteY5" fmla="*/ 3208 h 551848"/>
              <a:gd name="connsiteX6" fmla="*/ 2781701 w 2954956"/>
              <a:gd name="connsiteY6" fmla="*/ 89836 h 551848"/>
              <a:gd name="connsiteX7" fmla="*/ 2954956 w 2954956"/>
              <a:gd name="connsiteY7" fmla="*/ 166838 h 551848"/>
              <a:gd name="connsiteX0" fmla="*/ 0 w 2970196"/>
              <a:gd name="connsiteY0" fmla="*/ 540619 h 540619"/>
              <a:gd name="connsiteX1" fmla="*/ 275122 w 2970196"/>
              <a:gd name="connsiteY1" fmla="*/ 234215 h 540619"/>
              <a:gd name="connsiteX2" fmla="*/ 756385 w 2970196"/>
              <a:gd name="connsiteY2" fmla="*/ 118712 h 540619"/>
              <a:gd name="connsiteX3" fmla="*/ 1343526 w 2970196"/>
              <a:gd name="connsiteY3" fmla="*/ 118712 h 540619"/>
              <a:gd name="connsiteX4" fmla="*/ 1767038 w 2970196"/>
              <a:gd name="connsiteY4" fmla="*/ 70585 h 540619"/>
              <a:gd name="connsiteX5" fmla="*/ 2402305 w 2970196"/>
              <a:gd name="connsiteY5" fmla="*/ 3208 h 540619"/>
              <a:gd name="connsiteX6" fmla="*/ 2796941 w 2970196"/>
              <a:gd name="connsiteY6" fmla="*/ 89836 h 540619"/>
              <a:gd name="connsiteX7" fmla="*/ 2970196 w 2970196"/>
              <a:gd name="connsiteY7" fmla="*/ 166838 h 540619"/>
              <a:gd name="connsiteX0" fmla="*/ 45854 w 3016050"/>
              <a:gd name="connsiteY0" fmla="*/ 540619 h 540619"/>
              <a:gd name="connsiteX1" fmla="*/ 45854 w 3016050"/>
              <a:gd name="connsiteY1" fmla="*/ 464420 h 540619"/>
              <a:gd name="connsiteX2" fmla="*/ 320976 w 3016050"/>
              <a:gd name="connsiteY2" fmla="*/ 234215 h 540619"/>
              <a:gd name="connsiteX3" fmla="*/ 802239 w 3016050"/>
              <a:gd name="connsiteY3" fmla="*/ 118712 h 540619"/>
              <a:gd name="connsiteX4" fmla="*/ 1389380 w 3016050"/>
              <a:gd name="connsiteY4" fmla="*/ 118712 h 540619"/>
              <a:gd name="connsiteX5" fmla="*/ 1812892 w 3016050"/>
              <a:gd name="connsiteY5" fmla="*/ 70585 h 540619"/>
              <a:gd name="connsiteX6" fmla="*/ 2448159 w 3016050"/>
              <a:gd name="connsiteY6" fmla="*/ 3208 h 540619"/>
              <a:gd name="connsiteX7" fmla="*/ 2842795 w 3016050"/>
              <a:gd name="connsiteY7" fmla="*/ 89836 h 540619"/>
              <a:gd name="connsiteX8" fmla="*/ 3016050 w 3016050"/>
              <a:gd name="connsiteY8" fmla="*/ 166838 h 540619"/>
              <a:gd name="connsiteX0" fmla="*/ 0 w 2970196"/>
              <a:gd name="connsiteY0" fmla="*/ 464420 h 464420"/>
              <a:gd name="connsiteX1" fmla="*/ 275122 w 2970196"/>
              <a:gd name="connsiteY1" fmla="*/ 234215 h 464420"/>
              <a:gd name="connsiteX2" fmla="*/ 756385 w 2970196"/>
              <a:gd name="connsiteY2" fmla="*/ 118712 h 464420"/>
              <a:gd name="connsiteX3" fmla="*/ 1343526 w 2970196"/>
              <a:gd name="connsiteY3" fmla="*/ 118712 h 464420"/>
              <a:gd name="connsiteX4" fmla="*/ 1767038 w 2970196"/>
              <a:gd name="connsiteY4" fmla="*/ 70585 h 464420"/>
              <a:gd name="connsiteX5" fmla="*/ 2402305 w 2970196"/>
              <a:gd name="connsiteY5" fmla="*/ 3208 h 464420"/>
              <a:gd name="connsiteX6" fmla="*/ 2796941 w 2970196"/>
              <a:gd name="connsiteY6" fmla="*/ 89836 h 464420"/>
              <a:gd name="connsiteX7" fmla="*/ 2970196 w 2970196"/>
              <a:gd name="connsiteY7" fmla="*/ 166838 h 46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0196" h="464420">
                <a:moveTo>
                  <a:pt x="0" y="464420"/>
                </a:moveTo>
                <a:cubicBezTo>
                  <a:pt x="45854" y="413353"/>
                  <a:pt x="149058" y="291833"/>
                  <a:pt x="275122" y="234215"/>
                </a:cubicBezTo>
                <a:cubicBezTo>
                  <a:pt x="401186" y="176597"/>
                  <a:pt x="578318" y="137962"/>
                  <a:pt x="756385" y="118712"/>
                </a:cubicBezTo>
                <a:cubicBezTo>
                  <a:pt x="934452" y="99462"/>
                  <a:pt x="1175084" y="126733"/>
                  <a:pt x="1343526" y="118712"/>
                </a:cubicBezTo>
                <a:cubicBezTo>
                  <a:pt x="1511968" y="110691"/>
                  <a:pt x="1767038" y="70585"/>
                  <a:pt x="1767038" y="70585"/>
                </a:cubicBezTo>
                <a:cubicBezTo>
                  <a:pt x="1943501" y="51334"/>
                  <a:pt x="2230655" y="0"/>
                  <a:pt x="2402305" y="3208"/>
                </a:cubicBezTo>
                <a:cubicBezTo>
                  <a:pt x="2573955" y="6416"/>
                  <a:pt x="2702292" y="62564"/>
                  <a:pt x="2796941" y="89836"/>
                </a:cubicBezTo>
                <a:cubicBezTo>
                  <a:pt x="2891590" y="117108"/>
                  <a:pt x="2930893" y="141973"/>
                  <a:pt x="2970196" y="166838"/>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 name="TextBox 21"/>
          <p:cNvSpPr txBox="1"/>
          <p:nvPr/>
        </p:nvSpPr>
        <p:spPr>
          <a:xfrm>
            <a:off x="48768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23" name="TextBox 22"/>
          <p:cNvSpPr txBox="1"/>
          <p:nvPr/>
        </p:nvSpPr>
        <p:spPr>
          <a:xfrm>
            <a:off x="8001000" y="6096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24" name="Freeform 23"/>
          <p:cNvSpPr/>
          <p:nvPr/>
        </p:nvSpPr>
        <p:spPr>
          <a:xfrm>
            <a:off x="933450" y="4000500"/>
            <a:ext cx="1184275" cy="2487613"/>
          </a:xfrm>
          <a:custGeom>
            <a:avLst/>
            <a:gdLst>
              <a:gd name="connsiteX0" fmla="*/ 0 w 1183907"/>
              <a:gd name="connsiteY0" fmla="*/ 60960 h 2486526"/>
              <a:gd name="connsiteX1" fmla="*/ 240631 w 1183907"/>
              <a:gd name="connsiteY1" fmla="*/ 32084 h 2486526"/>
              <a:gd name="connsiteX2" fmla="*/ 346509 w 1183907"/>
              <a:gd name="connsiteY2" fmla="*/ 253465 h 2486526"/>
              <a:gd name="connsiteX3" fmla="*/ 490888 w 1183907"/>
              <a:gd name="connsiteY3" fmla="*/ 907983 h 2486526"/>
              <a:gd name="connsiteX4" fmla="*/ 664143 w 1183907"/>
              <a:gd name="connsiteY4" fmla="*/ 1321870 h 2486526"/>
              <a:gd name="connsiteX5" fmla="*/ 895149 w 1183907"/>
              <a:gd name="connsiteY5" fmla="*/ 1716505 h 2486526"/>
              <a:gd name="connsiteX6" fmla="*/ 1020277 w 1183907"/>
              <a:gd name="connsiteY6" fmla="*/ 2159267 h 2486526"/>
              <a:gd name="connsiteX7" fmla="*/ 1145406 w 1183907"/>
              <a:gd name="connsiteY7" fmla="*/ 2428775 h 2486526"/>
              <a:gd name="connsiteX8" fmla="*/ 1183907 w 1183907"/>
              <a:gd name="connsiteY8" fmla="*/ 2486526 h 248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3907" h="2486526">
                <a:moveTo>
                  <a:pt x="0" y="60960"/>
                </a:moveTo>
                <a:cubicBezTo>
                  <a:pt x="91440" y="30480"/>
                  <a:pt x="182880" y="0"/>
                  <a:pt x="240631" y="32084"/>
                </a:cubicBezTo>
                <a:cubicBezTo>
                  <a:pt x="298382" y="64168"/>
                  <a:pt x="304800" y="107482"/>
                  <a:pt x="346509" y="253465"/>
                </a:cubicBezTo>
                <a:cubicBezTo>
                  <a:pt x="388218" y="399448"/>
                  <a:pt x="437949" y="729916"/>
                  <a:pt x="490888" y="907983"/>
                </a:cubicBezTo>
                <a:cubicBezTo>
                  <a:pt x="543827" y="1086050"/>
                  <a:pt x="596766" y="1187116"/>
                  <a:pt x="664143" y="1321870"/>
                </a:cubicBezTo>
                <a:cubicBezTo>
                  <a:pt x="731520" y="1456624"/>
                  <a:pt x="835793" y="1576939"/>
                  <a:pt x="895149" y="1716505"/>
                </a:cubicBezTo>
                <a:cubicBezTo>
                  <a:pt x="954505" y="1856071"/>
                  <a:pt x="978568" y="2040555"/>
                  <a:pt x="1020277" y="2159267"/>
                </a:cubicBezTo>
                <a:cubicBezTo>
                  <a:pt x="1061987" y="2277979"/>
                  <a:pt x="1118134" y="2374232"/>
                  <a:pt x="1145406" y="2428775"/>
                </a:cubicBezTo>
                <a:cubicBezTo>
                  <a:pt x="1172678" y="2483318"/>
                  <a:pt x="1178292" y="2484922"/>
                  <a:pt x="1183907" y="248652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 name="TextBox 24"/>
          <p:cNvSpPr txBox="1"/>
          <p:nvPr/>
        </p:nvSpPr>
        <p:spPr>
          <a:xfrm>
            <a:off x="685800" y="4038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6" name="TextBox 25"/>
          <p:cNvSpPr txBox="1"/>
          <p:nvPr/>
        </p:nvSpPr>
        <p:spPr>
          <a:xfrm>
            <a:off x="19812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9" name="Freeform 28"/>
          <p:cNvSpPr/>
          <p:nvPr/>
        </p:nvSpPr>
        <p:spPr>
          <a:xfrm>
            <a:off x="2449513" y="4240213"/>
            <a:ext cx="1871662" cy="1563687"/>
          </a:xfrm>
          <a:custGeom>
            <a:avLst/>
            <a:gdLst>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935255 w 1936282"/>
              <a:gd name="connsiteY17" fmla="*/ 460408 h 1625066"/>
              <a:gd name="connsiteX18" fmla="*/ 1031507 w 1936282"/>
              <a:gd name="connsiteY18" fmla="*/ 344905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967339 w 1936282"/>
              <a:gd name="connsiteY17" fmla="*/ 411480 h 1625066"/>
              <a:gd name="connsiteX18" fmla="*/ 1031507 w 1936282"/>
              <a:gd name="connsiteY18" fmla="*/ 344905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967339 w 1936282"/>
              <a:gd name="connsiteY17" fmla="*/ 411480 h 1625066"/>
              <a:gd name="connsiteX18" fmla="*/ 1119739 w 1936282"/>
              <a:gd name="connsiteY18" fmla="*/ 335280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967339 w 1936282"/>
              <a:gd name="connsiteY17" fmla="*/ 411480 h 1625066"/>
              <a:gd name="connsiteX18" fmla="*/ 1119739 w 1936282"/>
              <a:gd name="connsiteY18" fmla="*/ 335280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967339 w 1936282"/>
              <a:gd name="connsiteY17" fmla="*/ 487680 h 1625066"/>
              <a:gd name="connsiteX18" fmla="*/ 1119739 w 1936282"/>
              <a:gd name="connsiteY18" fmla="*/ 335280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6522 h 1625066"/>
              <a:gd name="connsiteX1" fmla="*/ 502118 w 1936282"/>
              <a:gd name="connsiteY1" fmla="*/ 94648 h 1625066"/>
              <a:gd name="connsiteX2" fmla="*/ 126733 w 1936282"/>
              <a:gd name="connsiteY2" fmla="*/ 296779 h 1625066"/>
              <a:gd name="connsiteX3" fmla="*/ 40105 w 1936282"/>
              <a:gd name="connsiteY3" fmla="*/ 547036 h 1625066"/>
              <a:gd name="connsiteX4" fmla="*/ 367364 w 1936282"/>
              <a:gd name="connsiteY4" fmla="*/ 797293 h 1625066"/>
              <a:gd name="connsiteX5" fmla="*/ 367364 w 1936282"/>
              <a:gd name="connsiteY5" fmla="*/ 1028299 h 1625066"/>
              <a:gd name="connsiteX6" fmla="*/ 357739 w 1936282"/>
              <a:gd name="connsiteY6" fmla="*/ 1230429 h 1625066"/>
              <a:gd name="connsiteX7" fmla="*/ 386615 w 1936282"/>
              <a:gd name="connsiteY7" fmla="*/ 1490312 h 1625066"/>
              <a:gd name="connsiteX8" fmla="*/ 530994 w 1936282"/>
              <a:gd name="connsiteY8" fmla="*/ 1605815 h 1625066"/>
              <a:gd name="connsiteX9" fmla="*/ 993006 w 1936282"/>
              <a:gd name="connsiteY9" fmla="*/ 1374808 h 1625066"/>
              <a:gd name="connsiteX10" fmla="*/ 1378017 w 1936282"/>
              <a:gd name="connsiteY10" fmla="*/ 1182303 h 1625066"/>
              <a:gd name="connsiteX11" fmla="*/ 1666775 w 1936282"/>
              <a:gd name="connsiteY11" fmla="*/ 941672 h 1625066"/>
              <a:gd name="connsiteX12" fmla="*/ 1907406 w 1936282"/>
              <a:gd name="connsiteY12" fmla="*/ 691415 h 1625066"/>
              <a:gd name="connsiteX13" fmla="*/ 1840030 w 1936282"/>
              <a:gd name="connsiteY13" fmla="*/ 595162 h 1625066"/>
              <a:gd name="connsiteX14" fmla="*/ 1657150 w 1936282"/>
              <a:gd name="connsiteY14" fmla="*/ 450783 h 1625066"/>
              <a:gd name="connsiteX15" fmla="*/ 1406893 w 1936282"/>
              <a:gd name="connsiteY15" fmla="*/ 431533 h 1625066"/>
              <a:gd name="connsiteX16" fmla="*/ 1127760 w 1936282"/>
              <a:gd name="connsiteY16" fmla="*/ 527785 h 1625066"/>
              <a:gd name="connsiteX17" fmla="*/ 1043539 w 1936282"/>
              <a:gd name="connsiteY17" fmla="*/ 411480 h 1625066"/>
              <a:gd name="connsiteX18" fmla="*/ 1119739 w 1936282"/>
              <a:gd name="connsiteY18" fmla="*/ 335280 h 1625066"/>
              <a:gd name="connsiteX19" fmla="*/ 1291390 w 1936282"/>
              <a:gd name="connsiteY19" fmla="*/ 181276 h 1625066"/>
              <a:gd name="connsiteX20" fmla="*/ 1262514 w 1936282"/>
              <a:gd name="connsiteY20" fmla="*/ 27272 h 1625066"/>
              <a:gd name="connsiteX21" fmla="*/ 1108510 w 1936282"/>
              <a:gd name="connsiteY21" fmla="*/ 17646 h 1625066"/>
              <a:gd name="connsiteX0" fmla="*/ 867878 w 1936282"/>
              <a:gd name="connsiteY0" fmla="*/ 43314 h 1621858"/>
              <a:gd name="connsiteX1" fmla="*/ 502118 w 1936282"/>
              <a:gd name="connsiteY1" fmla="*/ 91440 h 1621858"/>
              <a:gd name="connsiteX2" fmla="*/ 126733 w 1936282"/>
              <a:gd name="connsiteY2" fmla="*/ 293571 h 1621858"/>
              <a:gd name="connsiteX3" fmla="*/ 40105 w 1936282"/>
              <a:gd name="connsiteY3" fmla="*/ 543828 h 1621858"/>
              <a:gd name="connsiteX4" fmla="*/ 367364 w 1936282"/>
              <a:gd name="connsiteY4" fmla="*/ 794085 h 1621858"/>
              <a:gd name="connsiteX5" fmla="*/ 367364 w 1936282"/>
              <a:gd name="connsiteY5" fmla="*/ 1025091 h 1621858"/>
              <a:gd name="connsiteX6" fmla="*/ 357739 w 1936282"/>
              <a:gd name="connsiteY6" fmla="*/ 1227221 h 1621858"/>
              <a:gd name="connsiteX7" fmla="*/ 386615 w 1936282"/>
              <a:gd name="connsiteY7" fmla="*/ 1487104 h 1621858"/>
              <a:gd name="connsiteX8" fmla="*/ 530994 w 1936282"/>
              <a:gd name="connsiteY8" fmla="*/ 1602607 h 1621858"/>
              <a:gd name="connsiteX9" fmla="*/ 993006 w 1936282"/>
              <a:gd name="connsiteY9" fmla="*/ 1371600 h 1621858"/>
              <a:gd name="connsiteX10" fmla="*/ 1378017 w 1936282"/>
              <a:gd name="connsiteY10" fmla="*/ 1179095 h 1621858"/>
              <a:gd name="connsiteX11" fmla="*/ 1666775 w 1936282"/>
              <a:gd name="connsiteY11" fmla="*/ 938464 h 1621858"/>
              <a:gd name="connsiteX12" fmla="*/ 1907406 w 1936282"/>
              <a:gd name="connsiteY12" fmla="*/ 688207 h 1621858"/>
              <a:gd name="connsiteX13" fmla="*/ 1840030 w 1936282"/>
              <a:gd name="connsiteY13" fmla="*/ 591954 h 1621858"/>
              <a:gd name="connsiteX14" fmla="*/ 1657150 w 1936282"/>
              <a:gd name="connsiteY14" fmla="*/ 447575 h 1621858"/>
              <a:gd name="connsiteX15" fmla="*/ 1406893 w 1936282"/>
              <a:gd name="connsiteY15" fmla="*/ 428325 h 1621858"/>
              <a:gd name="connsiteX16" fmla="*/ 1127760 w 1936282"/>
              <a:gd name="connsiteY16" fmla="*/ 524577 h 1621858"/>
              <a:gd name="connsiteX17" fmla="*/ 1043539 w 1936282"/>
              <a:gd name="connsiteY17" fmla="*/ 408272 h 1621858"/>
              <a:gd name="connsiteX18" fmla="*/ 1119739 w 1936282"/>
              <a:gd name="connsiteY18" fmla="*/ 332072 h 1621858"/>
              <a:gd name="connsiteX19" fmla="*/ 1291390 w 1936282"/>
              <a:gd name="connsiteY19" fmla="*/ 178068 h 1621858"/>
              <a:gd name="connsiteX20" fmla="*/ 1195939 w 1936282"/>
              <a:gd name="connsiteY20" fmla="*/ 27272 h 1621858"/>
              <a:gd name="connsiteX21" fmla="*/ 1108510 w 1936282"/>
              <a:gd name="connsiteY21" fmla="*/ 14438 h 1621858"/>
              <a:gd name="connsiteX0" fmla="*/ 867878 w 1936282"/>
              <a:gd name="connsiteY0" fmla="*/ 43314 h 1621858"/>
              <a:gd name="connsiteX1" fmla="*/ 738739 w 1936282"/>
              <a:gd name="connsiteY1" fmla="*/ 27272 h 1621858"/>
              <a:gd name="connsiteX2" fmla="*/ 502118 w 1936282"/>
              <a:gd name="connsiteY2" fmla="*/ 91440 h 1621858"/>
              <a:gd name="connsiteX3" fmla="*/ 126733 w 1936282"/>
              <a:gd name="connsiteY3" fmla="*/ 293571 h 1621858"/>
              <a:gd name="connsiteX4" fmla="*/ 40105 w 1936282"/>
              <a:gd name="connsiteY4" fmla="*/ 543828 h 1621858"/>
              <a:gd name="connsiteX5" fmla="*/ 367364 w 1936282"/>
              <a:gd name="connsiteY5" fmla="*/ 794085 h 1621858"/>
              <a:gd name="connsiteX6" fmla="*/ 367364 w 1936282"/>
              <a:gd name="connsiteY6" fmla="*/ 1025091 h 1621858"/>
              <a:gd name="connsiteX7" fmla="*/ 357739 w 1936282"/>
              <a:gd name="connsiteY7" fmla="*/ 1227221 h 1621858"/>
              <a:gd name="connsiteX8" fmla="*/ 386615 w 1936282"/>
              <a:gd name="connsiteY8" fmla="*/ 1487104 h 1621858"/>
              <a:gd name="connsiteX9" fmla="*/ 530994 w 1936282"/>
              <a:gd name="connsiteY9" fmla="*/ 1602607 h 1621858"/>
              <a:gd name="connsiteX10" fmla="*/ 993006 w 1936282"/>
              <a:gd name="connsiteY10" fmla="*/ 1371600 h 1621858"/>
              <a:gd name="connsiteX11" fmla="*/ 1378017 w 1936282"/>
              <a:gd name="connsiteY11" fmla="*/ 1179095 h 1621858"/>
              <a:gd name="connsiteX12" fmla="*/ 1666775 w 1936282"/>
              <a:gd name="connsiteY12" fmla="*/ 938464 h 1621858"/>
              <a:gd name="connsiteX13" fmla="*/ 1907406 w 1936282"/>
              <a:gd name="connsiteY13" fmla="*/ 688207 h 1621858"/>
              <a:gd name="connsiteX14" fmla="*/ 1840030 w 1936282"/>
              <a:gd name="connsiteY14" fmla="*/ 591954 h 1621858"/>
              <a:gd name="connsiteX15" fmla="*/ 1657150 w 1936282"/>
              <a:gd name="connsiteY15" fmla="*/ 447575 h 1621858"/>
              <a:gd name="connsiteX16" fmla="*/ 1406893 w 1936282"/>
              <a:gd name="connsiteY16" fmla="*/ 428325 h 1621858"/>
              <a:gd name="connsiteX17" fmla="*/ 1127760 w 1936282"/>
              <a:gd name="connsiteY17" fmla="*/ 524577 h 1621858"/>
              <a:gd name="connsiteX18" fmla="*/ 1043539 w 1936282"/>
              <a:gd name="connsiteY18" fmla="*/ 408272 h 1621858"/>
              <a:gd name="connsiteX19" fmla="*/ 1119739 w 1936282"/>
              <a:gd name="connsiteY19" fmla="*/ 332072 h 1621858"/>
              <a:gd name="connsiteX20" fmla="*/ 1291390 w 1936282"/>
              <a:gd name="connsiteY20" fmla="*/ 178068 h 1621858"/>
              <a:gd name="connsiteX21" fmla="*/ 1195939 w 1936282"/>
              <a:gd name="connsiteY21" fmla="*/ 27272 h 1621858"/>
              <a:gd name="connsiteX22" fmla="*/ 1108510 w 1936282"/>
              <a:gd name="connsiteY22" fmla="*/ 14438 h 1621858"/>
              <a:gd name="connsiteX0" fmla="*/ 738739 w 1936282"/>
              <a:gd name="connsiteY0" fmla="*/ 27272 h 1621858"/>
              <a:gd name="connsiteX1" fmla="*/ 502118 w 1936282"/>
              <a:gd name="connsiteY1" fmla="*/ 91440 h 1621858"/>
              <a:gd name="connsiteX2" fmla="*/ 126733 w 1936282"/>
              <a:gd name="connsiteY2" fmla="*/ 293571 h 1621858"/>
              <a:gd name="connsiteX3" fmla="*/ 40105 w 1936282"/>
              <a:gd name="connsiteY3" fmla="*/ 543828 h 1621858"/>
              <a:gd name="connsiteX4" fmla="*/ 367364 w 1936282"/>
              <a:gd name="connsiteY4" fmla="*/ 794085 h 1621858"/>
              <a:gd name="connsiteX5" fmla="*/ 367364 w 1936282"/>
              <a:gd name="connsiteY5" fmla="*/ 1025091 h 1621858"/>
              <a:gd name="connsiteX6" fmla="*/ 357739 w 1936282"/>
              <a:gd name="connsiteY6" fmla="*/ 1227221 h 1621858"/>
              <a:gd name="connsiteX7" fmla="*/ 386615 w 1936282"/>
              <a:gd name="connsiteY7" fmla="*/ 1487104 h 1621858"/>
              <a:gd name="connsiteX8" fmla="*/ 530994 w 1936282"/>
              <a:gd name="connsiteY8" fmla="*/ 1602607 h 1621858"/>
              <a:gd name="connsiteX9" fmla="*/ 993006 w 1936282"/>
              <a:gd name="connsiteY9" fmla="*/ 1371600 h 1621858"/>
              <a:gd name="connsiteX10" fmla="*/ 1378017 w 1936282"/>
              <a:gd name="connsiteY10" fmla="*/ 1179095 h 1621858"/>
              <a:gd name="connsiteX11" fmla="*/ 1666775 w 1936282"/>
              <a:gd name="connsiteY11" fmla="*/ 938464 h 1621858"/>
              <a:gd name="connsiteX12" fmla="*/ 1907406 w 1936282"/>
              <a:gd name="connsiteY12" fmla="*/ 688207 h 1621858"/>
              <a:gd name="connsiteX13" fmla="*/ 1840030 w 1936282"/>
              <a:gd name="connsiteY13" fmla="*/ 591954 h 1621858"/>
              <a:gd name="connsiteX14" fmla="*/ 1657150 w 1936282"/>
              <a:gd name="connsiteY14" fmla="*/ 447575 h 1621858"/>
              <a:gd name="connsiteX15" fmla="*/ 1406893 w 1936282"/>
              <a:gd name="connsiteY15" fmla="*/ 428325 h 1621858"/>
              <a:gd name="connsiteX16" fmla="*/ 1127760 w 1936282"/>
              <a:gd name="connsiteY16" fmla="*/ 524577 h 1621858"/>
              <a:gd name="connsiteX17" fmla="*/ 1043539 w 1936282"/>
              <a:gd name="connsiteY17" fmla="*/ 408272 h 1621858"/>
              <a:gd name="connsiteX18" fmla="*/ 1119739 w 1936282"/>
              <a:gd name="connsiteY18" fmla="*/ 332072 h 1621858"/>
              <a:gd name="connsiteX19" fmla="*/ 1291390 w 1936282"/>
              <a:gd name="connsiteY19" fmla="*/ 178068 h 1621858"/>
              <a:gd name="connsiteX20" fmla="*/ 1195939 w 1936282"/>
              <a:gd name="connsiteY20" fmla="*/ 27272 h 1621858"/>
              <a:gd name="connsiteX21" fmla="*/ 1108510 w 1936282"/>
              <a:gd name="connsiteY21" fmla="*/ 14438 h 1621858"/>
              <a:gd name="connsiteX0" fmla="*/ 738739 w 1936282"/>
              <a:gd name="connsiteY0" fmla="*/ 27272 h 1619852"/>
              <a:gd name="connsiteX1" fmla="*/ 502118 w 1936282"/>
              <a:gd name="connsiteY1" fmla="*/ 91440 h 1619852"/>
              <a:gd name="connsiteX2" fmla="*/ 126733 w 1936282"/>
              <a:gd name="connsiteY2" fmla="*/ 293571 h 1619852"/>
              <a:gd name="connsiteX3" fmla="*/ 40105 w 1936282"/>
              <a:gd name="connsiteY3" fmla="*/ 543828 h 1619852"/>
              <a:gd name="connsiteX4" fmla="*/ 367364 w 1936282"/>
              <a:gd name="connsiteY4" fmla="*/ 794085 h 1619852"/>
              <a:gd name="connsiteX5" fmla="*/ 367364 w 1936282"/>
              <a:gd name="connsiteY5" fmla="*/ 1025091 h 1619852"/>
              <a:gd name="connsiteX6" fmla="*/ 357739 w 1936282"/>
              <a:gd name="connsiteY6" fmla="*/ 1227221 h 1619852"/>
              <a:gd name="connsiteX7" fmla="*/ 357739 w 1936282"/>
              <a:gd name="connsiteY7" fmla="*/ 1475072 h 1619852"/>
              <a:gd name="connsiteX8" fmla="*/ 530994 w 1936282"/>
              <a:gd name="connsiteY8" fmla="*/ 1602607 h 1619852"/>
              <a:gd name="connsiteX9" fmla="*/ 993006 w 1936282"/>
              <a:gd name="connsiteY9" fmla="*/ 1371600 h 1619852"/>
              <a:gd name="connsiteX10" fmla="*/ 1378017 w 1936282"/>
              <a:gd name="connsiteY10" fmla="*/ 1179095 h 1619852"/>
              <a:gd name="connsiteX11" fmla="*/ 1666775 w 1936282"/>
              <a:gd name="connsiteY11" fmla="*/ 938464 h 1619852"/>
              <a:gd name="connsiteX12" fmla="*/ 1907406 w 1936282"/>
              <a:gd name="connsiteY12" fmla="*/ 688207 h 1619852"/>
              <a:gd name="connsiteX13" fmla="*/ 1840030 w 1936282"/>
              <a:gd name="connsiteY13" fmla="*/ 591954 h 1619852"/>
              <a:gd name="connsiteX14" fmla="*/ 1657150 w 1936282"/>
              <a:gd name="connsiteY14" fmla="*/ 447575 h 1619852"/>
              <a:gd name="connsiteX15" fmla="*/ 1406893 w 1936282"/>
              <a:gd name="connsiteY15" fmla="*/ 428325 h 1619852"/>
              <a:gd name="connsiteX16" fmla="*/ 1127760 w 1936282"/>
              <a:gd name="connsiteY16" fmla="*/ 524577 h 1619852"/>
              <a:gd name="connsiteX17" fmla="*/ 1043539 w 1936282"/>
              <a:gd name="connsiteY17" fmla="*/ 408272 h 1619852"/>
              <a:gd name="connsiteX18" fmla="*/ 1119739 w 1936282"/>
              <a:gd name="connsiteY18" fmla="*/ 332072 h 1619852"/>
              <a:gd name="connsiteX19" fmla="*/ 1291390 w 1936282"/>
              <a:gd name="connsiteY19" fmla="*/ 178068 h 1619852"/>
              <a:gd name="connsiteX20" fmla="*/ 1195939 w 1936282"/>
              <a:gd name="connsiteY20" fmla="*/ 27272 h 1619852"/>
              <a:gd name="connsiteX21" fmla="*/ 1108510 w 1936282"/>
              <a:gd name="connsiteY21" fmla="*/ 14438 h 1619852"/>
              <a:gd name="connsiteX0" fmla="*/ 738739 w 1936282"/>
              <a:gd name="connsiteY0" fmla="*/ 27272 h 1568517"/>
              <a:gd name="connsiteX1" fmla="*/ 502118 w 1936282"/>
              <a:gd name="connsiteY1" fmla="*/ 91440 h 1568517"/>
              <a:gd name="connsiteX2" fmla="*/ 126733 w 1936282"/>
              <a:gd name="connsiteY2" fmla="*/ 293571 h 1568517"/>
              <a:gd name="connsiteX3" fmla="*/ 40105 w 1936282"/>
              <a:gd name="connsiteY3" fmla="*/ 543828 h 1568517"/>
              <a:gd name="connsiteX4" fmla="*/ 367364 w 1936282"/>
              <a:gd name="connsiteY4" fmla="*/ 794085 h 1568517"/>
              <a:gd name="connsiteX5" fmla="*/ 367364 w 1936282"/>
              <a:gd name="connsiteY5" fmla="*/ 1025091 h 1568517"/>
              <a:gd name="connsiteX6" fmla="*/ 357739 w 1936282"/>
              <a:gd name="connsiteY6" fmla="*/ 1227221 h 1568517"/>
              <a:gd name="connsiteX7" fmla="*/ 357739 w 1936282"/>
              <a:gd name="connsiteY7" fmla="*/ 1475072 h 1568517"/>
              <a:gd name="connsiteX8" fmla="*/ 510139 w 1936282"/>
              <a:gd name="connsiteY8" fmla="*/ 1551272 h 1568517"/>
              <a:gd name="connsiteX9" fmla="*/ 993006 w 1936282"/>
              <a:gd name="connsiteY9" fmla="*/ 1371600 h 1568517"/>
              <a:gd name="connsiteX10" fmla="*/ 1378017 w 1936282"/>
              <a:gd name="connsiteY10" fmla="*/ 1179095 h 1568517"/>
              <a:gd name="connsiteX11" fmla="*/ 1666775 w 1936282"/>
              <a:gd name="connsiteY11" fmla="*/ 938464 h 1568517"/>
              <a:gd name="connsiteX12" fmla="*/ 1907406 w 1936282"/>
              <a:gd name="connsiteY12" fmla="*/ 688207 h 1568517"/>
              <a:gd name="connsiteX13" fmla="*/ 1840030 w 1936282"/>
              <a:gd name="connsiteY13" fmla="*/ 591954 h 1568517"/>
              <a:gd name="connsiteX14" fmla="*/ 1657150 w 1936282"/>
              <a:gd name="connsiteY14" fmla="*/ 447575 h 1568517"/>
              <a:gd name="connsiteX15" fmla="*/ 1406893 w 1936282"/>
              <a:gd name="connsiteY15" fmla="*/ 428325 h 1568517"/>
              <a:gd name="connsiteX16" fmla="*/ 1127760 w 1936282"/>
              <a:gd name="connsiteY16" fmla="*/ 524577 h 1568517"/>
              <a:gd name="connsiteX17" fmla="*/ 1043539 w 1936282"/>
              <a:gd name="connsiteY17" fmla="*/ 408272 h 1568517"/>
              <a:gd name="connsiteX18" fmla="*/ 1119739 w 1936282"/>
              <a:gd name="connsiteY18" fmla="*/ 332072 h 1568517"/>
              <a:gd name="connsiteX19" fmla="*/ 1291390 w 1936282"/>
              <a:gd name="connsiteY19" fmla="*/ 178068 h 1568517"/>
              <a:gd name="connsiteX20" fmla="*/ 1195939 w 1936282"/>
              <a:gd name="connsiteY20" fmla="*/ 27272 h 1568517"/>
              <a:gd name="connsiteX21" fmla="*/ 1108510 w 1936282"/>
              <a:gd name="connsiteY21" fmla="*/ 14438 h 1568517"/>
              <a:gd name="connsiteX0" fmla="*/ 738739 w 1936282"/>
              <a:gd name="connsiteY0" fmla="*/ 27272 h 1563972"/>
              <a:gd name="connsiteX1" fmla="*/ 502118 w 1936282"/>
              <a:gd name="connsiteY1" fmla="*/ 91440 h 1563972"/>
              <a:gd name="connsiteX2" fmla="*/ 126733 w 1936282"/>
              <a:gd name="connsiteY2" fmla="*/ 293571 h 1563972"/>
              <a:gd name="connsiteX3" fmla="*/ 40105 w 1936282"/>
              <a:gd name="connsiteY3" fmla="*/ 543828 h 1563972"/>
              <a:gd name="connsiteX4" fmla="*/ 367364 w 1936282"/>
              <a:gd name="connsiteY4" fmla="*/ 794085 h 1563972"/>
              <a:gd name="connsiteX5" fmla="*/ 367364 w 1936282"/>
              <a:gd name="connsiteY5" fmla="*/ 1025091 h 1563972"/>
              <a:gd name="connsiteX6" fmla="*/ 357739 w 1936282"/>
              <a:gd name="connsiteY6" fmla="*/ 1227221 h 1563972"/>
              <a:gd name="connsiteX7" fmla="*/ 357739 w 1936282"/>
              <a:gd name="connsiteY7" fmla="*/ 1475072 h 1563972"/>
              <a:gd name="connsiteX8" fmla="*/ 510139 w 1936282"/>
              <a:gd name="connsiteY8" fmla="*/ 1551272 h 1563972"/>
              <a:gd name="connsiteX9" fmla="*/ 967339 w 1936282"/>
              <a:gd name="connsiteY9" fmla="*/ 1398873 h 1563972"/>
              <a:gd name="connsiteX10" fmla="*/ 1378017 w 1936282"/>
              <a:gd name="connsiteY10" fmla="*/ 1179095 h 1563972"/>
              <a:gd name="connsiteX11" fmla="*/ 1666775 w 1936282"/>
              <a:gd name="connsiteY11" fmla="*/ 938464 h 1563972"/>
              <a:gd name="connsiteX12" fmla="*/ 1907406 w 1936282"/>
              <a:gd name="connsiteY12" fmla="*/ 688207 h 1563972"/>
              <a:gd name="connsiteX13" fmla="*/ 1840030 w 1936282"/>
              <a:gd name="connsiteY13" fmla="*/ 591954 h 1563972"/>
              <a:gd name="connsiteX14" fmla="*/ 1657150 w 1936282"/>
              <a:gd name="connsiteY14" fmla="*/ 447575 h 1563972"/>
              <a:gd name="connsiteX15" fmla="*/ 1406893 w 1936282"/>
              <a:gd name="connsiteY15" fmla="*/ 428325 h 1563972"/>
              <a:gd name="connsiteX16" fmla="*/ 1127760 w 1936282"/>
              <a:gd name="connsiteY16" fmla="*/ 524577 h 1563972"/>
              <a:gd name="connsiteX17" fmla="*/ 1043539 w 1936282"/>
              <a:gd name="connsiteY17" fmla="*/ 408272 h 1563972"/>
              <a:gd name="connsiteX18" fmla="*/ 1119739 w 1936282"/>
              <a:gd name="connsiteY18" fmla="*/ 332072 h 1563972"/>
              <a:gd name="connsiteX19" fmla="*/ 1291390 w 1936282"/>
              <a:gd name="connsiteY19" fmla="*/ 178068 h 1563972"/>
              <a:gd name="connsiteX20" fmla="*/ 1195939 w 1936282"/>
              <a:gd name="connsiteY20" fmla="*/ 27272 h 1563972"/>
              <a:gd name="connsiteX21" fmla="*/ 1108510 w 1936282"/>
              <a:gd name="connsiteY21" fmla="*/ 14438 h 1563972"/>
              <a:gd name="connsiteX0" fmla="*/ 738739 w 1936282"/>
              <a:gd name="connsiteY0" fmla="*/ 27272 h 1563972"/>
              <a:gd name="connsiteX1" fmla="*/ 502118 w 1936282"/>
              <a:gd name="connsiteY1" fmla="*/ 91440 h 1563972"/>
              <a:gd name="connsiteX2" fmla="*/ 126733 w 1936282"/>
              <a:gd name="connsiteY2" fmla="*/ 293571 h 1563972"/>
              <a:gd name="connsiteX3" fmla="*/ 40105 w 1936282"/>
              <a:gd name="connsiteY3" fmla="*/ 543828 h 1563972"/>
              <a:gd name="connsiteX4" fmla="*/ 367364 w 1936282"/>
              <a:gd name="connsiteY4" fmla="*/ 794085 h 1563972"/>
              <a:gd name="connsiteX5" fmla="*/ 367364 w 1936282"/>
              <a:gd name="connsiteY5" fmla="*/ 1025091 h 1563972"/>
              <a:gd name="connsiteX6" fmla="*/ 281539 w 1936282"/>
              <a:gd name="connsiteY6" fmla="*/ 1170273 h 1563972"/>
              <a:gd name="connsiteX7" fmla="*/ 357739 w 1936282"/>
              <a:gd name="connsiteY7" fmla="*/ 1475072 h 1563972"/>
              <a:gd name="connsiteX8" fmla="*/ 510139 w 1936282"/>
              <a:gd name="connsiteY8" fmla="*/ 1551272 h 1563972"/>
              <a:gd name="connsiteX9" fmla="*/ 967339 w 1936282"/>
              <a:gd name="connsiteY9" fmla="*/ 1398873 h 1563972"/>
              <a:gd name="connsiteX10" fmla="*/ 1378017 w 1936282"/>
              <a:gd name="connsiteY10" fmla="*/ 1179095 h 1563972"/>
              <a:gd name="connsiteX11" fmla="*/ 1666775 w 1936282"/>
              <a:gd name="connsiteY11" fmla="*/ 938464 h 1563972"/>
              <a:gd name="connsiteX12" fmla="*/ 1907406 w 1936282"/>
              <a:gd name="connsiteY12" fmla="*/ 688207 h 1563972"/>
              <a:gd name="connsiteX13" fmla="*/ 1840030 w 1936282"/>
              <a:gd name="connsiteY13" fmla="*/ 591954 h 1563972"/>
              <a:gd name="connsiteX14" fmla="*/ 1657150 w 1936282"/>
              <a:gd name="connsiteY14" fmla="*/ 447575 h 1563972"/>
              <a:gd name="connsiteX15" fmla="*/ 1406893 w 1936282"/>
              <a:gd name="connsiteY15" fmla="*/ 428325 h 1563972"/>
              <a:gd name="connsiteX16" fmla="*/ 1127760 w 1936282"/>
              <a:gd name="connsiteY16" fmla="*/ 524577 h 1563972"/>
              <a:gd name="connsiteX17" fmla="*/ 1043539 w 1936282"/>
              <a:gd name="connsiteY17" fmla="*/ 408272 h 1563972"/>
              <a:gd name="connsiteX18" fmla="*/ 1119739 w 1936282"/>
              <a:gd name="connsiteY18" fmla="*/ 332072 h 1563972"/>
              <a:gd name="connsiteX19" fmla="*/ 1291390 w 1936282"/>
              <a:gd name="connsiteY19" fmla="*/ 178068 h 1563972"/>
              <a:gd name="connsiteX20" fmla="*/ 1195939 w 1936282"/>
              <a:gd name="connsiteY20" fmla="*/ 27272 h 1563972"/>
              <a:gd name="connsiteX21" fmla="*/ 1108510 w 1936282"/>
              <a:gd name="connsiteY21" fmla="*/ 14438 h 1563972"/>
              <a:gd name="connsiteX0" fmla="*/ 738739 w 1936282"/>
              <a:gd name="connsiteY0" fmla="*/ 27272 h 1563972"/>
              <a:gd name="connsiteX1" fmla="*/ 502118 w 1936282"/>
              <a:gd name="connsiteY1" fmla="*/ 91440 h 1563972"/>
              <a:gd name="connsiteX2" fmla="*/ 126733 w 1936282"/>
              <a:gd name="connsiteY2" fmla="*/ 293571 h 1563972"/>
              <a:gd name="connsiteX3" fmla="*/ 40105 w 1936282"/>
              <a:gd name="connsiteY3" fmla="*/ 543828 h 1563972"/>
              <a:gd name="connsiteX4" fmla="*/ 367364 w 1936282"/>
              <a:gd name="connsiteY4" fmla="*/ 794085 h 1563972"/>
              <a:gd name="connsiteX5" fmla="*/ 357739 w 1936282"/>
              <a:gd name="connsiteY5" fmla="*/ 941673 h 1563972"/>
              <a:gd name="connsiteX6" fmla="*/ 281539 w 1936282"/>
              <a:gd name="connsiteY6" fmla="*/ 1170273 h 1563972"/>
              <a:gd name="connsiteX7" fmla="*/ 357739 w 1936282"/>
              <a:gd name="connsiteY7" fmla="*/ 1475072 h 1563972"/>
              <a:gd name="connsiteX8" fmla="*/ 510139 w 1936282"/>
              <a:gd name="connsiteY8" fmla="*/ 1551272 h 1563972"/>
              <a:gd name="connsiteX9" fmla="*/ 967339 w 1936282"/>
              <a:gd name="connsiteY9" fmla="*/ 1398873 h 1563972"/>
              <a:gd name="connsiteX10" fmla="*/ 1378017 w 1936282"/>
              <a:gd name="connsiteY10" fmla="*/ 1179095 h 1563972"/>
              <a:gd name="connsiteX11" fmla="*/ 1666775 w 1936282"/>
              <a:gd name="connsiteY11" fmla="*/ 938464 h 1563972"/>
              <a:gd name="connsiteX12" fmla="*/ 1907406 w 1936282"/>
              <a:gd name="connsiteY12" fmla="*/ 688207 h 1563972"/>
              <a:gd name="connsiteX13" fmla="*/ 1840030 w 1936282"/>
              <a:gd name="connsiteY13" fmla="*/ 591954 h 1563972"/>
              <a:gd name="connsiteX14" fmla="*/ 1657150 w 1936282"/>
              <a:gd name="connsiteY14" fmla="*/ 447575 h 1563972"/>
              <a:gd name="connsiteX15" fmla="*/ 1406893 w 1936282"/>
              <a:gd name="connsiteY15" fmla="*/ 428325 h 1563972"/>
              <a:gd name="connsiteX16" fmla="*/ 1127760 w 1936282"/>
              <a:gd name="connsiteY16" fmla="*/ 524577 h 1563972"/>
              <a:gd name="connsiteX17" fmla="*/ 1043539 w 1936282"/>
              <a:gd name="connsiteY17" fmla="*/ 408272 h 1563972"/>
              <a:gd name="connsiteX18" fmla="*/ 1119739 w 1936282"/>
              <a:gd name="connsiteY18" fmla="*/ 332072 h 1563972"/>
              <a:gd name="connsiteX19" fmla="*/ 1291390 w 1936282"/>
              <a:gd name="connsiteY19" fmla="*/ 178068 h 1563972"/>
              <a:gd name="connsiteX20" fmla="*/ 1195939 w 1936282"/>
              <a:gd name="connsiteY20" fmla="*/ 27272 h 1563972"/>
              <a:gd name="connsiteX21" fmla="*/ 1108510 w 1936282"/>
              <a:gd name="connsiteY21" fmla="*/ 14438 h 1563972"/>
              <a:gd name="connsiteX0" fmla="*/ 737135 w 1934678"/>
              <a:gd name="connsiteY0" fmla="*/ 27272 h 1563972"/>
              <a:gd name="connsiteX1" fmla="*/ 500514 w 1934678"/>
              <a:gd name="connsiteY1" fmla="*/ 91440 h 1563972"/>
              <a:gd name="connsiteX2" fmla="*/ 125129 w 1934678"/>
              <a:gd name="connsiteY2" fmla="*/ 293571 h 1563972"/>
              <a:gd name="connsiteX3" fmla="*/ 38501 w 1934678"/>
              <a:gd name="connsiteY3" fmla="*/ 543828 h 1563972"/>
              <a:gd name="connsiteX4" fmla="*/ 356135 w 1934678"/>
              <a:gd name="connsiteY4" fmla="*/ 713073 h 1563972"/>
              <a:gd name="connsiteX5" fmla="*/ 356135 w 1934678"/>
              <a:gd name="connsiteY5" fmla="*/ 941673 h 1563972"/>
              <a:gd name="connsiteX6" fmla="*/ 279935 w 1934678"/>
              <a:gd name="connsiteY6" fmla="*/ 1170273 h 1563972"/>
              <a:gd name="connsiteX7" fmla="*/ 356135 w 1934678"/>
              <a:gd name="connsiteY7" fmla="*/ 1475072 h 1563972"/>
              <a:gd name="connsiteX8" fmla="*/ 508535 w 1934678"/>
              <a:gd name="connsiteY8" fmla="*/ 1551272 h 1563972"/>
              <a:gd name="connsiteX9" fmla="*/ 965735 w 1934678"/>
              <a:gd name="connsiteY9" fmla="*/ 1398873 h 1563972"/>
              <a:gd name="connsiteX10" fmla="*/ 1376413 w 1934678"/>
              <a:gd name="connsiteY10" fmla="*/ 1179095 h 1563972"/>
              <a:gd name="connsiteX11" fmla="*/ 1665171 w 1934678"/>
              <a:gd name="connsiteY11" fmla="*/ 938464 h 1563972"/>
              <a:gd name="connsiteX12" fmla="*/ 1905802 w 1934678"/>
              <a:gd name="connsiteY12" fmla="*/ 688207 h 1563972"/>
              <a:gd name="connsiteX13" fmla="*/ 1838426 w 1934678"/>
              <a:gd name="connsiteY13" fmla="*/ 591954 h 1563972"/>
              <a:gd name="connsiteX14" fmla="*/ 1655546 w 1934678"/>
              <a:gd name="connsiteY14" fmla="*/ 447575 h 1563972"/>
              <a:gd name="connsiteX15" fmla="*/ 1405289 w 1934678"/>
              <a:gd name="connsiteY15" fmla="*/ 428325 h 1563972"/>
              <a:gd name="connsiteX16" fmla="*/ 1126156 w 1934678"/>
              <a:gd name="connsiteY16" fmla="*/ 524577 h 1563972"/>
              <a:gd name="connsiteX17" fmla="*/ 1041935 w 1934678"/>
              <a:gd name="connsiteY17" fmla="*/ 408272 h 1563972"/>
              <a:gd name="connsiteX18" fmla="*/ 1118135 w 1934678"/>
              <a:gd name="connsiteY18" fmla="*/ 332072 h 1563972"/>
              <a:gd name="connsiteX19" fmla="*/ 1289786 w 1934678"/>
              <a:gd name="connsiteY19" fmla="*/ 178068 h 1563972"/>
              <a:gd name="connsiteX20" fmla="*/ 1194335 w 1934678"/>
              <a:gd name="connsiteY20" fmla="*/ 27272 h 1563972"/>
              <a:gd name="connsiteX21" fmla="*/ 1106906 w 1934678"/>
              <a:gd name="connsiteY21" fmla="*/ 14438 h 1563972"/>
              <a:gd name="connsiteX0" fmla="*/ 674169 w 1871712"/>
              <a:gd name="connsiteY0" fmla="*/ 27272 h 1563972"/>
              <a:gd name="connsiteX1" fmla="*/ 437548 w 1871712"/>
              <a:gd name="connsiteY1" fmla="*/ 91440 h 1563972"/>
              <a:gd name="connsiteX2" fmla="*/ 62163 w 1871712"/>
              <a:gd name="connsiteY2" fmla="*/ 293571 h 1563972"/>
              <a:gd name="connsiteX3" fmla="*/ 64569 w 1871712"/>
              <a:gd name="connsiteY3" fmla="*/ 484473 h 1563972"/>
              <a:gd name="connsiteX4" fmla="*/ 293169 w 1871712"/>
              <a:gd name="connsiteY4" fmla="*/ 713073 h 1563972"/>
              <a:gd name="connsiteX5" fmla="*/ 293169 w 1871712"/>
              <a:gd name="connsiteY5" fmla="*/ 941673 h 1563972"/>
              <a:gd name="connsiteX6" fmla="*/ 216969 w 1871712"/>
              <a:gd name="connsiteY6" fmla="*/ 1170273 h 1563972"/>
              <a:gd name="connsiteX7" fmla="*/ 293169 w 1871712"/>
              <a:gd name="connsiteY7" fmla="*/ 1475072 h 1563972"/>
              <a:gd name="connsiteX8" fmla="*/ 445569 w 1871712"/>
              <a:gd name="connsiteY8" fmla="*/ 1551272 h 1563972"/>
              <a:gd name="connsiteX9" fmla="*/ 902769 w 1871712"/>
              <a:gd name="connsiteY9" fmla="*/ 1398873 h 1563972"/>
              <a:gd name="connsiteX10" fmla="*/ 1313447 w 1871712"/>
              <a:gd name="connsiteY10" fmla="*/ 1179095 h 1563972"/>
              <a:gd name="connsiteX11" fmla="*/ 1602205 w 1871712"/>
              <a:gd name="connsiteY11" fmla="*/ 938464 h 1563972"/>
              <a:gd name="connsiteX12" fmla="*/ 1842836 w 1871712"/>
              <a:gd name="connsiteY12" fmla="*/ 688207 h 1563972"/>
              <a:gd name="connsiteX13" fmla="*/ 1775460 w 1871712"/>
              <a:gd name="connsiteY13" fmla="*/ 591954 h 1563972"/>
              <a:gd name="connsiteX14" fmla="*/ 1592580 w 1871712"/>
              <a:gd name="connsiteY14" fmla="*/ 447575 h 1563972"/>
              <a:gd name="connsiteX15" fmla="*/ 1342323 w 1871712"/>
              <a:gd name="connsiteY15" fmla="*/ 428325 h 1563972"/>
              <a:gd name="connsiteX16" fmla="*/ 1063190 w 1871712"/>
              <a:gd name="connsiteY16" fmla="*/ 524577 h 1563972"/>
              <a:gd name="connsiteX17" fmla="*/ 978969 w 1871712"/>
              <a:gd name="connsiteY17" fmla="*/ 408272 h 1563972"/>
              <a:gd name="connsiteX18" fmla="*/ 1055169 w 1871712"/>
              <a:gd name="connsiteY18" fmla="*/ 332072 h 1563972"/>
              <a:gd name="connsiteX19" fmla="*/ 1226820 w 1871712"/>
              <a:gd name="connsiteY19" fmla="*/ 178068 h 1563972"/>
              <a:gd name="connsiteX20" fmla="*/ 1131369 w 1871712"/>
              <a:gd name="connsiteY20" fmla="*/ 27272 h 1563972"/>
              <a:gd name="connsiteX21" fmla="*/ 1043940 w 1871712"/>
              <a:gd name="connsiteY21" fmla="*/ 14438 h 156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71712" h="1563972">
                <a:moveTo>
                  <a:pt x="674169" y="27272"/>
                </a:moveTo>
                <a:cubicBezTo>
                  <a:pt x="613209" y="35293"/>
                  <a:pt x="539549" y="47057"/>
                  <a:pt x="437548" y="91440"/>
                </a:cubicBezTo>
                <a:cubicBezTo>
                  <a:pt x="335547" y="135823"/>
                  <a:pt x="124326" y="228065"/>
                  <a:pt x="62163" y="293571"/>
                </a:cubicBezTo>
                <a:cubicBezTo>
                  <a:pt x="0" y="359077"/>
                  <a:pt x="26068" y="414556"/>
                  <a:pt x="64569" y="484473"/>
                </a:cubicBezTo>
                <a:cubicBezTo>
                  <a:pt x="103070" y="554390"/>
                  <a:pt x="255069" y="636873"/>
                  <a:pt x="293169" y="713073"/>
                </a:cubicBezTo>
                <a:cubicBezTo>
                  <a:pt x="331269" y="789273"/>
                  <a:pt x="305869" y="865473"/>
                  <a:pt x="293169" y="941673"/>
                </a:cubicBezTo>
                <a:cubicBezTo>
                  <a:pt x="280469" y="1017873"/>
                  <a:pt x="216969" y="1081373"/>
                  <a:pt x="216969" y="1170273"/>
                </a:cubicBezTo>
                <a:cubicBezTo>
                  <a:pt x="216969" y="1259173"/>
                  <a:pt x="255069" y="1411572"/>
                  <a:pt x="293169" y="1475072"/>
                </a:cubicBezTo>
                <a:cubicBezTo>
                  <a:pt x="331269" y="1538572"/>
                  <a:pt x="343969" y="1563972"/>
                  <a:pt x="445569" y="1551272"/>
                </a:cubicBezTo>
                <a:cubicBezTo>
                  <a:pt x="547169" y="1538572"/>
                  <a:pt x="902769" y="1398873"/>
                  <a:pt x="902769" y="1398873"/>
                </a:cubicBezTo>
                <a:cubicBezTo>
                  <a:pt x="1043940" y="1328288"/>
                  <a:pt x="1196874" y="1255830"/>
                  <a:pt x="1313447" y="1179095"/>
                </a:cubicBezTo>
                <a:cubicBezTo>
                  <a:pt x="1430020" y="1102360"/>
                  <a:pt x="1513974" y="1020279"/>
                  <a:pt x="1602205" y="938464"/>
                </a:cubicBezTo>
                <a:cubicBezTo>
                  <a:pt x="1690437" y="856649"/>
                  <a:pt x="1813960" y="745959"/>
                  <a:pt x="1842836" y="688207"/>
                </a:cubicBezTo>
                <a:cubicBezTo>
                  <a:pt x="1871712" y="630455"/>
                  <a:pt x="1817169" y="632059"/>
                  <a:pt x="1775460" y="591954"/>
                </a:cubicBezTo>
                <a:cubicBezTo>
                  <a:pt x="1733751" y="551849"/>
                  <a:pt x="1664769" y="474846"/>
                  <a:pt x="1592580" y="447575"/>
                </a:cubicBezTo>
                <a:cubicBezTo>
                  <a:pt x="1520391" y="420304"/>
                  <a:pt x="1430555" y="415491"/>
                  <a:pt x="1342323" y="428325"/>
                </a:cubicBezTo>
                <a:cubicBezTo>
                  <a:pt x="1254091" y="441159"/>
                  <a:pt x="1123749" y="527919"/>
                  <a:pt x="1063190" y="524577"/>
                </a:cubicBezTo>
                <a:cubicBezTo>
                  <a:pt x="1002631" y="521235"/>
                  <a:pt x="980306" y="440356"/>
                  <a:pt x="978969" y="408272"/>
                </a:cubicBezTo>
                <a:cubicBezTo>
                  <a:pt x="977632" y="376188"/>
                  <a:pt x="1013861" y="370439"/>
                  <a:pt x="1055169" y="332072"/>
                </a:cubicBezTo>
                <a:cubicBezTo>
                  <a:pt x="1096478" y="293705"/>
                  <a:pt x="1214120" y="228868"/>
                  <a:pt x="1226820" y="178068"/>
                </a:cubicBezTo>
                <a:cubicBezTo>
                  <a:pt x="1239520" y="127268"/>
                  <a:pt x="1161849" y="54544"/>
                  <a:pt x="1131369" y="27272"/>
                </a:cubicBezTo>
                <a:cubicBezTo>
                  <a:pt x="1100889" y="0"/>
                  <a:pt x="1105702" y="5615"/>
                  <a:pt x="1043940" y="14438"/>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0" name="TextBox 29"/>
          <p:cNvSpPr txBox="1"/>
          <p:nvPr/>
        </p:nvSpPr>
        <p:spPr>
          <a:xfrm>
            <a:off x="3124200" y="4114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04</a:t>
            </a:r>
            <a:endParaRPr lang="en-US" sz="1200" dirty="0">
              <a:solidFill>
                <a:schemeClr val="bg2">
                  <a:lumMod val="10000"/>
                </a:schemeClr>
              </a:solidFill>
              <a:latin typeface="Arial Black" pitchFamily="34" charset="0"/>
            </a:endParaRPr>
          </a:p>
        </p:txBody>
      </p:sp>
      <p:sp>
        <p:nvSpPr>
          <p:cNvPr id="28695" name="TextBox 30"/>
          <p:cNvSpPr txBox="1">
            <a:spLocks noChangeArrowheads="1"/>
          </p:cNvSpPr>
          <p:nvPr/>
        </p:nvSpPr>
        <p:spPr bwMode="auto">
          <a:xfrm>
            <a:off x="5562600" y="1219200"/>
            <a:ext cx="481013" cy="584200"/>
          </a:xfrm>
          <a:prstGeom prst="rect">
            <a:avLst/>
          </a:prstGeom>
          <a:noFill/>
          <a:ln w="9525">
            <a:noFill/>
            <a:miter lim="800000"/>
            <a:headEnd/>
            <a:tailEnd/>
          </a:ln>
        </p:spPr>
        <p:txBody>
          <a:bodyPr wrap="none">
            <a:spAutoFit/>
          </a:bodyPr>
          <a:lstStyle/>
          <a:p>
            <a:r>
              <a:rPr lang="en-US" sz="3200" b="1">
                <a:solidFill>
                  <a:schemeClr val="accent1"/>
                </a:solidFill>
                <a:cs typeface="Arial" charset="0"/>
              </a:rPr>
              <a:t>H</a:t>
            </a:r>
          </a:p>
        </p:txBody>
      </p:sp>
      <p:sp>
        <p:nvSpPr>
          <p:cNvPr id="28696" name="TextBox 31"/>
          <p:cNvSpPr txBox="1">
            <a:spLocks noChangeArrowheads="1"/>
          </p:cNvSpPr>
          <p:nvPr/>
        </p:nvSpPr>
        <p:spPr bwMode="auto">
          <a:xfrm>
            <a:off x="2895600" y="48006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28697" name="TextBox 32"/>
          <p:cNvSpPr txBox="1">
            <a:spLocks noChangeArrowheads="1"/>
          </p:cNvSpPr>
          <p:nvPr/>
        </p:nvSpPr>
        <p:spPr bwMode="auto">
          <a:xfrm>
            <a:off x="2743200" y="46482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01</a:t>
            </a:r>
          </a:p>
        </p:txBody>
      </p:sp>
      <p:sp>
        <p:nvSpPr>
          <p:cNvPr id="28698" name="TextBox 33"/>
          <p:cNvSpPr txBox="1">
            <a:spLocks noChangeArrowheads="1"/>
          </p:cNvSpPr>
          <p:nvPr/>
        </p:nvSpPr>
        <p:spPr bwMode="auto">
          <a:xfrm>
            <a:off x="5867400" y="1219200"/>
            <a:ext cx="390525" cy="276225"/>
          </a:xfrm>
          <a:prstGeom prst="rect">
            <a:avLst/>
          </a:prstGeom>
          <a:noFill/>
          <a:ln w="9525">
            <a:noFill/>
            <a:miter lim="800000"/>
            <a:headEnd/>
            <a:tailEnd/>
          </a:ln>
        </p:spPr>
        <p:txBody>
          <a:bodyPr wrap="none">
            <a:spAutoFit/>
          </a:bodyPr>
          <a:lstStyle/>
          <a:p>
            <a:r>
              <a:rPr lang="en-US" sz="1200" u="sng">
                <a:solidFill>
                  <a:schemeClr val="accent1"/>
                </a:solidFill>
                <a:latin typeface="Arial Black" pitchFamily="34" charset="0"/>
              </a:rPr>
              <a:t>26</a:t>
            </a:r>
          </a:p>
        </p:txBody>
      </p:sp>
      <p:grpSp>
        <p:nvGrpSpPr>
          <p:cNvPr id="28699" name="Group 55"/>
          <p:cNvGrpSpPr>
            <a:grpSpLocks/>
          </p:cNvGrpSpPr>
          <p:nvPr>
            <p:custDataLst>
              <p:tags r:id="rId1"/>
            </p:custDataLst>
          </p:nvPr>
        </p:nvGrpSpPr>
        <p:grpSpPr bwMode="auto">
          <a:xfrm>
            <a:off x="2260600" y="5256213"/>
            <a:ext cx="703263" cy="1449387"/>
            <a:chOff x="2260836" y="5256703"/>
            <a:chExt cx="703297" cy="1358681"/>
          </a:xfrm>
        </p:grpSpPr>
        <p:cxnSp>
          <p:nvCxnSpPr>
            <p:cNvPr id="49" name="Straight Connector 48"/>
            <p:cNvCxnSpPr/>
            <p:nvPr/>
          </p:nvCxnSpPr>
          <p:spPr>
            <a:xfrm flipH="1">
              <a:off x="2922856" y="5256703"/>
              <a:ext cx="41277" cy="12054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260836" y="6508237"/>
              <a:ext cx="71441" cy="107147"/>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2833952" y="5377243"/>
              <a:ext cx="127006" cy="239593"/>
            </a:xfrm>
            <a:custGeom>
              <a:avLst/>
              <a:gdLst/>
              <a:ahLst/>
              <a:cxnLst/>
              <a:rect l="0" t="0" r="0" b="0"/>
              <a:pathLst>
                <a:path w="127145" h="239194">
                  <a:moveTo>
                    <a:pt x="45744" y="119987"/>
                  </a:moveTo>
                  <a:lnTo>
                    <a:pt x="88557" y="0"/>
                  </a:lnTo>
                  <a:lnTo>
                    <a:pt x="127144" y="81400"/>
                  </a:lnTo>
                  <a:lnTo>
                    <a:pt x="45744" y="119987"/>
                  </a:lnTo>
                  <a:lnTo>
                    <a:pt x="0" y="239193"/>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2" name="Freeform 51"/>
            <p:cNvSpPr/>
            <p:nvPr/>
          </p:nvSpPr>
          <p:spPr>
            <a:xfrm>
              <a:off x="2730759" y="5616835"/>
              <a:ext cx="138120" cy="233639"/>
            </a:xfrm>
            <a:custGeom>
              <a:avLst/>
              <a:gdLst/>
              <a:ahLst/>
              <a:cxnLst/>
              <a:rect l="0" t="0" r="0" b="0"/>
              <a:pathLst>
                <a:path w="137475" h="233178">
                  <a:moveTo>
                    <a:pt x="53789" y="117771"/>
                  </a:moveTo>
                  <a:lnTo>
                    <a:pt x="103388" y="0"/>
                  </a:lnTo>
                  <a:lnTo>
                    <a:pt x="137474" y="83685"/>
                  </a:lnTo>
                  <a:lnTo>
                    <a:pt x="53789" y="117771"/>
                  </a:lnTo>
                  <a:lnTo>
                    <a:pt x="0" y="233177"/>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3" name="Freeform 52"/>
            <p:cNvSpPr/>
            <p:nvPr/>
          </p:nvSpPr>
          <p:spPr>
            <a:xfrm>
              <a:off x="2606928" y="5850475"/>
              <a:ext cx="150820" cy="224711"/>
            </a:xfrm>
            <a:custGeom>
              <a:avLst/>
              <a:gdLst/>
              <a:ahLst/>
              <a:cxnLst/>
              <a:rect l="0" t="0" r="0" b="0"/>
              <a:pathLst>
                <a:path w="151113" h="225590">
                  <a:moveTo>
                    <a:pt x="64350" y="114365"/>
                  </a:moveTo>
                  <a:lnTo>
                    <a:pt x="123510" y="0"/>
                  </a:lnTo>
                  <a:lnTo>
                    <a:pt x="151112" y="86762"/>
                  </a:lnTo>
                  <a:lnTo>
                    <a:pt x="64350" y="114365"/>
                  </a:lnTo>
                  <a:lnTo>
                    <a:pt x="0" y="225589"/>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4" name="Freeform 53"/>
            <p:cNvSpPr/>
            <p:nvPr/>
          </p:nvSpPr>
          <p:spPr>
            <a:xfrm>
              <a:off x="2471984" y="6075186"/>
              <a:ext cx="157170" cy="218758"/>
            </a:xfrm>
            <a:custGeom>
              <a:avLst/>
              <a:gdLst/>
              <a:ahLst/>
              <a:cxnLst/>
              <a:rect l="0" t="0" r="0" b="0"/>
              <a:pathLst>
                <a:path w="157113" h="218317">
                  <a:moveTo>
                    <a:pt x="68543" y="109854"/>
                  </a:moveTo>
                  <a:lnTo>
                    <a:pt x="135827" y="0"/>
                  </a:lnTo>
                  <a:lnTo>
                    <a:pt x="157112" y="88569"/>
                  </a:lnTo>
                  <a:lnTo>
                    <a:pt x="68543" y="109854"/>
                  </a:lnTo>
                  <a:lnTo>
                    <a:pt x="0" y="218316"/>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5" name="Freeform 54"/>
            <p:cNvSpPr/>
            <p:nvPr/>
          </p:nvSpPr>
          <p:spPr>
            <a:xfrm>
              <a:off x="2332277" y="6293943"/>
              <a:ext cx="158758" cy="214294"/>
            </a:xfrm>
            <a:custGeom>
              <a:avLst/>
              <a:gdLst/>
              <a:ahLst/>
              <a:cxnLst/>
              <a:rect l="0" t="0" r="0" b="0"/>
              <a:pathLst>
                <a:path w="158645" h="214671">
                  <a:moveTo>
                    <a:pt x="70476" y="107174"/>
                  </a:moveTo>
                  <a:lnTo>
                    <a:pt x="139638" y="0"/>
                  </a:lnTo>
                  <a:lnTo>
                    <a:pt x="158644" y="88168"/>
                  </a:lnTo>
                  <a:lnTo>
                    <a:pt x="70476" y="107174"/>
                  </a:lnTo>
                  <a:lnTo>
                    <a:pt x="0" y="21467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nvGrpSpPr>
          <p:cNvPr id="28700" name="Group 108"/>
          <p:cNvGrpSpPr>
            <a:grpSpLocks/>
          </p:cNvGrpSpPr>
          <p:nvPr>
            <p:custDataLst>
              <p:tags r:id="rId2"/>
            </p:custDataLst>
          </p:nvPr>
        </p:nvGrpSpPr>
        <p:grpSpPr bwMode="auto">
          <a:xfrm>
            <a:off x="6651625" y="3167063"/>
            <a:ext cx="1730375" cy="754062"/>
            <a:chOff x="6652079" y="3166692"/>
            <a:chExt cx="1608981" cy="754090"/>
          </a:xfrm>
        </p:grpSpPr>
        <p:cxnSp>
          <p:nvCxnSpPr>
            <p:cNvPr id="101" name="Straight Connector 100"/>
            <p:cNvCxnSpPr/>
            <p:nvPr/>
          </p:nvCxnSpPr>
          <p:spPr>
            <a:xfrm flipV="1">
              <a:off x="6652079" y="3873155"/>
              <a:ext cx="123995" cy="26989"/>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8159208" y="3166692"/>
              <a:ext cx="101852" cy="76203"/>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103" name="Freeform 102"/>
            <p:cNvSpPr/>
            <p:nvPr/>
          </p:nvSpPr>
          <p:spPr>
            <a:xfrm>
              <a:off x="6776074" y="3811241"/>
              <a:ext cx="247990" cy="109541"/>
            </a:xfrm>
            <a:custGeom>
              <a:avLst/>
              <a:gdLst/>
              <a:ahLst/>
              <a:cxnLst/>
              <a:rect l="0" t="0" r="0" b="0"/>
              <a:pathLst>
                <a:path w="247857" h="109954">
                  <a:moveTo>
                    <a:pt x="124421" y="33282"/>
                  </a:moveTo>
                  <a:lnTo>
                    <a:pt x="0" y="62201"/>
                  </a:lnTo>
                  <a:lnTo>
                    <a:pt x="76670" y="109953"/>
                  </a:lnTo>
                  <a:lnTo>
                    <a:pt x="124421" y="33282"/>
                  </a:lnTo>
                  <a:lnTo>
                    <a:pt x="24785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4" name="Freeform 103"/>
            <p:cNvSpPr/>
            <p:nvPr/>
          </p:nvSpPr>
          <p:spPr>
            <a:xfrm>
              <a:off x="7024064" y="3727100"/>
              <a:ext cx="240610" cy="125418"/>
            </a:xfrm>
            <a:custGeom>
              <a:avLst/>
              <a:gdLst/>
              <a:ahLst/>
              <a:cxnLst/>
              <a:rect l="0" t="0" r="0" b="0"/>
              <a:pathLst>
                <a:path w="241147" h="124244">
                  <a:moveTo>
                    <a:pt x="121319" y="44214"/>
                  </a:moveTo>
                  <a:lnTo>
                    <a:pt x="0" y="82951"/>
                  </a:lnTo>
                  <a:lnTo>
                    <a:pt x="80028" y="124243"/>
                  </a:lnTo>
                  <a:lnTo>
                    <a:pt x="121319" y="44214"/>
                  </a:lnTo>
                  <a:lnTo>
                    <a:pt x="24114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5" name="Freeform 104"/>
            <p:cNvSpPr/>
            <p:nvPr/>
          </p:nvSpPr>
          <p:spPr>
            <a:xfrm>
              <a:off x="7264673" y="3630259"/>
              <a:ext cx="236181" cy="133355"/>
            </a:xfrm>
            <a:custGeom>
              <a:avLst/>
              <a:gdLst/>
              <a:ahLst/>
              <a:cxnLst/>
              <a:rect l="0" t="0" r="0" b="0"/>
              <a:pathLst>
                <a:path w="235017" h="133431">
                  <a:moveTo>
                    <a:pt x="118162" y="50598"/>
                  </a:moveTo>
                  <a:lnTo>
                    <a:pt x="0" y="98102"/>
                  </a:lnTo>
                  <a:lnTo>
                    <a:pt x="82833" y="133430"/>
                  </a:lnTo>
                  <a:lnTo>
                    <a:pt x="118162" y="50598"/>
                  </a:lnTo>
                  <a:lnTo>
                    <a:pt x="23501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6" name="Freeform 105"/>
            <p:cNvSpPr/>
            <p:nvPr/>
          </p:nvSpPr>
          <p:spPr>
            <a:xfrm>
              <a:off x="7500854" y="3517542"/>
              <a:ext cx="230276" cy="142880"/>
            </a:xfrm>
            <a:custGeom>
              <a:avLst/>
              <a:gdLst/>
              <a:ahLst/>
              <a:cxnLst/>
              <a:rect l="0" t="0" r="0" b="0"/>
              <a:pathLst>
                <a:path w="230042" h="142738">
                  <a:moveTo>
                    <a:pt x="115649" y="57945"/>
                  </a:moveTo>
                  <a:lnTo>
                    <a:pt x="0" y="111881"/>
                  </a:lnTo>
                  <a:lnTo>
                    <a:pt x="84793" y="142737"/>
                  </a:lnTo>
                  <a:lnTo>
                    <a:pt x="115649" y="57945"/>
                  </a:lnTo>
                  <a:lnTo>
                    <a:pt x="23004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7" name="Freeform 106"/>
            <p:cNvSpPr/>
            <p:nvPr/>
          </p:nvSpPr>
          <p:spPr>
            <a:xfrm>
              <a:off x="7731130" y="3387362"/>
              <a:ext cx="218467" cy="153994"/>
            </a:xfrm>
            <a:custGeom>
              <a:avLst/>
              <a:gdLst/>
              <a:ahLst/>
              <a:cxnLst/>
              <a:rect l="0" t="0" r="0" b="0"/>
              <a:pathLst>
                <a:path w="218649" h="154473">
                  <a:moveTo>
                    <a:pt x="111007" y="67658"/>
                  </a:moveTo>
                  <a:lnTo>
                    <a:pt x="0" y="130279"/>
                  </a:lnTo>
                  <a:lnTo>
                    <a:pt x="86814" y="154472"/>
                  </a:lnTo>
                  <a:lnTo>
                    <a:pt x="111007" y="67658"/>
                  </a:lnTo>
                  <a:lnTo>
                    <a:pt x="21864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8" name="Freeform 107"/>
            <p:cNvSpPr/>
            <p:nvPr/>
          </p:nvSpPr>
          <p:spPr>
            <a:xfrm>
              <a:off x="7949597" y="3242895"/>
              <a:ext cx="209610" cy="161931"/>
            </a:xfrm>
            <a:custGeom>
              <a:avLst/>
              <a:gdLst/>
              <a:ahLst/>
              <a:cxnLst/>
              <a:rect l="0" t="0" r="0" b="0"/>
              <a:pathLst>
                <a:path w="209921" h="162387">
                  <a:moveTo>
                    <a:pt x="106076" y="73625"/>
                  </a:moveTo>
                  <a:lnTo>
                    <a:pt x="0" y="145070"/>
                  </a:lnTo>
                  <a:lnTo>
                    <a:pt x="88760" y="162386"/>
                  </a:lnTo>
                  <a:lnTo>
                    <a:pt x="106076" y="73625"/>
                  </a:lnTo>
                  <a:lnTo>
                    <a:pt x="20992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sp>
        <p:nvSpPr>
          <p:cNvPr id="110" name="Freeform 109"/>
          <p:cNvSpPr/>
          <p:nvPr/>
        </p:nvSpPr>
        <p:spPr>
          <a:xfrm>
            <a:off x="1020763" y="2243138"/>
            <a:ext cx="7180262" cy="3754437"/>
          </a:xfrm>
          <a:custGeom>
            <a:avLst/>
            <a:gdLst>
              <a:gd name="connsiteX0" fmla="*/ 0 w 7180446"/>
              <a:gd name="connsiteY0" fmla="*/ 3744228 h 3755457"/>
              <a:gd name="connsiteX1" fmla="*/ 298383 w 7180446"/>
              <a:gd name="connsiteY1" fmla="*/ 3676851 h 3755457"/>
              <a:gd name="connsiteX2" fmla="*/ 442762 w 7180446"/>
              <a:gd name="connsiteY2" fmla="*/ 3272590 h 3755457"/>
              <a:gd name="connsiteX3" fmla="*/ 616017 w 7180446"/>
              <a:gd name="connsiteY3" fmla="*/ 3003082 h 3755457"/>
              <a:gd name="connsiteX4" fmla="*/ 904775 w 7180446"/>
              <a:gd name="connsiteY4" fmla="*/ 2627697 h 3755457"/>
              <a:gd name="connsiteX5" fmla="*/ 837398 w 7180446"/>
              <a:gd name="connsiteY5" fmla="*/ 2377440 h 3755457"/>
              <a:gd name="connsiteX6" fmla="*/ 827773 w 7180446"/>
              <a:gd name="connsiteY6" fmla="*/ 2223436 h 3755457"/>
              <a:gd name="connsiteX7" fmla="*/ 1039528 w 7180446"/>
              <a:gd name="connsiteY7" fmla="*/ 2184935 h 3755457"/>
              <a:gd name="connsiteX8" fmla="*/ 1183907 w 7180446"/>
              <a:gd name="connsiteY8" fmla="*/ 2233061 h 3755457"/>
              <a:gd name="connsiteX9" fmla="*/ 1357162 w 7180446"/>
              <a:gd name="connsiteY9" fmla="*/ 2079057 h 3755457"/>
              <a:gd name="connsiteX10" fmla="*/ 1520791 w 7180446"/>
              <a:gd name="connsiteY10" fmla="*/ 1742173 h 3755457"/>
              <a:gd name="connsiteX11" fmla="*/ 1838425 w 7180446"/>
              <a:gd name="connsiteY11" fmla="*/ 1559293 h 3755457"/>
              <a:gd name="connsiteX12" fmla="*/ 2050181 w 7180446"/>
              <a:gd name="connsiteY12" fmla="*/ 1520792 h 3755457"/>
              <a:gd name="connsiteX13" fmla="*/ 2502568 w 7180446"/>
              <a:gd name="connsiteY13" fmla="*/ 1414914 h 3755457"/>
              <a:gd name="connsiteX14" fmla="*/ 2800951 w 7180446"/>
              <a:gd name="connsiteY14" fmla="*/ 1241659 h 3755457"/>
              <a:gd name="connsiteX15" fmla="*/ 3099335 w 7180446"/>
              <a:gd name="connsiteY15" fmla="*/ 1232034 h 3755457"/>
              <a:gd name="connsiteX16" fmla="*/ 3484345 w 7180446"/>
              <a:gd name="connsiteY16" fmla="*/ 1491916 h 3755457"/>
              <a:gd name="connsiteX17" fmla="*/ 3744227 w 7180446"/>
              <a:gd name="connsiteY17" fmla="*/ 1491916 h 3755457"/>
              <a:gd name="connsiteX18" fmla="*/ 3975234 w 7180446"/>
              <a:gd name="connsiteY18" fmla="*/ 1309036 h 3755457"/>
              <a:gd name="connsiteX19" fmla="*/ 4254366 w 7180446"/>
              <a:gd name="connsiteY19" fmla="*/ 1193533 h 3755457"/>
              <a:gd name="connsiteX20" fmla="*/ 4456497 w 7180446"/>
              <a:gd name="connsiteY20" fmla="*/ 1164657 h 3755457"/>
              <a:gd name="connsiteX21" fmla="*/ 4677878 w 7180446"/>
              <a:gd name="connsiteY21" fmla="*/ 1251285 h 3755457"/>
              <a:gd name="connsiteX22" fmla="*/ 5091764 w 7180446"/>
              <a:gd name="connsiteY22" fmla="*/ 1280160 h 3755457"/>
              <a:gd name="connsiteX23" fmla="*/ 5447899 w 7180446"/>
              <a:gd name="connsiteY23" fmla="*/ 1280160 h 3755457"/>
              <a:gd name="connsiteX24" fmla="*/ 5784783 w 7180446"/>
              <a:gd name="connsiteY24" fmla="*/ 1174282 h 3755457"/>
              <a:gd name="connsiteX25" fmla="*/ 5948413 w 7180446"/>
              <a:gd name="connsiteY25" fmla="*/ 1029903 h 3755457"/>
              <a:gd name="connsiteX26" fmla="*/ 5890661 w 7180446"/>
              <a:gd name="connsiteY26" fmla="*/ 827773 h 3755457"/>
              <a:gd name="connsiteX27" fmla="*/ 5929162 w 7180446"/>
              <a:gd name="connsiteY27" fmla="*/ 731520 h 3755457"/>
              <a:gd name="connsiteX28" fmla="*/ 6208295 w 7180446"/>
              <a:gd name="connsiteY28" fmla="*/ 635268 h 3755457"/>
              <a:gd name="connsiteX29" fmla="*/ 6574055 w 7180446"/>
              <a:gd name="connsiteY29" fmla="*/ 452388 h 3755457"/>
              <a:gd name="connsiteX30" fmla="*/ 6872438 w 7180446"/>
              <a:gd name="connsiteY30" fmla="*/ 221381 h 3755457"/>
              <a:gd name="connsiteX31" fmla="*/ 7180446 w 7180446"/>
              <a:gd name="connsiteY31" fmla="*/ 0 h 37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180446" h="3755457">
                <a:moveTo>
                  <a:pt x="0" y="3744228"/>
                </a:moveTo>
                <a:cubicBezTo>
                  <a:pt x="112294" y="3749842"/>
                  <a:pt x="224589" y="3755457"/>
                  <a:pt x="298383" y="3676851"/>
                </a:cubicBezTo>
                <a:cubicBezTo>
                  <a:pt x="372177" y="3598245"/>
                  <a:pt x="389823" y="3384885"/>
                  <a:pt x="442762" y="3272590"/>
                </a:cubicBezTo>
                <a:cubicBezTo>
                  <a:pt x="495701" y="3160295"/>
                  <a:pt x="539015" y="3110564"/>
                  <a:pt x="616017" y="3003082"/>
                </a:cubicBezTo>
                <a:cubicBezTo>
                  <a:pt x="693019" y="2895600"/>
                  <a:pt x="867878" y="2731971"/>
                  <a:pt x="904775" y="2627697"/>
                </a:cubicBezTo>
                <a:cubicBezTo>
                  <a:pt x="941672" y="2523423"/>
                  <a:pt x="850232" y="2444817"/>
                  <a:pt x="837398" y="2377440"/>
                </a:cubicBezTo>
                <a:cubicBezTo>
                  <a:pt x="824564" y="2310063"/>
                  <a:pt x="794085" y="2255520"/>
                  <a:pt x="827773" y="2223436"/>
                </a:cubicBezTo>
                <a:cubicBezTo>
                  <a:pt x="861461" y="2191352"/>
                  <a:pt x="980172" y="2183331"/>
                  <a:pt x="1039528" y="2184935"/>
                </a:cubicBezTo>
                <a:cubicBezTo>
                  <a:pt x="1098884" y="2186539"/>
                  <a:pt x="1130968" y="2250707"/>
                  <a:pt x="1183907" y="2233061"/>
                </a:cubicBezTo>
                <a:cubicBezTo>
                  <a:pt x="1236846" y="2215415"/>
                  <a:pt x="1301015" y="2160872"/>
                  <a:pt x="1357162" y="2079057"/>
                </a:cubicBezTo>
                <a:cubicBezTo>
                  <a:pt x="1413309" y="1997242"/>
                  <a:pt x="1440581" y="1828800"/>
                  <a:pt x="1520791" y="1742173"/>
                </a:cubicBezTo>
                <a:cubicBezTo>
                  <a:pt x="1601001" y="1655546"/>
                  <a:pt x="1750193" y="1596190"/>
                  <a:pt x="1838425" y="1559293"/>
                </a:cubicBezTo>
                <a:cubicBezTo>
                  <a:pt x="1926657" y="1522396"/>
                  <a:pt x="1939491" y="1544855"/>
                  <a:pt x="2050181" y="1520792"/>
                </a:cubicBezTo>
                <a:cubicBezTo>
                  <a:pt x="2160871" y="1496729"/>
                  <a:pt x="2377440" y="1461436"/>
                  <a:pt x="2502568" y="1414914"/>
                </a:cubicBezTo>
                <a:cubicBezTo>
                  <a:pt x="2627696" y="1368392"/>
                  <a:pt x="2701490" y="1272139"/>
                  <a:pt x="2800951" y="1241659"/>
                </a:cubicBezTo>
                <a:cubicBezTo>
                  <a:pt x="2900412" y="1211179"/>
                  <a:pt x="2985436" y="1190325"/>
                  <a:pt x="3099335" y="1232034"/>
                </a:cubicBezTo>
                <a:cubicBezTo>
                  <a:pt x="3213234" y="1273743"/>
                  <a:pt x="3376863" y="1448602"/>
                  <a:pt x="3484345" y="1491916"/>
                </a:cubicBezTo>
                <a:cubicBezTo>
                  <a:pt x="3591827" y="1535230"/>
                  <a:pt x="3662412" y="1522396"/>
                  <a:pt x="3744227" y="1491916"/>
                </a:cubicBezTo>
                <a:cubicBezTo>
                  <a:pt x="3826042" y="1461436"/>
                  <a:pt x="3890211" y="1358766"/>
                  <a:pt x="3975234" y="1309036"/>
                </a:cubicBezTo>
                <a:cubicBezTo>
                  <a:pt x="4060257" y="1259306"/>
                  <a:pt x="4174156" y="1217596"/>
                  <a:pt x="4254366" y="1193533"/>
                </a:cubicBezTo>
                <a:cubicBezTo>
                  <a:pt x="4334577" y="1169470"/>
                  <a:pt x="4385912" y="1155032"/>
                  <a:pt x="4456497" y="1164657"/>
                </a:cubicBezTo>
                <a:cubicBezTo>
                  <a:pt x="4527082" y="1174282"/>
                  <a:pt x="4572000" y="1232035"/>
                  <a:pt x="4677878" y="1251285"/>
                </a:cubicBezTo>
                <a:cubicBezTo>
                  <a:pt x="4783756" y="1270535"/>
                  <a:pt x="4963427" y="1275348"/>
                  <a:pt x="5091764" y="1280160"/>
                </a:cubicBezTo>
                <a:cubicBezTo>
                  <a:pt x="5220101" y="1284972"/>
                  <a:pt x="5332396" y="1297806"/>
                  <a:pt x="5447899" y="1280160"/>
                </a:cubicBezTo>
                <a:cubicBezTo>
                  <a:pt x="5563402" y="1262514"/>
                  <a:pt x="5701364" y="1215992"/>
                  <a:pt x="5784783" y="1174282"/>
                </a:cubicBezTo>
                <a:cubicBezTo>
                  <a:pt x="5868202" y="1132573"/>
                  <a:pt x="5930767" y="1087654"/>
                  <a:pt x="5948413" y="1029903"/>
                </a:cubicBezTo>
                <a:cubicBezTo>
                  <a:pt x="5966059" y="972152"/>
                  <a:pt x="5893869" y="877503"/>
                  <a:pt x="5890661" y="827773"/>
                </a:cubicBezTo>
                <a:cubicBezTo>
                  <a:pt x="5887453" y="778043"/>
                  <a:pt x="5876223" y="763604"/>
                  <a:pt x="5929162" y="731520"/>
                </a:cubicBezTo>
                <a:cubicBezTo>
                  <a:pt x="5982101" y="699436"/>
                  <a:pt x="6100813" y="681790"/>
                  <a:pt x="6208295" y="635268"/>
                </a:cubicBezTo>
                <a:cubicBezTo>
                  <a:pt x="6315777" y="588746"/>
                  <a:pt x="6463365" y="521369"/>
                  <a:pt x="6574055" y="452388"/>
                </a:cubicBezTo>
                <a:cubicBezTo>
                  <a:pt x="6684745" y="383407"/>
                  <a:pt x="6771373" y="296779"/>
                  <a:pt x="6872438" y="221381"/>
                </a:cubicBezTo>
                <a:cubicBezTo>
                  <a:pt x="6973503" y="145983"/>
                  <a:pt x="7076974" y="72991"/>
                  <a:pt x="7180446" y="0"/>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1" name="TextBox 110"/>
          <p:cNvSpPr txBox="1"/>
          <p:nvPr/>
        </p:nvSpPr>
        <p:spPr>
          <a:xfrm>
            <a:off x="685800" y="58674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112" name="TextBox 111"/>
          <p:cNvSpPr txBox="1"/>
          <p:nvPr/>
        </p:nvSpPr>
        <p:spPr>
          <a:xfrm>
            <a:off x="8077200" y="20574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90" name="Freeform 89"/>
          <p:cNvSpPr/>
          <p:nvPr/>
        </p:nvSpPr>
        <p:spPr>
          <a:xfrm>
            <a:off x="5868988" y="4524375"/>
            <a:ext cx="2206625" cy="2011363"/>
          </a:xfrm>
          <a:custGeom>
            <a:avLst/>
            <a:gdLst>
              <a:gd name="connsiteX0" fmla="*/ 22459 w 2207394"/>
              <a:gd name="connsiteY0" fmla="*/ 2011680 h 2011680"/>
              <a:gd name="connsiteX1" fmla="*/ 109086 w 2207394"/>
              <a:gd name="connsiteY1" fmla="*/ 1799924 h 2011680"/>
              <a:gd name="connsiteX2" fmla="*/ 253465 w 2207394"/>
              <a:gd name="connsiteY2" fmla="*/ 1347537 h 2011680"/>
              <a:gd name="connsiteX3" fmla="*/ 60960 w 2207394"/>
              <a:gd name="connsiteY3" fmla="*/ 914400 h 2011680"/>
              <a:gd name="connsiteX4" fmla="*/ 22459 w 2207394"/>
              <a:gd name="connsiteY4" fmla="*/ 673768 h 2011680"/>
              <a:gd name="connsiteX5" fmla="*/ 195714 w 2207394"/>
              <a:gd name="connsiteY5" fmla="*/ 519764 h 2011680"/>
              <a:gd name="connsiteX6" fmla="*/ 599975 w 2207394"/>
              <a:gd name="connsiteY6" fmla="*/ 529389 h 2011680"/>
              <a:gd name="connsiteX7" fmla="*/ 879107 w 2207394"/>
              <a:gd name="connsiteY7" fmla="*/ 558265 h 2011680"/>
              <a:gd name="connsiteX8" fmla="*/ 1023486 w 2207394"/>
              <a:gd name="connsiteY8" fmla="*/ 327259 h 2011680"/>
              <a:gd name="connsiteX9" fmla="*/ 1215992 w 2207394"/>
              <a:gd name="connsiteY9" fmla="*/ 173254 h 2011680"/>
              <a:gd name="connsiteX10" fmla="*/ 1629878 w 2207394"/>
              <a:gd name="connsiteY10" fmla="*/ 134753 h 2011680"/>
              <a:gd name="connsiteX11" fmla="*/ 2005263 w 2207394"/>
              <a:gd name="connsiteY11" fmla="*/ 38501 h 2011680"/>
              <a:gd name="connsiteX12" fmla="*/ 2207394 w 2207394"/>
              <a:gd name="connsiteY12" fmla="*/ 0 h 201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07394" h="2011680">
                <a:moveTo>
                  <a:pt x="22459" y="2011680"/>
                </a:moveTo>
                <a:cubicBezTo>
                  <a:pt x="46522" y="1961147"/>
                  <a:pt x="70585" y="1910614"/>
                  <a:pt x="109086" y="1799924"/>
                </a:cubicBezTo>
                <a:cubicBezTo>
                  <a:pt x="147587" y="1689234"/>
                  <a:pt x="261486" y="1495124"/>
                  <a:pt x="253465" y="1347537"/>
                </a:cubicBezTo>
                <a:cubicBezTo>
                  <a:pt x="245444" y="1199950"/>
                  <a:pt x="99461" y="1026695"/>
                  <a:pt x="60960" y="914400"/>
                </a:cubicBezTo>
                <a:cubicBezTo>
                  <a:pt x="22459" y="802105"/>
                  <a:pt x="0" y="739541"/>
                  <a:pt x="22459" y="673768"/>
                </a:cubicBezTo>
                <a:cubicBezTo>
                  <a:pt x="44918" y="607995"/>
                  <a:pt x="99461" y="543827"/>
                  <a:pt x="195714" y="519764"/>
                </a:cubicBezTo>
                <a:cubicBezTo>
                  <a:pt x="291967" y="495701"/>
                  <a:pt x="486076" y="522972"/>
                  <a:pt x="599975" y="529389"/>
                </a:cubicBezTo>
                <a:cubicBezTo>
                  <a:pt x="713874" y="535806"/>
                  <a:pt x="808522" y="591953"/>
                  <a:pt x="879107" y="558265"/>
                </a:cubicBezTo>
                <a:cubicBezTo>
                  <a:pt x="949692" y="524577"/>
                  <a:pt x="967339" y="391427"/>
                  <a:pt x="1023486" y="327259"/>
                </a:cubicBezTo>
                <a:cubicBezTo>
                  <a:pt x="1079633" y="263091"/>
                  <a:pt x="1114927" y="205338"/>
                  <a:pt x="1215992" y="173254"/>
                </a:cubicBezTo>
                <a:cubicBezTo>
                  <a:pt x="1317057" y="141170"/>
                  <a:pt x="1498333" y="157212"/>
                  <a:pt x="1629878" y="134753"/>
                </a:cubicBezTo>
                <a:cubicBezTo>
                  <a:pt x="1761423" y="112294"/>
                  <a:pt x="1909010" y="60960"/>
                  <a:pt x="2005263" y="38501"/>
                </a:cubicBezTo>
                <a:cubicBezTo>
                  <a:pt x="2101516" y="16042"/>
                  <a:pt x="2154455" y="8021"/>
                  <a:pt x="2207394" y="0"/>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1" name="TextBox 90"/>
          <p:cNvSpPr txBox="1"/>
          <p:nvPr/>
        </p:nvSpPr>
        <p:spPr>
          <a:xfrm>
            <a:off x="2286000" y="64770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92" name="TextBox 91"/>
          <p:cNvSpPr txBox="1"/>
          <p:nvPr/>
        </p:nvSpPr>
        <p:spPr>
          <a:xfrm>
            <a:off x="5638800" y="64770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93" name="TextBox 92"/>
          <p:cNvSpPr txBox="1"/>
          <p:nvPr/>
        </p:nvSpPr>
        <p:spPr>
          <a:xfrm>
            <a:off x="8001000" y="39624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94" name="TextBox 93"/>
          <p:cNvSpPr txBox="1"/>
          <p:nvPr/>
        </p:nvSpPr>
        <p:spPr>
          <a:xfrm>
            <a:off x="8001000" y="43434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grpSp>
        <p:nvGrpSpPr>
          <p:cNvPr id="28709" name="Group 72"/>
          <p:cNvGrpSpPr>
            <a:grpSpLocks/>
          </p:cNvGrpSpPr>
          <p:nvPr>
            <p:custDataLst>
              <p:tags r:id="rId3"/>
            </p:custDataLst>
          </p:nvPr>
        </p:nvGrpSpPr>
        <p:grpSpPr bwMode="auto">
          <a:xfrm>
            <a:off x="3167063" y="4614863"/>
            <a:ext cx="1836737" cy="504825"/>
            <a:chOff x="3167241" y="4614781"/>
            <a:chExt cx="1835774" cy="505693"/>
          </a:xfrm>
        </p:grpSpPr>
        <p:cxnSp>
          <p:nvCxnSpPr>
            <p:cNvPr id="57" name="Straight Connector 56"/>
            <p:cNvCxnSpPr/>
            <p:nvPr/>
          </p:nvCxnSpPr>
          <p:spPr>
            <a:xfrm flipV="1">
              <a:off x="3167241" y="5082308"/>
              <a:ext cx="122173" cy="3816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4880842" y="4619551"/>
              <a:ext cx="122173" cy="365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Freeform 58"/>
            <p:cNvSpPr/>
            <p:nvPr/>
          </p:nvSpPr>
          <p:spPr>
            <a:xfrm>
              <a:off x="3287828" y="4999617"/>
              <a:ext cx="123760" cy="82692"/>
            </a:xfrm>
            <a:custGeom>
              <a:avLst/>
              <a:gdLst/>
              <a:ahLst/>
              <a:cxnLst/>
              <a:rect l="0" t="0" r="0" b="0"/>
              <a:pathLst>
                <a:path w="123862" h="81988">
                  <a:moveTo>
                    <a:pt x="123861" y="45360"/>
                  </a:moveTo>
                  <a:lnTo>
                    <a:pt x="1884" y="81987"/>
                  </a:lnTo>
                  <a:lnTo>
                    <a:pt x="0" y="53571"/>
                  </a:lnTo>
                  <a:lnTo>
                    <a:pt x="3093" y="41731"/>
                  </a:lnTo>
                  <a:lnTo>
                    <a:pt x="7101" y="32938"/>
                  </a:lnTo>
                  <a:lnTo>
                    <a:pt x="11628" y="25871"/>
                  </a:lnTo>
                  <a:lnTo>
                    <a:pt x="16518" y="20013"/>
                  </a:lnTo>
                  <a:lnTo>
                    <a:pt x="21692" y="15102"/>
                  </a:lnTo>
                  <a:lnTo>
                    <a:pt x="27105" y="10988"/>
                  </a:lnTo>
                  <a:lnTo>
                    <a:pt x="32731" y="7580"/>
                  </a:lnTo>
                  <a:lnTo>
                    <a:pt x="38551" y="4822"/>
                  </a:lnTo>
                  <a:lnTo>
                    <a:pt x="44558" y="2685"/>
                  </a:lnTo>
                  <a:lnTo>
                    <a:pt x="50749" y="1159"/>
                  </a:lnTo>
                  <a:lnTo>
                    <a:pt x="57126" y="254"/>
                  </a:lnTo>
                  <a:lnTo>
                    <a:pt x="63698" y="0"/>
                  </a:lnTo>
                  <a:lnTo>
                    <a:pt x="70482" y="451"/>
                  </a:lnTo>
                  <a:lnTo>
                    <a:pt x="77506" y="1699"/>
                  </a:lnTo>
                  <a:lnTo>
                    <a:pt x="84814" y="3895"/>
                  </a:lnTo>
                  <a:lnTo>
                    <a:pt x="92485" y="7299"/>
                  </a:lnTo>
                  <a:lnTo>
                    <a:pt x="100674" y="12429"/>
                  </a:lnTo>
                  <a:lnTo>
                    <a:pt x="123861" y="4536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0" name="Straight Connector 59"/>
            <p:cNvCxnSpPr/>
            <p:nvPr/>
          </p:nvCxnSpPr>
          <p:spPr>
            <a:xfrm flipV="1">
              <a:off x="3411588" y="5012338"/>
              <a:ext cx="122173" cy="3339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Freeform 60"/>
            <p:cNvSpPr/>
            <p:nvPr/>
          </p:nvSpPr>
          <p:spPr>
            <a:xfrm>
              <a:off x="3533761" y="4932827"/>
              <a:ext cx="125347" cy="79511"/>
            </a:xfrm>
            <a:custGeom>
              <a:avLst/>
              <a:gdLst/>
              <a:ahLst/>
              <a:cxnLst/>
              <a:rect l="0" t="0" r="0" b="0"/>
              <a:pathLst>
                <a:path w="124636" h="78766">
                  <a:moveTo>
                    <a:pt x="124635" y="49042"/>
                  </a:moveTo>
                  <a:lnTo>
                    <a:pt x="259" y="78765"/>
                  </a:lnTo>
                  <a:lnTo>
                    <a:pt x="0" y="50172"/>
                  </a:lnTo>
                  <a:lnTo>
                    <a:pt x="3780" y="38480"/>
                  </a:lnTo>
                  <a:lnTo>
                    <a:pt x="8303" y="29896"/>
                  </a:lnTo>
                  <a:lnTo>
                    <a:pt x="13245" y="23070"/>
                  </a:lnTo>
                  <a:lnTo>
                    <a:pt x="18483" y="17478"/>
                  </a:lnTo>
                  <a:lnTo>
                    <a:pt x="23951" y="12852"/>
                  </a:lnTo>
                  <a:lnTo>
                    <a:pt x="29614" y="9039"/>
                  </a:lnTo>
                  <a:lnTo>
                    <a:pt x="35449" y="5944"/>
                  </a:lnTo>
                  <a:lnTo>
                    <a:pt x="41442" y="3514"/>
                  </a:lnTo>
                  <a:lnTo>
                    <a:pt x="47586" y="1716"/>
                  </a:lnTo>
                  <a:lnTo>
                    <a:pt x="53879" y="541"/>
                  </a:lnTo>
                  <a:lnTo>
                    <a:pt x="60323" y="0"/>
                  </a:lnTo>
                  <a:lnTo>
                    <a:pt x="66926" y="122"/>
                  </a:lnTo>
                  <a:lnTo>
                    <a:pt x="73702" y="963"/>
                  </a:lnTo>
                  <a:lnTo>
                    <a:pt x="80671" y="2617"/>
                  </a:lnTo>
                  <a:lnTo>
                    <a:pt x="87871" y="5236"/>
                  </a:lnTo>
                  <a:lnTo>
                    <a:pt x="95365" y="9090"/>
                  </a:lnTo>
                  <a:lnTo>
                    <a:pt x="103280" y="14702"/>
                  </a:lnTo>
                  <a:lnTo>
                    <a:pt x="124635" y="4904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2" name="Straight Connector 61"/>
            <p:cNvCxnSpPr/>
            <p:nvPr/>
          </p:nvCxnSpPr>
          <p:spPr>
            <a:xfrm flipV="1">
              <a:off x="3659108" y="4959860"/>
              <a:ext cx="125346" cy="222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Freeform 62"/>
            <p:cNvSpPr/>
            <p:nvPr/>
          </p:nvSpPr>
          <p:spPr>
            <a:xfrm>
              <a:off x="3784454" y="4889890"/>
              <a:ext cx="126933" cy="69970"/>
            </a:xfrm>
            <a:custGeom>
              <a:avLst/>
              <a:gdLst/>
              <a:ahLst/>
              <a:cxnLst/>
              <a:rect l="0" t="0" r="0" b="0"/>
              <a:pathLst>
                <a:path w="127089" h="70054">
                  <a:moveTo>
                    <a:pt x="127088" y="57641"/>
                  </a:moveTo>
                  <a:lnTo>
                    <a:pt x="0" y="70053"/>
                  </a:lnTo>
                  <a:lnTo>
                    <a:pt x="3649" y="41734"/>
                  </a:lnTo>
                  <a:lnTo>
                    <a:pt x="8985" y="30685"/>
                  </a:lnTo>
                  <a:lnTo>
                    <a:pt x="14631" y="22811"/>
                  </a:lnTo>
                  <a:lnTo>
                    <a:pt x="20453" y="16735"/>
                  </a:lnTo>
                  <a:lnTo>
                    <a:pt x="26397" y="11919"/>
                  </a:lnTo>
                  <a:lnTo>
                    <a:pt x="32438" y="8090"/>
                  </a:lnTo>
                  <a:lnTo>
                    <a:pt x="38560" y="5091"/>
                  </a:lnTo>
                  <a:lnTo>
                    <a:pt x="44754" y="2828"/>
                  </a:lnTo>
                  <a:lnTo>
                    <a:pt x="51014" y="1242"/>
                  </a:lnTo>
                  <a:lnTo>
                    <a:pt x="57338" y="302"/>
                  </a:lnTo>
                  <a:lnTo>
                    <a:pt x="63723" y="0"/>
                  </a:lnTo>
                  <a:lnTo>
                    <a:pt x="70172" y="345"/>
                  </a:lnTo>
                  <a:lnTo>
                    <a:pt x="76687" y="1367"/>
                  </a:lnTo>
                  <a:lnTo>
                    <a:pt x="83274" y="3125"/>
                  </a:lnTo>
                  <a:lnTo>
                    <a:pt x="89941" y="5713"/>
                  </a:lnTo>
                  <a:lnTo>
                    <a:pt x="96706" y="9288"/>
                  </a:lnTo>
                  <a:lnTo>
                    <a:pt x="103593" y="14123"/>
                  </a:lnTo>
                  <a:lnTo>
                    <a:pt x="110656" y="20755"/>
                  </a:lnTo>
                  <a:lnTo>
                    <a:pt x="127088" y="5764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4" name="Straight Connector 63"/>
            <p:cNvCxnSpPr/>
            <p:nvPr/>
          </p:nvCxnSpPr>
          <p:spPr>
            <a:xfrm flipV="1">
              <a:off x="3911388" y="4937597"/>
              <a:ext cx="126933" cy="111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5" name="Freeform 64"/>
            <p:cNvSpPr/>
            <p:nvPr/>
          </p:nvSpPr>
          <p:spPr>
            <a:xfrm>
              <a:off x="4038321" y="4864447"/>
              <a:ext cx="125347" cy="73151"/>
            </a:xfrm>
            <a:custGeom>
              <a:avLst/>
              <a:gdLst/>
              <a:ahLst/>
              <a:cxnLst/>
              <a:rect l="0" t="0" r="0" b="0"/>
              <a:pathLst>
                <a:path w="125731" h="72551">
                  <a:moveTo>
                    <a:pt x="125730" y="54367"/>
                  </a:moveTo>
                  <a:lnTo>
                    <a:pt x="0" y="72550"/>
                  </a:lnTo>
                  <a:lnTo>
                    <a:pt x="2324" y="44239"/>
                  </a:lnTo>
                  <a:lnTo>
                    <a:pt x="7118" y="33013"/>
                  </a:lnTo>
                  <a:lnTo>
                    <a:pt x="12367" y="24929"/>
                  </a:lnTo>
                  <a:lnTo>
                    <a:pt x="17873" y="18622"/>
                  </a:lnTo>
                  <a:lnTo>
                    <a:pt x="23559" y="13562"/>
                  </a:lnTo>
                  <a:lnTo>
                    <a:pt x="29386" y="9479"/>
                  </a:lnTo>
                  <a:lnTo>
                    <a:pt x="35333" y="6217"/>
                  </a:lnTo>
                  <a:lnTo>
                    <a:pt x="41384" y="3682"/>
                  </a:lnTo>
                  <a:lnTo>
                    <a:pt x="47533" y="1818"/>
                  </a:lnTo>
                  <a:lnTo>
                    <a:pt x="53773" y="594"/>
                  </a:lnTo>
                  <a:lnTo>
                    <a:pt x="60106" y="0"/>
                  </a:lnTo>
                  <a:lnTo>
                    <a:pt x="66530" y="46"/>
                  </a:lnTo>
                  <a:lnTo>
                    <a:pt x="73052" y="762"/>
                  </a:lnTo>
                  <a:lnTo>
                    <a:pt x="79678" y="2205"/>
                  </a:lnTo>
                  <a:lnTo>
                    <a:pt x="86424" y="4470"/>
                  </a:lnTo>
                  <a:lnTo>
                    <a:pt x="93310" y="7712"/>
                  </a:lnTo>
                  <a:lnTo>
                    <a:pt x="100377" y="12200"/>
                  </a:lnTo>
                  <a:lnTo>
                    <a:pt x="107702" y="18466"/>
                  </a:lnTo>
                  <a:lnTo>
                    <a:pt x="125730" y="5436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6" name="Straight Connector 65"/>
            <p:cNvCxnSpPr/>
            <p:nvPr/>
          </p:nvCxnSpPr>
          <p:spPr>
            <a:xfrm flipV="1">
              <a:off x="4163668" y="4886710"/>
              <a:ext cx="123760" cy="333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Freeform 66"/>
            <p:cNvSpPr/>
            <p:nvPr/>
          </p:nvSpPr>
          <p:spPr>
            <a:xfrm>
              <a:off x="4282668" y="4800837"/>
              <a:ext cx="123760" cy="85872"/>
            </a:xfrm>
            <a:custGeom>
              <a:avLst/>
              <a:gdLst/>
              <a:ahLst/>
              <a:cxnLst/>
              <a:rect l="0" t="0" r="0" b="0"/>
              <a:pathLst>
                <a:path w="123438" h="85571">
                  <a:moveTo>
                    <a:pt x="123437" y="41921"/>
                  </a:moveTo>
                  <a:lnTo>
                    <a:pt x="3518" y="85570"/>
                  </a:lnTo>
                  <a:lnTo>
                    <a:pt x="0" y="57252"/>
                  </a:lnTo>
                  <a:lnTo>
                    <a:pt x="2415" y="45230"/>
                  </a:lnTo>
                  <a:lnTo>
                    <a:pt x="5919" y="36203"/>
                  </a:lnTo>
                  <a:lnTo>
                    <a:pt x="10042" y="28873"/>
                  </a:lnTo>
                  <a:lnTo>
                    <a:pt x="14597" y="22731"/>
                  </a:lnTo>
                  <a:lnTo>
                    <a:pt x="19491" y="17522"/>
                  </a:lnTo>
                  <a:lnTo>
                    <a:pt x="24670" y="13095"/>
                  </a:lnTo>
                  <a:lnTo>
                    <a:pt x="30102" y="9362"/>
                  </a:lnTo>
                  <a:lnTo>
                    <a:pt x="35766" y="6269"/>
                  </a:lnTo>
                  <a:lnTo>
                    <a:pt x="41653" y="3786"/>
                  </a:lnTo>
                  <a:lnTo>
                    <a:pt x="47758" y="1904"/>
                  </a:lnTo>
                  <a:lnTo>
                    <a:pt x="54086" y="632"/>
                  </a:lnTo>
                  <a:lnTo>
                    <a:pt x="60646" y="0"/>
                  </a:lnTo>
                  <a:lnTo>
                    <a:pt x="67459" y="62"/>
                  </a:lnTo>
                  <a:lnTo>
                    <a:pt x="74557" y="907"/>
                  </a:lnTo>
                  <a:lnTo>
                    <a:pt x="81993" y="2683"/>
                  </a:lnTo>
                  <a:lnTo>
                    <a:pt x="89863" y="5649"/>
                  </a:lnTo>
                  <a:lnTo>
                    <a:pt x="98351" y="10310"/>
                  </a:lnTo>
                  <a:lnTo>
                    <a:pt x="123437" y="4192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8" name="Straight Connector 67"/>
            <p:cNvCxnSpPr/>
            <p:nvPr/>
          </p:nvCxnSpPr>
          <p:spPr>
            <a:xfrm flipV="1">
              <a:off x="4406428" y="4796067"/>
              <a:ext cx="119001" cy="461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Freeform 68"/>
            <p:cNvSpPr/>
            <p:nvPr/>
          </p:nvSpPr>
          <p:spPr>
            <a:xfrm>
              <a:off x="4520668" y="4710195"/>
              <a:ext cx="123760" cy="85872"/>
            </a:xfrm>
            <a:custGeom>
              <a:avLst/>
              <a:gdLst/>
              <a:ahLst/>
              <a:cxnLst/>
              <a:rect l="0" t="0" r="0" b="0"/>
              <a:pathLst>
                <a:path w="122574" h="86675">
                  <a:moveTo>
                    <a:pt x="122573" y="40366"/>
                  </a:moveTo>
                  <a:lnTo>
                    <a:pt x="4173" y="86674"/>
                  </a:lnTo>
                  <a:lnTo>
                    <a:pt x="0" y="58554"/>
                  </a:lnTo>
                  <a:lnTo>
                    <a:pt x="2120" y="46523"/>
                  </a:lnTo>
                  <a:lnTo>
                    <a:pt x="5398" y="37450"/>
                  </a:lnTo>
                  <a:lnTo>
                    <a:pt x="9330" y="30052"/>
                  </a:lnTo>
                  <a:lnTo>
                    <a:pt x="13721" y="23828"/>
                  </a:lnTo>
                  <a:lnTo>
                    <a:pt x="18472" y="18524"/>
                  </a:lnTo>
                  <a:lnTo>
                    <a:pt x="23526" y="13993"/>
                  </a:lnTo>
                  <a:lnTo>
                    <a:pt x="28847" y="10147"/>
                  </a:lnTo>
                  <a:lnTo>
                    <a:pt x="34415" y="6932"/>
                  </a:lnTo>
                  <a:lnTo>
                    <a:pt x="40219" y="4320"/>
                  </a:lnTo>
                  <a:lnTo>
                    <a:pt x="46255" y="2301"/>
                  </a:lnTo>
                  <a:lnTo>
                    <a:pt x="52527" y="885"/>
                  </a:lnTo>
                  <a:lnTo>
                    <a:pt x="59046" y="100"/>
                  </a:lnTo>
                  <a:lnTo>
                    <a:pt x="65832" y="0"/>
                  </a:lnTo>
                  <a:lnTo>
                    <a:pt x="72921" y="674"/>
                  </a:lnTo>
                  <a:lnTo>
                    <a:pt x="80370" y="2267"/>
                  </a:lnTo>
                  <a:lnTo>
                    <a:pt x="88278" y="5035"/>
                  </a:lnTo>
                  <a:lnTo>
                    <a:pt x="96841" y="9476"/>
                  </a:lnTo>
                  <a:lnTo>
                    <a:pt x="122573" y="4036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0" name="Straight Connector 69"/>
            <p:cNvCxnSpPr/>
            <p:nvPr/>
          </p:nvCxnSpPr>
          <p:spPr>
            <a:xfrm flipV="1">
              <a:off x="4644428" y="4700653"/>
              <a:ext cx="117413" cy="492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Freeform 70"/>
            <p:cNvSpPr/>
            <p:nvPr/>
          </p:nvSpPr>
          <p:spPr>
            <a:xfrm>
              <a:off x="4757082" y="4614781"/>
              <a:ext cx="123760" cy="85872"/>
            </a:xfrm>
            <a:custGeom>
              <a:avLst/>
              <a:gdLst/>
              <a:ahLst/>
              <a:cxnLst/>
              <a:rect l="0" t="0" r="0" b="0"/>
              <a:pathLst>
                <a:path w="122761" h="86580">
                  <a:moveTo>
                    <a:pt x="122760" y="40581"/>
                  </a:moveTo>
                  <a:lnTo>
                    <a:pt x="4092" y="86579"/>
                  </a:lnTo>
                  <a:lnTo>
                    <a:pt x="0" y="58416"/>
                  </a:lnTo>
                  <a:lnTo>
                    <a:pt x="2160" y="46379"/>
                  </a:lnTo>
                  <a:lnTo>
                    <a:pt x="5468" y="37307"/>
                  </a:lnTo>
                  <a:lnTo>
                    <a:pt x="9427" y="29913"/>
                  </a:lnTo>
                  <a:lnTo>
                    <a:pt x="13841" y="23695"/>
                  </a:lnTo>
                  <a:lnTo>
                    <a:pt x="18614" y="18399"/>
                  </a:lnTo>
                  <a:lnTo>
                    <a:pt x="23686" y="13879"/>
                  </a:lnTo>
                  <a:lnTo>
                    <a:pt x="29025" y="10045"/>
                  </a:lnTo>
                  <a:lnTo>
                    <a:pt x="34609" y="6843"/>
                  </a:lnTo>
                  <a:lnTo>
                    <a:pt x="40427" y="4246"/>
                  </a:lnTo>
                  <a:lnTo>
                    <a:pt x="46476" y="2244"/>
                  </a:lnTo>
                  <a:lnTo>
                    <a:pt x="52759" y="845"/>
                  </a:lnTo>
                  <a:lnTo>
                    <a:pt x="59287" y="79"/>
                  </a:lnTo>
                  <a:lnTo>
                    <a:pt x="66081" y="0"/>
                  </a:lnTo>
                  <a:lnTo>
                    <a:pt x="73175" y="696"/>
                  </a:lnTo>
                  <a:lnTo>
                    <a:pt x="80627" y="2313"/>
                  </a:lnTo>
                  <a:lnTo>
                    <a:pt x="88535" y="5108"/>
                  </a:lnTo>
                  <a:lnTo>
                    <a:pt x="97094" y="9580"/>
                  </a:lnTo>
                  <a:lnTo>
                    <a:pt x="122760" y="4058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2" name="Straight Connector 71"/>
            <p:cNvCxnSpPr/>
            <p:nvPr/>
          </p:nvCxnSpPr>
          <p:spPr>
            <a:xfrm flipV="1">
              <a:off x="4880842" y="4619551"/>
              <a:ext cx="122173" cy="365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8710" name="Group 87"/>
          <p:cNvGrpSpPr>
            <a:grpSpLocks/>
          </p:cNvGrpSpPr>
          <p:nvPr>
            <p:custDataLst>
              <p:tags r:id="rId4"/>
            </p:custDataLst>
          </p:nvPr>
        </p:nvGrpSpPr>
        <p:grpSpPr bwMode="auto">
          <a:xfrm>
            <a:off x="5029200" y="4311650"/>
            <a:ext cx="3352800" cy="331788"/>
            <a:chOff x="5029703" y="4310980"/>
            <a:chExt cx="3292938" cy="332063"/>
          </a:xfrm>
        </p:grpSpPr>
        <p:cxnSp>
          <p:nvCxnSpPr>
            <p:cNvPr id="74" name="Straight Connector 73"/>
            <p:cNvCxnSpPr/>
            <p:nvPr/>
          </p:nvCxnSpPr>
          <p:spPr>
            <a:xfrm flipV="1">
              <a:off x="5029703" y="4585846"/>
              <a:ext cx="126292" cy="14299"/>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8194790" y="4310980"/>
              <a:ext cx="127851"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6" name="Freeform 75"/>
            <p:cNvSpPr/>
            <p:nvPr/>
          </p:nvSpPr>
          <p:spPr>
            <a:xfrm>
              <a:off x="5155995" y="4562013"/>
              <a:ext cx="254142" cy="81030"/>
            </a:xfrm>
            <a:custGeom>
              <a:avLst/>
              <a:gdLst/>
              <a:ahLst/>
              <a:cxnLst/>
              <a:rect l="0" t="0" r="0" b="0"/>
              <a:pathLst>
                <a:path w="254319" h="80406">
                  <a:moveTo>
                    <a:pt x="127143" y="10279"/>
                  </a:moveTo>
                  <a:lnTo>
                    <a:pt x="0" y="23387"/>
                  </a:lnTo>
                  <a:lnTo>
                    <a:pt x="70126" y="80405"/>
                  </a:lnTo>
                  <a:lnTo>
                    <a:pt x="127143" y="10279"/>
                  </a:lnTo>
                  <a:lnTo>
                    <a:pt x="25431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7" name="Freeform 76"/>
            <p:cNvSpPr/>
            <p:nvPr/>
          </p:nvSpPr>
          <p:spPr>
            <a:xfrm>
              <a:off x="5410137" y="4550892"/>
              <a:ext cx="255702" cy="71496"/>
            </a:xfrm>
            <a:custGeom>
              <a:avLst/>
              <a:gdLst/>
              <a:ahLst/>
              <a:cxnLst/>
              <a:rect l="0" t="0" r="0" b="0"/>
              <a:pathLst>
                <a:path w="255148" h="70974">
                  <a:moveTo>
                    <a:pt x="127038" y="3857"/>
                  </a:moveTo>
                  <a:lnTo>
                    <a:pt x="0" y="11052"/>
                  </a:lnTo>
                  <a:lnTo>
                    <a:pt x="67117" y="70973"/>
                  </a:lnTo>
                  <a:lnTo>
                    <a:pt x="127038" y="3857"/>
                  </a:lnTo>
                  <a:lnTo>
                    <a:pt x="25514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8" name="Freeform 77"/>
            <p:cNvSpPr/>
            <p:nvPr/>
          </p:nvSpPr>
          <p:spPr>
            <a:xfrm>
              <a:off x="5665839" y="4550892"/>
              <a:ext cx="255702" cy="65141"/>
            </a:xfrm>
            <a:custGeom>
              <a:avLst/>
              <a:gdLst/>
              <a:ahLst/>
              <a:cxnLst/>
              <a:rect l="0" t="0" r="0" b="0"/>
              <a:pathLst>
                <a:path w="255450" h="64487">
                  <a:moveTo>
                    <a:pt x="127918" y="1054"/>
                  </a:moveTo>
                  <a:lnTo>
                    <a:pt x="0" y="0"/>
                  </a:lnTo>
                  <a:lnTo>
                    <a:pt x="63432" y="64486"/>
                  </a:lnTo>
                  <a:lnTo>
                    <a:pt x="127918" y="1054"/>
                  </a:lnTo>
                  <a:lnTo>
                    <a:pt x="255449" y="4379"/>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9" name="Freeform 78"/>
            <p:cNvSpPr/>
            <p:nvPr/>
          </p:nvSpPr>
          <p:spPr>
            <a:xfrm>
              <a:off x="5921540" y="4555658"/>
              <a:ext cx="255702" cy="66730"/>
            </a:xfrm>
            <a:custGeom>
              <a:avLst/>
              <a:gdLst/>
              <a:ahLst/>
              <a:cxnLst/>
              <a:rect l="0" t="0" r="0" b="0"/>
              <a:pathLst>
                <a:path w="255896" h="66138">
                  <a:moveTo>
                    <a:pt x="128573" y="3701"/>
                  </a:moveTo>
                  <a:lnTo>
                    <a:pt x="0" y="0"/>
                  </a:lnTo>
                  <a:lnTo>
                    <a:pt x="62436" y="66137"/>
                  </a:lnTo>
                  <a:lnTo>
                    <a:pt x="128573" y="3701"/>
                  </a:lnTo>
                  <a:lnTo>
                    <a:pt x="255895" y="6234"/>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0" name="Freeform 79"/>
            <p:cNvSpPr/>
            <p:nvPr/>
          </p:nvSpPr>
          <p:spPr>
            <a:xfrm>
              <a:off x="6177242" y="4557247"/>
              <a:ext cx="255702" cy="68319"/>
            </a:xfrm>
            <a:custGeom>
              <a:avLst/>
              <a:gdLst/>
              <a:ahLst/>
              <a:cxnLst/>
              <a:rect l="0" t="0" r="0" b="0"/>
              <a:pathLst>
                <a:path w="256187" h="69114">
                  <a:moveTo>
                    <a:pt x="127721" y="5171"/>
                  </a:moveTo>
                  <a:lnTo>
                    <a:pt x="0" y="5336"/>
                  </a:lnTo>
                  <a:lnTo>
                    <a:pt x="63943" y="69113"/>
                  </a:lnTo>
                  <a:lnTo>
                    <a:pt x="127721" y="5171"/>
                  </a:lnTo>
                  <a:lnTo>
                    <a:pt x="25618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1" name="Freeform 80"/>
            <p:cNvSpPr/>
            <p:nvPr/>
          </p:nvSpPr>
          <p:spPr>
            <a:xfrm>
              <a:off x="6432944" y="4519115"/>
              <a:ext cx="252583" cy="93740"/>
            </a:xfrm>
            <a:custGeom>
              <a:avLst/>
              <a:gdLst/>
              <a:ahLst/>
              <a:cxnLst/>
              <a:rect l="0" t="0" r="0" b="0"/>
              <a:pathLst>
                <a:path w="252777" h="94229">
                  <a:moveTo>
                    <a:pt x="127247" y="23658"/>
                  </a:moveTo>
                  <a:lnTo>
                    <a:pt x="0" y="37551"/>
                  </a:lnTo>
                  <a:lnTo>
                    <a:pt x="70570" y="94228"/>
                  </a:lnTo>
                  <a:lnTo>
                    <a:pt x="127247" y="23658"/>
                  </a:lnTo>
                  <a:lnTo>
                    <a:pt x="25277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2" name="Freeform 81"/>
            <p:cNvSpPr/>
            <p:nvPr/>
          </p:nvSpPr>
          <p:spPr>
            <a:xfrm>
              <a:off x="6685527" y="4453973"/>
              <a:ext cx="246347" cy="111217"/>
            </a:xfrm>
            <a:custGeom>
              <a:avLst/>
              <a:gdLst/>
              <a:ahLst/>
              <a:cxnLst/>
              <a:rect l="0" t="0" r="0" b="0"/>
              <a:pathLst>
                <a:path w="246329" h="111144">
                  <a:moveTo>
                    <a:pt x="123333" y="34191"/>
                  </a:moveTo>
                  <a:lnTo>
                    <a:pt x="0" y="64761"/>
                  </a:lnTo>
                  <a:lnTo>
                    <a:pt x="76951" y="111143"/>
                  </a:lnTo>
                  <a:lnTo>
                    <a:pt x="123333" y="34191"/>
                  </a:lnTo>
                  <a:lnTo>
                    <a:pt x="24632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3" name="Freeform 82"/>
            <p:cNvSpPr/>
            <p:nvPr/>
          </p:nvSpPr>
          <p:spPr>
            <a:xfrm>
              <a:off x="6931874" y="4395188"/>
              <a:ext cx="247906" cy="104862"/>
            </a:xfrm>
            <a:custGeom>
              <a:avLst/>
              <a:gdLst/>
              <a:ahLst/>
              <a:cxnLst/>
              <a:rect l="0" t="0" r="0" b="0"/>
              <a:pathLst>
                <a:path w="247883" h="104575">
                  <a:moveTo>
                    <a:pt x="123316" y="26336"/>
                  </a:moveTo>
                  <a:lnTo>
                    <a:pt x="0" y="59497"/>
                  </a:lnTo>
                  <a:lnTo>
                    <a:pt x="78239" y="104574"/>
                  </a:lnTo>
                  <a:lnTo>
                    <a:pt x="123316" y="26336"/>
                  </a:lnTo>
                  <a:lnTo>
                    <a:pt x="24788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4" name="Freeform 83"/>
            <p:cNvSpPr/>
            <p:nvPr/>
          </p:nvSpPr>
          <p:spPr>
            <a:xfrm>
              <a:off x="7179780" y="4358644"/>
              <a:ext cx="252583" cy="88974"/>
            </a:xfrm>
            <a:custGeom>
              <a:avLst/>
              <a:gdLst/>
              <a:ahLst/>
              <a:cxnLst/>
              <a:rect l="0" t="0" r="0" b="0"/>
              <a:pathLst>
                <a:path w="252557" h="89766">
                  <a:moveTo>
                    <a:pt x="126198" y="16564"/>
                  </a:moveTo>
                  <a:lnTo>
                    <a:pt x="0" y="36769"/>
                  </a:lnTo>
                  <a:lnTo>
                    <a:pt x="73201" y="89765"/>
                  </a:lnTo>
                  <a:lnTo>
                    <a:pt x="126198" y="16564"/>
                  </a:lnTo>
                  <a:lnTo>
                    <a:pt x="25255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5" name="Freeform 84"/>
            <p:cNvSpPr/>
            <p:nvPr/>
          </p:nvSpPr>
          <p:spPr>
            <a:xfrm>
              <a:off x="7432363" y="4333223"/>
              <a:ext cx="254142" cy="81030"/>
            </a:xfrm>
            <a:custGeom>
              <a:avLst/>
              <a:gdLst/>
              <a:ahLst/>
              <a:cxnLst/>
              <a:rect l="0" t="0" r="0" b="0"/>
              <a:pathLst>
                <a:path w="254036" h="81822">
                  <a:moveTo>
                    <a:pt x="126876" y="11592"/>
                  </a:moveTo>
                  <a:lnTo>
                    <a:pt x="0" y="25175"/>
                  </a:lnTo>
                  <a:lnTo>
                    <a:pt x="70229" y="81821"/>
                  </a:lnTo>
                  <a:lnTo>
                    <a:pt x="126876" y="11592"/>
                  </a:lnTo>
                  <a:lnTo>
                    <a:pt x="254035"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6" name="Freeform 85"/>
            <p:cNvSpPr/>
            <p:nvPr/>
          </p:nvSpPr>
          <p:spPr>
            <a:xfrm>
              <a:off x="7686505" y="4317335"/>
              <a:ext cx="254143" cy="74675"/>
            </a:xfrm>
            <a:custGeom>
              <a:avLst/>
              <a:gdLst/>
              <a:ahLst/>
              <a:cxnLst/>
              <a:rect l="0" t="0" r="0" b="0"/>
              <a:pathLst>
                <a:path w="254283" h="74067">
                  <a:moveTo>
                    <a:pt x="127343" y="5729"/>
                  </a:moveTo>
                  <a:lnTo>
                    <a:pt x="0" y="15060"/>
                  </a:lnTo>
                  <a:lnTo>
                    <a:pt x="68337" y="74066"/>
                  </a:lnTo>
                  <a:lnTo>
                    <a:pt x="127343" y="5729"/>
                  </a:lnTo>
                  <a:lnTo>
                    <a:pt x="25428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7" name="Freeform 86"/>
            <p:cNvSpPr/>
            <p:nvPr/>
          </p:nvSpPr>
          <p:spPr>
            <a:xfrm>
              <a:off x="7940648" y="4310980"/>
              <a:ext cx="254142" cy="68320"/>
            </a:xfrm>
            <a:custGeom>
              <a:avLst/>
              <a:gdLst/>
              <a:ahLst/>
              <a:cxnLst/>
              <a:rect l="0" t="0" r="0" b="0"/>
              <a:pathLst>
                <a:path w="254627" h="68533">
                  <a:moveTo>
                    <a:pt x="127322" y="3080"/>
                  </a:moveTo>
                  <a:lnTo>
                    <a:pt x="0" y="6661"/>
                  </a:lnTo>
                  <a:lnTo>
                    <a:pt x="65451" y="68532"/>
                  </a:lnTo>
                  <a:lnTo>
                    <a:pt x="127322" y="3080"/>
                  </a:lnTo>
                  <a:lnTo>
                    <a:pt x="25462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sp>
        <p:nvSpPr>
          <p:cNvPr id="89" name="Freeform 88"/>
          <p:cNvSpPr/>
          <p:nvPr/>
        </p:nvSpPr>
        <p:spPr>
          <a:xfrm>
            <a:off x="2425700" y="4076700"/>
            <a:ext cx="5630863" cy="2468563"/>
          </a:xfrm>
          <a:custGeom>
            <a:avLst/>
            <a:gdLst>
              <a:gd name="connsiteX0" fmla="*/ 0 w 5630779"/>
              <a:gd name="connsiteY0" fmla="*/ 2468880 h 2468880"/>
              <a:gd name="connsiteX1" fmla="*/ 375386 w 5630779"/>
              <a:gd name="connsiteY1" fmla="*/ 1785486 h 2468880"/>
              <a:gd name="connsiteX2" fmla="*/ 616017 w 5630779"/>
              <a:gd name="connsiteY2" fmla="*/ 1217596 h 2468880"/>
              <a:gd name="connsiteX3" fmla="*/ 1010653 w 5630779"/>
              <a:gd name="connsiteY3" fmla="*/ 1005840 h 2468880"/>
              <a:gd name="connsiteX4" fmla="*/ 1453415 w 5630779"/>
              <a:gd name="connsiteY4" fmla="*/ 948088 h 2468880"/>
              <a:gd name="connsiteX5" fmla="*/ 2079057 w 5630779"/>
              <a:gd name="connsiteY5" fmla="*/ 765208 h 2468880"/>
              <a:gd name="connsiteX6" fmla="*/ 2569946 w 5630779"/>
              <a:gd name="connsiteY6" fmla="*/ 534202 h 2468880"/>
              <a:gd name="connsiteX7" fmla="*/ 3012708 w 5630779"/>
              <a:gd name="connsiteY7" fmla="*/ 457200 h 2468880"/>
              <a:gd name="connsiteX8" fmla="*/ 3753853 w 5630779"/>
              <a:gd name="connsiteY8" fmla="*/ 505326 h 2468880"/>
              <a:gd name="connsiteX9" fmla="*/ 4437247 w 5630779"/>
              <a:gd name="connsiteY9" fmla="*/ 457200 h 2468880"/>
              <a:gd name="connsiteX10" fmla="*/ 5062889 w 5630779"/>
              <a:gd name="connsiteY10" fmla="*/ 245444 h 2468880"/>
              <a:gd name="connsiteX11" fmla="*/ 5370897 w 5630779"/>
              <a:gd name="connsiteY11" fmla="*/ 33688 h 2468880"/>
              <a:gd name="connsiteX12" fmla="*/ 5630779 w 5630779"/>
              <a:gd name="connsiteY12" fmla="*/ 43314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0779" h="2468880">
                <a:moveTo>
                  <a:pt x="0" y="2468880"/>
                </a:moveTo>
                <a:cubicBezTo>
                  <a:pt x="136358" y="2231456"/>
                  <a:pt x="272717" y="1994033"/>
                  <a:pt x="375386" y="1785486"/>
                </a:cubicBezTo>
                <a:cubicBezTo>
                  <a:pt x="478055" y="1576939"/>
                  <a:pt x="510139" y="1347537"/>
                  <a:pt x="616017" y="1217596"/>
                </a:cubicBezTo>
                <a:cubicBezTo>
                  <a:pt x="721895" y="1087655"/>
                  <a:pt x="871087" y="1050758"/>
                  <a:pt x="1010653" y="1005840"/>
                </a:cubicBezTo>
                <a:cubicBezTo>
                  <a:pt x="1150219" y="960922"/>
                  <a:pt x="1275348" y="988193"/>
                  <a:pt x="1453415" y="948088"/>
                </a:cubicBezTo>
                <a:cubicBezTo>
                  <a:pt x="1631482" y="907983"/>
                  <a:pt x="1892969" y="834189"/>
                  <a:pt x="2079057" y="765208"/>
                </a:cubicBezTo>
                <a:cubicBezTo>
                  <a:pt x="2265145" y="696227"/>
                  <a:pt x="2414338" y="585537"/>
                  <a:pt x="2569946" y="534202"/>
                </a:cubicBezTo>
                <a:cubicBezTo>
                  <a:pt x="2725554" y="482867"/>
                  <a:pt x="2815390" y="462013"/>
                  <a:pt x="3012708" y="457200"/>
                </a:cubicBezTo>
                <a:cubicBezTo>
                  <a:pt x="3210026" y="452387"/>
                  <a:pt x="3516430" y="505326"/>
                  <a:pt x="3753853" y="505326"/>
                </a:cubicBezTo>
                <a:cubicBezTo>
                  <a:pt x="3991276" y="505326"/>
                  <a:pt x="4219074" y="500514"/>
                  <a:pt x="4437247" y="457200"/>
                </a:cubicBezTo>
                <a:cubicBezTo>
                  <a:pt x="4655420" y="413886"/>
                  <a:pt x="4907281" y="316029"/>
                  <a:pt x="5062889" y="245444"/>
                </a:cubicBezTo>
                <a:cubicBezTo>
                  <a:pt x="5218497" y="174859"/>
                  <a:pt x="5276249" y="67376"/>
                  <a:pt x="5370897" y="33688"/>
                </a:cubicBezTo>
                <a:cubicBezTo>
                  <a:pt x="5465545" y="0"/>
                  <a:pt x="5548162" y="21657"/>
                  <a:pt x="5630779" y="43314"/>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 name="Freeform 4"/>
          <p:cNvSpPr/>
          <p:nvPr/>
        </p:nvSpPr>
        <p:spPr>
          <a:xfrm>
            <a:off x="1009650" y="1338263"/>
            <a:ext cx="5888038" cy="5162550"/>
          </a:xfrm>
          <a:custGeom>
            <a:avLst/>
            <a:gdLst>
              <a:gd name="connsiteX0" fmla="*/ 463616 w 5889057"/>
              <a:gd name="connsiteY0" fmla="*/ 0 h 5162349"/>
              <a:gd name="connsiteX1" fmla="*/ 328863 w 5889057"/>
              <a:gd name="connsiteY1" fmla="*/ 279132 h 5162349"/>
              <a:gd name="connsiteX2" fmla="*/ 126732 w 5889057"/>
              <a:gd name="connsiteY2" fmla="*/ 827772 h 5162349"/>
              <a:gd name="connsiteX3" fmla="*/ 1604 w 5889057"/>
              <a:gd name="connsiteY3" fmla="*/ 1270534 h 5162349"/>
              <a:gd name="connsiteX4" fmla="*/ 136357 w 5889057"/>
              <a:gd name="connsiteY4" fmla="*/ 1414913 h 5162349"/>
              <a:gd name="connsiteX5" fmla="*/ 453991 w 5889057"/>
              <a:gd name="connsiteY5" fmla="*/ 1684421 h 5162349"/>
              <a:gd name="connsiteX6" fmla="*/ 819751 w 5889057"/>
              <a:gd name="connsiteY6" fmla="*/ 2290812 h 5162349"/>
              <a:gd name="connsiteX7" fmla="*/ 993006 w 5889057"/>
              <a:gd name="connsiteY7" fmla="*/ 2300437 h 5162349"/>
              <a:gd name="connsiteX8" fmla="*/ 1195136 w 5889057"/>
              <a:gd name="connsiteY8" fmla="*/ 2079056 h 5162349"/>
              <a:gd name="connsiteX9" fmla="*/ 1676399 w 5889057"/>
              <a:gd name="connsiteY9" fmla="*/ 1963553 h 5162349"/>
              <a:gd name="connsiteX10" fmla="*/ 2513797 w 5889057"/>
              <a:gd name="connsiteY10" fmla="*/ 2002054 h 5162349"/>
              <a:gd name="connsiteX11" fmla="*/ 3254943 w 5889057"/>
              <a:gd name="connsiteY11" fmla="*/ 2146433 h 5162349"/>
              <a:gd name="connsiteX12" fmla="*/ 3803583 w 5889057"/>
              <a:gd name="connsiteY12" fmla="*/ 2425566 h 5162349"/>
              <a:gd name="connsiteX13" fmla="*/ 4044214 w 5889057"/>
              <a:gd name="connsiteY13" fmla="*/ 2473692 h 5162349"/>
              <a:gd name="connsiteX14" fmla="*/ 4390724 w 5889057"/>
              <a:gd name="connsiteY14" fmla="*/ 2589195 h 5162349"/>
              <a:gd name="connsiteX15" fmla="*/ 4737233 w 5889057"/>
              <a:gd name="connsiteY15" fmla="*/ 2800951 h 5162349"/>
              <a:gd name="connsiteX16" fmla="*/ 5218496 w 5889057"/>
              <a:gd name="connsiteY16" fmla="*/ 2916454 h 5162349"/>
              <a:gd name="connsiteX17" fmla="*/ 5680509 w 5889057"/>
              <a:gd name="connsiteY17" fmla="*/ 3060833 h 5162349"/>
              <a:gd name="connsiteX18" fmla="*/ 5834513 w 5889057"/>
              <a:gd name="connsiteY18" fmla="*/ 3070459 h 5162349"/>
              <a:gd name="connsiteX19" fmla="*/ 5863389 w 5889057"/>
              <a:gd name="connsiteY19" fmla="*/ 3137835 h 5162349"/>
              <a:gd name="connsiteX20" fmla="*/ 5824888 w 5889057"/>
              <a:gd name="connsiteY20" fmla="*/ 3291840 h 5162349"/>
              <a:gd name="connsiteX21" fmla="*/ 5478378 w 5889057"/>
              <a:gd name="connsiteY21" fmla="*/ 3493970 h 5162349"/>
              <a:gd name="connsiteX22" fmla="*/ 4910488 w 5889057"/>
              <a:gd name="connsiteY22" fmla="*/ 3724976 h 5162349"/>
              <a:gd name="connsiteX23" fmla="*/ 4419599 w 5889057"/>
              <a:gd name="connsiteY23" fmla="*/ 3907856 h 5162349"/>
              <a:gd name="connsiteX24" fmla="*/ 4063465 w 5889057"/>
              <a:gd name="connsiteY24" fmla="*/ 4263991 h 5162349"/>
              <a:gd name="connsiteX25" fmla="*/ 3582202 w 5889057"/>
              <a:gd name="connsiteY25" fmla="*/ 4658627 h 5162349"/>
              <a:gd name="connsiteX26" fmla="*/ 3052812 w 5889057"/>
              <a:gd name="connsiteY26" fmla="*/ 4860757 h 5162349"/>
              <a:gd name="connsiteX27" fmla="*/ 2696677 w 5889057"/>
              <a:gd name="connsiteY27" fmla="*/ 5072513 h 5162349"/>
              <a:gd name="connsiteX28" fmla="*/ 2619675 w 5889057"/>
              <a:gd name="connsiteY28" fmla="*/ 5149515 h 5162349"/>
              <a:gd name="connsiteX29" fmla="*/ 2610050 w 5889057"/>
              <a:gd name="connsiteY29" fmla="*/ 5149515 h 51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89057" h="5162349">
                <a:moveTo>
                  <a:pt x="463616" y="0"/>
                </a:moveTo>
                <a:cubicBezTo>
                  <a:pt x="424313" y="70585"/>
                  <a:pt x="385010" y="141170"/>
                  <a:pt x="328863" y="279132"/>
                </a:cubicBezTo>
                <a:cubicBezTo>
                  <a:pt x="272716" y="417094"/>
                  <a:pt x="181275" y="662538"/>
                  <a:pt x="126732" y="827772"/>
                </a:cubicBezTo>
                <a:cubicBezTo>
                  <a:pt x="72189" y="993006"/>
                  <a:pt x="0" y="1172677"/>
                  <a:pt x="1604" y="1270534"/>
                </a:cubicBezTo>
                <a:cubicBezTo>
                  <a:pt x="3208" y="1368391"/>
                  <a:pt x="60959" y="1345932"/>
                  <a:pt x="136357" y="1414913"/>
                </a:cubicBezTo>
                <a:cubicBezTo>
                  <a:pt x="211755" y="1483894"/>
                  <a:pt x="340092" y="1538438"/>
                  <a:pt x="453991" y="1684421"/>
                </a:cubicBezTo>
                <a:cubicBezTo>
                  <a:pt x="567890" y="1830404"/>
                  <a:pt x="729915" y="2188143"/>
                  <a:pt x="819751" y="2290812"/>
                </a:cubicBezTo>
                <a:cubicBezTo>
                  <a:pt x="909587" y="2393481"/>
                  <a:pt x="930442" y="2335730"/>
                  <a:pt x="993006" y="2300437"/>
                </a:cubicBezTo>
                <a:cubicBezTo>
                  <a:pt x="1055570" y="2265144"/>
                  <a:pt x="1081237" y="2135203"/>
                  <a:pt x="1195136" y="2079056"/>
                </a:cubicBezTo>
                <a:cubicBezTo>
                  <a:pt x="1309035" y="2022909"/>
                  <a:pt x="1456622" y="1976387"/>
                  <a:pt x="1676399" y="1963553"/>
                </a:cubicBezTo>
                <a:cubicBezTo>
                  <a:pt x="1896176" y="1950719"/>
                  <a:pt x="2250706" y="1971574"/>
                  <a:pt x="2513797" y="2002054"/>
                </a:cubicBezTo>
                <a:cubicBezTo>
                  <a:pt x="2776888" y="2032534"/>
                  <a:pt x="3039979" y="2075848"/>
                  <a:pt x="3254943" y="2146433"/>
                </a:cubicBezTo>
                <a:cubicBezTo>
                  <a:pt x="3469907" y="2217018"/>
                  <a:pt x="3672038" y="2371023"/>
                  <a:pt x="3803583" y="2425566"/>
                </a:cubicBezTo>
                <a:cubicBezTo>
                  <a:pt x="3935128" y="2480109"/>
                  <a:pt x="3946357" y="2446421"/>
                  <a:pt x="4044214" y="2473692"/>
                </a:cubicBezTo>
                <a:cubicBezTo>
                  <a:pt x="4142071" y="2500963"/>
                  <a:pt x="4275221" y="2534652"/>
                  <a:pt x="4390724" y="2589195"/>
                </a:cubicBezTo>
                <a:cubicBezTo>
                  <a:pt x="4506227" y="2643738"/>
                  <a:pt x="4599271" y="2746408"/>
                  <a:pt x="4737233" y="2800951"/>
                </a:cubicBezTo>
                <a:cubicBezTo>
                  <a:pt x="4875195" y="2855494"/>
                  <a:pt x="5061283" y="2873140"/>
                  <a:pt x="5218496" y="2916454"/>
                </a:cubicBezTo>
                <a:cubicBezTo>
                  <a:pt x="5375709" y="2959768"/>
                  <a:pt x="5577840" y="3035166"/>
                  <a:pt x="5680509" y="3060833"/>
                </a:cubicBezTo>
                <a:cubicBezTo>
                  <a:pt x="5783178" y="3086500"/>
                  <a:pt x="5804033" y="3057625"/>
                  <a:pt x="5834513" y="3070459"/>
                </a:cubicBezTo>
                <a:cubicBezTo>
                  <a:pt x="5864993" y="3083293"/>
                  <a:pt x="5864993" y="3100938"/>
                  <a:pt x="5863389" y="3137835"/>
                </a:cubicBezTo>
                <a:cubicBezTo>
                  <a:pt x="5861785" y="3174732"/>
                  <a:pt x="5889057" y="3232484"/>
                  <a:pt x="5824888" y="3291840"/>
                </a:cubicBezTo>
                <a:cubicBezTo>
                  <a:pt x="5760720" y="3351196"/>
                  <a:pt x="5630778" y="3421781"/>
                  <a:pt x="5478378" y="3493970"/>
                </a:cubicBezTo>
                <a:cubicBezTo>
                  <a:pt x="5325978" y="3566159"/>
                  <a:pt x="5086951" y="3655995"/>
                  <a:pt x="4910488" y="3724976"/>
                </a:cubicBezTo>
                <a:cubicBezTo>
                  <a:pt x="4734025" y="3793957"/>
                  <a:pt x="4560769" y="3818020"/>
                  <a:pt x="4419599" y="3907856"/>
                </a:cubicBezTo>
                <a:cubicBezTo>
                  <a:pt x="4278429" y="3997692"/>
                  <a:pt x="4203031" y="4138863"/>
                  <a:pt x="4063465" y="4263991"/>
                </a:cubicBezTo>
                <a:cubicBezTo>
                  <a:pt x="3923899" y="4389119"/>
                  <a:pt x="3750644" y="4559166"/>
                  <a:pt x="3582202" y="4658627"/>
                </a:cubicBezTo>
                <a:cubicBezTo>
                  <a:pt x="3413760" y="4758088"/>
                  <a:pt x="3200399" y="4791776"/>
                  <a:pt x="3052812" y="4860757"/>
                </a:cubicBezTo>
                <a:cubicBezTo>
                  <a:pt x="2905225" y="4929738"/>
                  <a:pt x="2768867" y="5024387"/>
                  <a:pt x="2696677" y="5072513"/>
                </a:cubicBezTo>
                <a:cubicBezTo>
                  <a:pt x="2624488" y="5120639"/>
                  <a:pt x="2634113" y="5136681"/>
                  <a:pt x="2619675" y="5149515"/>
                </a:cubicBezTo>
                <a:cubicBezTo>
                  <a:pt x="2605237" y="5162349"/>
                  <a:pt x="2607643" y="5155932"/>
                  <a:pt x="2610050" y="5149515"/>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TextBox 7"/>
          <p:cNvSpPr txBox="1"/>
          <p:nvPr/>
        </p:nvSpPr>
        <p:spPr>
          <a:xfrm>
            <a:off x="33528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19" name="TextBox 18"/>
          <p:cNvSpPr txBox="1"/>
          <p:nvPr/>
        </p:nvSpPr>
        <p:spPr>
          <a:xfrm>
            <a:off x="37338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7" name="Freeform 26"/>
          <p:cNvSpPr/>
          <p:nvPr/>
        </p:nvSpPr>
        <p:spPr>
          <a:xfrm>
            <a:off x="2046288" y="3708400"/>
            <a:ext cx="3649662" cy="2376488"/>
          </a:xfrm>
          <a:custGeom>
            <a:avLst/>
            <a:gdLst>
              <a:gd name="connsiteX0" fmla="*/ 1716506 w 3649580"/>
              <a:gd name="connsiteY0" fmla="*/ 2152850 h 2375835"/>
              <a:gd name="connsiteX1" fmla="*/ 2072641 w 3649580"/>
              <a:gd name="connsiteY1" fmla="*/ 1844842 h 2375835"/>
              <a:gd name="connsiteX2" fmla="*/ 2640531 w 3649580"/>
              <a:gd name="connsiteY2" fmla="*/ 1546459 h 2375835"/>
              <a:gd name="connsiteX3" fmla="*/ 3121794 w 3649580"/>
              <a:gd name="connsiteY3" fmla="*/ 1276951 h 2375835"/>
              <a:gd name="connsiteX4" fmla="*/ 3506805 w 3649580"/>
              <a:gd name="connsiteY4" fmla="*/ 1065196 h 2375835"/>
              <a:gd name="connsiteX5" fmla="*/ 3622308 w 3649580"/>
              <a:gd name="connsiteY5" fmla="*/ 1026694 h 2375835"/>
              <a:gd name="connsiteX6" fmla="*/ 3641559 w 3649580"/>
              <a:gd name="connsiteY6" fmla="*/ 930442 h 2375835"/>
              <a:gd name="connsiteX7" fmla="*/ 3574182 w 3649580"/>
              <a:gd name="connsiteY7" fmla="*/ 863065 h 2375835"/>
              <a:gd name="connsiteX8" fmla="*/ 3323925 w 3649580"/>
              <a:gd name="connsiteY8" fmla="*/ 718686 h 2375835"/>
              <a:gd name="connsiteX9" fmla="*/ 3006291 w 3649580"/>
              <a:gd name="connsiteY9" fmla="*/ 593558 h 2375835"/>
              <a:gd name="connsiteX10" fmla="*/ 2756034 w 3649580"/>
              <a:gd name="connsiteY10" fmla="*/ 352926 h 2375835"/>
              <a:gd name="connsiteX11" fmla="*/ 2515403 w 3649580"/>
              <a:gd name="connsiteY11" fmla="*/ 141170 h 2375835"/>
              <a:gd name="connsiteX12" fmla="*/ 2245895 w 3649580"/>
              <a:gd name="connsiteY12" fmla="*/ 237423 h 2375835"/>
              <a:gd name="connsiteX13" fmla="*/ 1947512 w 3649580"/>
              <a:gd name="connsiteY13" fmla="*/ 304800 h 2375835"/>
              <a:gd name="connsiteX14" fmla="*/ 1726131 w 3649580"/>
              <a:gd name="connsiteY14" fmla="*/ 150796 h 2375835"/>
              <a:gd name="connsiteX15" fmla="*/ 1418123 w 3649580"/>
              <a:gd name="connsiteY15" fmla="*/ 6417 h 2375835"/>
              <a:gd name="connsiteX16" fmla="*/ 888733 w 3649580"/>
              <a:gd name="connsiteY16" fmla="*/ 112294 h 2375835"/>
              <a:gd name="connsiteX17" fmla="*/ 407470 w 3649580"/>
              <a:gd name="connsiteY17" fmla="*/ 391427 h 2375835"/>
              <a:gd name="connsiteX18" fmla="*/ 51335 w 3649580"/>
              <a:gd name="connsiteY18" fmla="*/ 737937 h 2375835"/>
              <a:gd name="connsiteX19" fmla="*/ 99462 w 3649580"/>
              <a:gd name="connsiteY19" fmla="*/ 1036320 h 2375835"/>
              <a:gd name="connsiteX20" fmla="*/ 311217 w 3649580"/>
              <a:gd name="connsiteY20" fmla="*/ 1363579 h 2375835"/>
              <a:gd name="connsiteX21" fmla="*/ 253466 w 3649580"/>
              <a:gd name="connsiteY21" fmla="*/ 1652337 h 2375835"/>
              <a:gd name="connsiteX22" fmla="*/ 455596 w 3649580"/>
              <a:gd name="connsiteY22" fmla="*/ 2114349 h 2375835"/>
              <a:gd name="connsiteX23" fmla="*/ 551849 w 3649580"/>
              <a:gd name="connsiteY23" fmla="*/ 2268353 h 2375835"/>
              <a:gd name="connsiteX24" fmla="*/ 648102 w 3649580"/>
              <a:gd name="connsiteY24" fmla="*/ 2335730 h 2375835"/>
              <a:gd name="connsiteX25" fmla="*/ 811731 w 3649580"/>
              <a:gd name="connsiteY25" fmla="*/ 2364606 h 2375835"/>
              <a:gd name="connsiteX26" fmla="*/ 1110114 w 3649580"/>
              <a:gd name="connsiteY26" fmla="*/ 2364606 h 2375835"/>
              <a:gd name="connsiteX27" fmla="*/ 1418123 w 3649580"/>
              <a:gd name="connsiteY27" fmla="*/ 2297229 h 237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49580" h="2375835">
                <a:moveTo>
                  <a:pt x="1716506" y="2152850"/>
                </a:moveTo>
                <a:cubicBezTo>
                  <a:pt x="1817571" y="2049378"/>
                  <a:pt x="1918637" y="1945907"/>
                  <a:pt x="2072641" y="1844842"/>
                </a:cubicBezTo>
                <a:cubicBezTo>
                  <a:pt x="2226645" y="1743777"/>
                  <a:pt x="2465672" y="1641107"/>
                  <a:pt x="2640531" y="1546459"/>
                </a:cubicBezTo>
                <a:cubicBezTo>
                  <a:pt x="2815390" y="1451811"/>
                  <a:pt x="3121794" y="1276951"/>
                  <a:pt x="3121794" y="1276951"/>
                </a:cubicBezTo>
                <a:cubicBezTo>
                  <a:pt x="3266173" y="1196741"/>
                  <a:pt x="3423386" y="1106906"/>
                  <a:pt x="3506805" y="1065196"/>
                </a:cubicBezTo>
                <a:cubicBezTo>
                  <a:pt x="3590224" y="1023487"/>
                  <a:pt x="3599849" y="1049153"/>
                  <a:pt x="3622308" y="1026694"/>
                </a:cubicBezTo>
                <a:cubicBezTo>
                  <a:pt x="3644767" y="1004235"/>
                  <a:pt x="3649580" y="957713"/>
                  <a:pt x="3641559" y="930442"/>
                </a:cubicBezTo>
                <a:cubicBezTo>
                  <a:pt x="3633538" y="903171"/>
                  <a:pt x="3627121" y="898358"/>
                  <a:pt x="3574182" y="863065"/>
                </a:cubicBezTo>
                <a:cubicBezTo>
                  <a:pt x="3521243" y="827772"/>
                  <a:pt x="3418574" y="763604"/>
                  <a:pt x="3323925" y="718686"/>
                </a:cubicBezTo>
                <a:cubicBezTo>
                  <a:pt x="3229277" y="673768"/>
                  <a:pt x="3100939" y="654518"/>
                  <a:pt x="3006291" y="593558"/>
                </a:cubicBezTo>
                <a:cubicBezTo>
                  <a:pt x="2911643" y="532598"/>
                  <a:pt x="2837849" y="428324"/>
                  <a:pt x="2756034" y="352926"/>
                </a:cubicBezTo>
                <a:cubicBezTo>
                  <a:pt x="2674219" y="277528"/>
                  <a:pt x="2600426" y="160421"/>
                  <a:pt x="2515403" y="141170"/>
                </a:cubicBezTo>
                <a:cubicBezTo>
                  <a:pt x="2430380" y="121920"/>
                  <a:pt x="2340544" y="210151"/>
                  <a:pt x="2245895" y="237423"/>
                </a:cubicBezTo>
                <a:cubicBezTo>
                  <a:pt x="2151246" y="264695"/>
                  <a:pt x="2034139" y="319238"/>
                  <a:pt x="1947512" y="304800"/>
                </a:cubicBezTo>
                <a:cubicBezTo>
                  <a:pt x="1860885" y="290362"/>
                  <a:pt x="1814363" y="200527"/>
                  <a:pt x="1726131" y="150796"/>
                </a:cubicBezTo>
                <a:cubicBezTo>
                  <a:pt x="1637900" y="101066"/>
                  <a:pt x="1557689" y="12834"/>
                  <a:pt x="1418123" y="6417"/>
                </a:cubicBezTo>
                <a:cubicBezTo>
                  <a:pt x="1278557" y="0"/>
                  <a:pt x="1057175" y="48126"/>
                  <a:pt x="888733" y="112294"/>
                </a:cubicBezTo>
                <a:cubicBezTo>
                  <a:pt x="720291" y="176462"/>
                  <a:pt x="547036" y="287153"/>
                  <a:pt x="407470" y="391427"/>
                </a:cubicBezTo>
                <a:cubicBezTo>
                  <a:pt x="267904" y="495701"/>
                  <a:pt x="102670" y="630455"/>
                  <a:pt x="51335" y="737937"/>
                </a:cubicBezTo>
                <a:cubicBezTo>
                  <a:pt x="0" y="845419"/>
                  <a:pt x="56148" y="932046"/>
                  <a:pt x="99462" y="1036320"/>
                </a:cubicBezTo>
                <a:cubicBezTo>
                  <a:pt x="142776" y="1140594"/>
                  <a:pt x="285550" y="1260910"/>
                  <a:pt x="311217" y="1363579"/>
                </a:cubicBezTo>
                <a:cubicBezTo>
                  <a:pt x="336884" y="1466248"/>
                  <a:pt x="229403" y="1527209"/>
                  <a:pt x="253466" y="1652337"/>
                </a:cubicBezTo>
                <a:cubicBezTo>
                  <a:pt x="277529" y="1777465"/>
                  <a:pt x="405866" y="2011680"/>
                  <a:pt x="455596" y="2114349"/>
                </a:cubicBezTo>
                <a:cubicBezTo>
                  <a:pt x="505326" y="2217018"/>
                  <a:pt x="519765" y="2231456"/>
                  <a:pt x="551849" y="2268353"/>
                </a:cubicBezTo>
                <a:cubicBezTo>
                  <a:pt x="583933" y="2305250"/>
                  <a:pt x="604788" y="2319688"/>
                  <a:pt x="648102" y="2335730"/>
                </a:cubicBezTo>
                <a:cubicBezTo>
                  <a:pt x="691416" y="2351772"/>
                  <a:pt x="734729" y="2359793"/>
                  <a:pt x="811731" y="2364606"/>
                </a:cubicBezTo>
                <a:cubicBezTo>
                  <a:pt x="888733" y="2369419"/>
                  <a:pt x="1009049" y="2375835"/>
                  <a:pt x="1110114" y="2364606"/>
                </a:cubicBezTo>
                <a:cubicBezTo>
                  <a:pt x="1211179" y="2353377"/>
                  <a:pt x="1314651" y="2325303"/>
                  <a:pt x="1418123" y="2297229"/>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9" name="Freeform 98"/>
          <p:cNvSpPr/>
          <p:nvPr/>
        </p:nvSpPr>
        <p:spPr>
          <a:xfrm>
            <a:off x="2695575" y="5910263"/>
            <a:ext cx="1933575" cy="836612"/>
          </a:xfrm>
          <a:custGeom>
            <a:avLst/>
            <a:gdLst>
              <a:gd name="connsiteX0" fmla="*/ 0 w 1934678"/>
              <a:gd name="connsiteY0" fmla="*/ 827772 h 837397"/>
              <a:gd name="connsiteX1" fmla="*/ 182880 w 1934678"/>
              <a:gd name="connsiteY1" fmla="*/ 423511 h 837397"/>
              <a:gd name="connsiteX2" fmla="*/ 288758 w 1934678"/>
              <a:gd name="connsiteY2" fmla="*/ 240631 h 837397"/>
              <a:gd name="connsiteX3" fmla="*/ 558265 w 1934678"/>
              <a:gd name="connsiteY3" fmla="*/ 144379 h 837397"/>
              <a:gd name="connsiteX4" fmla="*/ 847023 w 1934678"/>
              <a:gd name="connsiteY4" fmla="*/ 67376 h 837397"/>
              <a:gd name="connsiteX5" fmla="*/ 1145406 w 1934678"/>
              <a:gd name="connsiteY5" fmla="*/ 0 h 837397"/>
              <a:gd name="connsiteX6" fmla="*/ 1520791 w 1934678"/>
              <a:gd name="connsiteY6" fmla="*/ 67376 h 837397"/>
              <a:gd name="connsiteX7" fmla="*/ 1732547 w 1934678"/>
              <a:gd name="connsiteY7" fmla="*/ 259882 h 837397"/>
              <a:gd name="connsiteX8" fmla="*/ 1876926 w 1934678"/>
              <a:gd name="connsiteY8" fmla="*/ 481263 h 837397"/>
              <a:gd name="connsiteX9" fmla="*/ 1925052 w 1934678"/>
              <a:gd name="connsiteY9" fmla="*/ 770021 h 837397"/>
              <a:gd name="connsiteX10" fmla="*/ 1934678 w 1934678"/>
              <a:gd name="connsiteY10" fmla="*/ 837397 h 837397"/>
              <a:gd name="connsiteX11" fmla="*/ 0 w 1934678"/>
              <a:gd name="connsiteY11" fmla="*/ 827772 h 83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4678" h="837397">
                <a:moveTo>
                  <a:pt x="0" y="827772"/>
                </a:moveTo>
                <a:lnTo>
                  <a:pt x="182880" y="423511"/>
                </a:lnTo>
                <a:lnTo>
                  <a:pt x="288758" y="240631"/>
                </a:lnTo>
                <a:lnTo>
                  <a:pt x="558265" y="144379"/>
                </a:lnTo>
                <a:lnTo>
                  <a:pt x="847023" y="67376"/>
                </a:lnTo>
                <a:lnTo>
                  <a:pt x="1145406" y="0"/>
                </a:lnTo>
                <a:lnTo>
                  <a:pt x="1520791" y="67376"/>
                </a:lnTo>
                <a:lnTo>
                  <a:pt x="1732547" y="259882"/>
                </a:lnTo>
                <a:lnTo>
                  <a:pt x="1876926" y="481263"/>
                </a:lnTo>
                <a:lnTo>
                  <a:pt x="1925052" y="770021"/>
                </a:lnTo>
                <a:lnTo>
                  <a:pt x="1934678" y="837397"/>
                </a:lnTo>
                <a:lnTo>
                  <a:pt x="0" y="827772"/>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Freeform 17"/>
          <p:cNvSpPr/>
          <p:nvPr/>
        </p:nvSpPr>
        <p:spPr>
          <a:xfrm>
            <a:off x="4052888" y="5156200"/>
            <a:ext cx="4070350" cy="1417638"/>
          </a:xfrm>
          <a:custGeom>
            <a:avLst/>
            <a:gdLst>
              <a:gd name="connsiteX0" fmla="*/ 0 w 4071486"/>
              <a:gd name="connsiteY0" fmla="*/ 1418122 h 1418122"/>
              <a:gd name="connsiteX1" fmla="*/ 481263 w 4071486"/>
              <a:gd name="connsiteY1" fmla="*/ 1302619 h 1418122"/>
              <a:gd name="connsiteX2" fmla="*/ 991402 w 4071486"/>
              <a:gd name="connsiteY2" fmla="*/ 1013861 h 1418122"/>
              <a:gd name="connsiteX3" fmla="*/ 1626669 w 4071486"/>
              <a:gd name="connsiteY3" fmla="*/ 551848 h 1418122"/>
              <a:gd name="connsiteX4" fmla="*/ 2175309 w 4071486"/>
              <a:gd name="connsiteY4" fmla="*/ 282341 h 1418122"/>
              <a:gd name="connsiteX5" fmla="*/ 2608446 w 4071486"/>
              <a:gd name="connsiteY5" fmla="*/ 214964 h 1418122"/>
              <a:gd name="connsiteX6" fmla="*/ 3147461 w 4071486"/>
              <a:gd name="connsiteY6" fmla="*/ 22459 h 1418122"/>
              <a:gd name="connsiteX7" fmla="*/ 3792353 w 4071486"/>
              <a:gd name="connsiteY7" fmla="*/ 80210 h 1418122"/>
              <a:gd name="connsiteX8" fmla="*/ 4071486 w 4071486"/>
              <a:gd name="connsiteY8" fmla="*/ 128336 h 14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1486" h="1418122">
                <a:moveTo>
                  <a:pt x="0" y="1418122"/>
                </a:moveTo>
                <a:cubicBezTo>
                  <a:pt x="158014" y="1394059"/>
                  <a:pt x="316029" y="1369996"/>
                  <a:pt x="481263" y="1302619"/>
                </a:cubicBezTo>
                <a:cubicBezTo>
                  <a:pt x="646497" y="1235242"/>
                  <a:pt x="800501" y="1138989"/>
                  <a:pt x="991402" y="1013861"/>
                </a:cubicBezTo>
                <a:cubicBezTo>
                  <a:pt x="1182303" y="888733"/>
                  <a:pt x="1429351" y="673768"/>
                  <a:pt x="1626669" y="551848"/>
                </a:cubicBezTo>
                <a:cubicBezTo>
                  <a:pt x="1823987" y="429928"/>
                  <a:pt x="2011680" y="338488"/>
                  <a:pt x="2175309" y="282341"/>
                </a:cubicBezTo>
                <a:cubicBezTo>
                  <a:pt x="2338938" y="226194"/>
                  <a:pt x="2446421" y="258278"/>
                  <a:pt x="2608446" y="214964"/>
                </a:cubicBezTo>
                <a:cubicBezTo>
                  <a:pt x="2770471" y="171650"/>
                  <a:pt x="2950143" y="44918"/>
                  <a:pt x="3147461" y="22459"/>
                </a:cubicBezTo>
                <a:cubicBezTo>
                  <a:pt x="3344779" y="0"/>
                  <a:pt x="3638349" y="62564"/>
                  <a:pt x="3792353" y="80210"/>
                </a:cubicBezTo>
                <a:cubicBezTo>
                  <a:pt x="3946357" y="97856"/>
                  <a:pt x="4008921" y="113096"/>
                  <a:pt x="4071486" y="12833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8" name="TextBox 27"/>
          <p:cNvSpPr txBox="1"/>
          <p:nvPr/>
        </p:nvSpPr>
        <p:spPr>
          <a:xfrm>
            <a:off x="3429000" y="5791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08</a:t>
            </a:r>
            <a:endParaRPr lang="en-US" sz="1200" dirty="0">
              <a:solidFill>
                <a:schemeClr val="bg2">
                  <a:lumMod val="10000"/>
                </a:schemeClr>
              </a:solidFill>
              <a:latin typeface="Arial Black" pitchFamily="34" charset="0"/>
            </a:endParaRPr>
          </a:p>
        </p:txBody>
      </p:sp>
      <p:sp>
        <p:nvSpPr>
          <p:cNvPr id="98" name="TextBox 97"/>
          <p:cNvSpPr txBox="1"/>
          <p:nvPr/>
        </p:nvSpPr>
        <p:spPr>
          <a:xfrm>
            <a:off x="3276600" y="61722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30722" name="TextBox 3"/>
          <p:cNvSpPr txBox="1">
            <a:spLocks noChangeArrowheads="1"/>
          </p:cNvSpPr>
          <p:nvPr/>
        </p:nvSpPr>
        <p:spPr bwMode="auto">
          <a:xfrm>
            <a:off x="457200" y="762000"/>
            <a:ext cx="4343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Surface Analysis : 18Z 8 Mar 2009</a:t>
            </a:r>
          </a:p>
        </p:txBody>
      </p:sp>
      <p:pic>
        <p:nvPicPr>
          <p:cNvPr id="30723" name="Picture 2" descr="\\APX-S-FILESVR\HOME\john.boris\My Documents\Downloads\Presentation Images\sfc18z8Mar.png"/>
          <p:cNvPicPr>
            <a:picLocks noChangeAspect="1" noChangeArrowheads="1"/>
          </p:cNvPicPr>
          <p:nvPr/>
        </p:nvPicPr>
        <p:blipFill>
          <a:blip r:embed="rId7"/>
          <a:srcRect/>
          <a:stretch>
            <a:fillRect/>
          </a:stretch>
        </p:blipFill>
        <p:spPr bwMode="auto">
          <a:xfrm>
            <a:off x="762000" y="1143000"/>
            <a:ext cx="7620000" cy="5595938"/>
          </a:xfrm>
          <a:prstGeom prst="rect">
            <a:avLst/>
          </a:prstGeom>
          <a:noFill/>
          <a:ln w="9525">
            <a:solidFill>
              <a:schemeClr val="accent1"/>
            </a:solidFill>
            <a:miter lim="800000"/>
            <a:headEnd/>
            <a:tailEnd/>
          </a:ln>
        </p:spPr>
      </p:pic>
      <p:sp>
        <p:nvSpPr>
          <p:cNvPr id="5" name="Freeform 4"/>
          <p:cNvSpPr/>
          <p:nvPr/>
        </p:nvSpPr>
        <p:spPr>
          <a:xfrm>
            <a:off x="5062538" y="1414463"/>
            <a:ext cx="3041650" cy="717550"/>
          </a:xfrm>
          <a:custGeom>
            <a:avLst/>
            <a:gdLst>
              <a:gd name="connsiteX0" fmla="*/ 0 w 3041584"/>
              <a:gd name="connsiteY0" fmla="*/ 0 h 717082"/>
              <a:gd name="connsiteX1" fmla="*/ 567891 w 3041584"/>
              <a:gd name="connsiteY1" fmla="*/ 365760 h 717082"/>
              <a:gd name="connsiteX2" fmla="*/ 1318661 w 3041584"/>
              <a:gd name="connsiteY2" fmla="*/ 481263 h 717082"/>
              <a:gd name="connsiteX3" fmla="*/ 1665171 w 3041584"/>
              <a:gd name="connsiteY3" fmla="*/ 635267 h 717082"/>
              <a:gd name="connsiteX4" fmla="*/ 2088683 w 3041584"/>
              <a:gd name="connsiteY4" fmla="*/ 712269 h 717082"/>
              <a:gd name="connsiteX5" fmla="*/ 2464068 w 3041584"/>
              <a:gd name="connsiteY5" fmla="*/ 606391 h 717082"/>
              <a:gd name="connsiteX6" fmla="*/ 2781701 w 3041584"/>
              <a:gd name="connsiteY6" fmla="*/ 413886 h 717082"/>
              <a:gd name="connsiteX7" fmla="*/ 3041584 w 3041584"/>
              <a:gd name="connsiteY7" fmla="*/ 269507 h 71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1584" h="717082">
                <a:moveTo>
                  <a:pt x="0" y="0"/>
                </a:moveTo>
                <a:cubicBezTo>
                  <a:pt x="174057" y="142775"/>
                  <a:pt x="348114" y="285550"/>
                  <a:pt x="567891" y="365760"/>
                </a:cubicBezTo>
                <a:cubicBezTo>
                  <a:pt x="787668" y="445970"/>
                  <a:pt x="1135781" y="436345"/>
                  <a:pt x="1318661" y="481263"/>
                </a:cubicBezTo>
                <a:cubicBezTo>
                  <a:pt x="1501541" y="526181"/>
                  <a:pt x="1536834" y="596766"/>
                  <a:pt x="1665171" y="635267"/>
                </a:cubicBezTo>
                <a:cubicBezTo>
                  <a:pt x="1793508" y="673768"/>
                  <a:pt x="1955534" y="717082"/>
                  <a:pt x="2088683" y="712269"/>
                </a:cubicBezTo>
                <a:cubicBezTo>
                  <a:pt x="2221832" y="707456"/>
                  <a:pt x="2348565" y="656121"/>
                  <a:pt x="2464068" y="606391"/>
                </a:cubicBezTo>
                <a:cubicBezTo>
                  <a:pt x="2579571" y="556661"/>
                  <a:pt x="2685448" y="470033"/>
                  <a:pt x="2781701" y="413886"/>
                </a:cubicBezTo>
                <a:cubicBezTo>
                  <a:pt x="2877954" y="357739"/>
                  <a:pt x="2959769" y="313623"/>
                  <a:pt x="3041584" y="269507"/>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TextBox 6"/>
          <p:cNvSpPr txBox="1"/>
          <p:nvPr/>
        </p:nvSpPr>
        <p:spPr>
          <a:xfrm>
            <a:off x="48768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8" name="TextBox 7"/>
          <p:cNvSpPr txBox="1"/>
          <p:nvPr/>
        </p:nvSpPr>
        <p:spPr>
          <a:xfrm>
            <a:off x="8001000" y="1447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9" name="Freeform 8"/>
          <p:cNvSpPr/>
          <p:nvPr/>
        </p:nvSpPr>
        <p:spPr>
          <a:xfrm>
            <a:off x="4022725" y="1376363"/>
            <a:ext cx="4110038" cy="1155700"/>
          </a:xfrm>
          <a:custGeom>
            <a:avLst/>
            <a:gdLst>
              <a:gd name="connsiteX0" fmla="*/ 0 w 4109987"/>
              <a:gd name="connsiteY0" fmla="*/ 0 h 1155031"/>
              <a:gd name="connsiteX1" fmla="*/ 163629 w 4109987"/>
              <a:gd name="connsiteY1" fmla="*/ 288758 h 1155031"/>
              <a:gd name="connsiteX2" fmla="*/ 173255 w 4109987"/>
              <a:gd name="connsiteY2" fmla="*/ 596766 h 1155031"/>
              <a:gd name="connsiteX3" fmla="*/ 288758 w 4109987"/>
              <a:gd name="connsiteY3" fmla="*/ 770021 h 1155031"/>
              <a:gd name="connsiteX4" fmla="*/ 789272 w 4109987"/>
              <a:gd name="connsiteY4" fmla="*/ 789271 h 1155031"/>
              <a:gd name="connsiteX5" fmla="*/ 1318661 w 4109987"/>
              <a:gd name="connsiteY5" fmla="*/ 827772 h 1155031"/>
              <a:gd name="connsiteX6" fmla="*/ 2040556 w 4109987"/>
              <a:gd name="connsiteY6" fmla="*/ 847023 h 1155031"/>
              <a:gd name="connsiteX7" fmla="*/ 2531444 w 4109987"/>
              <a:gd name="connsiteY7" fmla="*/ 1020278 h 1155031"/>
              <a:gd name="connsiteX8" fmla="*/ 2781701 w 4109987"/>
              <a:gd name="connsiteY8" fmla="*/ 1145406 h 1155031"/>
              <a:gd name="connsiteX9" fmla="*/ 3080084 w 4109987"/>
              <a:gd name="connsiteY9" fmla="*/ 1078029 h 1155031"/>
              <a:gd name="connsiteX10" fmla="*/ 3561347 w 4109987"/>
              <a:gd name="connsiteY10" fmla="*/ 895149 h 1155031"/>
              <a:gd name="connsiteX11" fmla="*/ 4109987 w 4109987"/>
              <a:gd name="connsiteY11" fmla="*/ 616016 h 11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09987" h="1155031">
                <a:moveTo>
                  <a:pt x="0" y="0"/>
                </a:moveTo>
                <a:cubicBezTo>
                  <a:pt x="67376" y="94648"/>
                  <a:pt x="134753" y="189297"/>
                  <a:pt x="163629" y="288758"/>
                </a:cubicBezTo>
                <a:cubicBezTo>
                  <a:pt x="192505" y="388219"/>
                  <a:pt x="152400" y="516556"/>
                  <a:pt x="173255" y="596766"/>
                </a:cubicBezTo>
                <a:cubicBezTo>
                  <a:pt x="194110" y="676976"/>
                  <a:pt x="186089" y="737937"/>
                  <a:pt x="288758" y="770021"/>
                </a:cubicBezTo>
                <a:cubicBezTo>
                  <a:pt x="391427" y="802105"/>
                  <a:pt x="617622" y="779646"/>
                  <a:pt x="789272" y="789271"/>
                </a:cubicBezTo>
                <a:cubicBezTo>
                  <a:pt x="960922" y="798896"/>
                  <a:pt x="1110114" y="818147"/>
                  <a:pt x="1318661" y="827772"/>
                </a:cubicBezTo>
                <a:cubicBezTo>
                  <a:pt x="1527208" y="837397"/>
                  <a:pt x="1838426" y="814939"/>
                  <a:pt x="2040556" y="847023"/>
                </a:cubicBezTo>
                <a:cubicBezTo>
                  <a:pt x="2242687" y="879107"/>
                  <a:pt x="2407920" y="970548"/>
                  <a:pt x="2531444" y="1020278"/>
                </a:cubicBezTo>
                <a:cubicBezTo>
                  <a:pt x="2654968" y="1070008"/>
                  <a:pt x="2690261" y="1135781"/>
                  <a:pt x="2781701" y="1145406"/>
                </a:cubicBezTo>
                <a:cubicBezTo>
                  <a:pt x="2873141" y="1155031"/>
                  <a:pt x="2950143" y="1119739"/>
                  <a:pt x="3080084" y="1078029"/>
                </a:cubicBezTo>
                <a:cubicBezTo>
                  <a:pt x="3210025" y="1036319"/>
                  <a:pt x="3389697" y="972151"/>
                  <a:pt x="3561347" y="895149"/>
                </a:cubicBezTo>
                <a:cubicBezTo>
                  <a:pt x="3732997" y="818147"/>
                  <a:pt x="3921492" y="717081"/>
                  <a:pt x="4109987" y="61601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TextBox 9"/>
          <p:cNvSpPr txBox="1"/>
          <p:nvPr/>
        </p:nvSpPr>
        <p:spPr>
          <a:xfrm>
            <a:off x="38100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11" name="TextBox 10"/>
          <p:cNvSpPr txBox="1"/>
          <p:nvPr/>
        </p:nvSpPr>
        <p:spPr>
          <a:xfrm>
            <a:off x="8077200" y="1828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12" name="Freeform 11"/>
          <p:cNvSpPr/>
          <p:nvPr/>
        </p:nvSpPr>
        <p:spPr>
          <a:xfrm>
            <a:off x="2786063" y="1404938"/>
            <a:ext cx="5365750" cy="2268537"/>
          </a:xfrm>
          <a:custGeom>
            <a:avLst/>
            <a:gdLst>
              <a:gd name="connsiteX0" fmla="*/ 91440 w 5366084"/>
              <a:gd name="connsiteY0" fmla="*/ 0 h 2268354"/>
              <a:gd name="connsiteX1" fmla="*/ 14438 w 5366084"/>
              <a:gd name="connsiteY1" fmla="*/ 413887 h 2268354"/>
              <a:gd name="connsiteX2" fmla="*/ 178067 w 5366084"/>
              <a:gd name="connsiteY2" fmla="*/ 673769 h 2268354"/>
              <a:gd name="connsiteX3" fmla="*/ 591953 w 5366084"/>
              <a:gd name="connsiteY3" fmla="*/ 1135781 h 2268354"/>
              <a:gd name="connsiteX4" fmla="*/ 919212 w 5366084"/>
              <a:gd name="connsiteY4" fmla="*/ 1222409 h 2268354"/>
              <a:gd name="connsiteX5" fmla="*/ 1544854 w 5366084"/>
              <a:gd name="connsiteY5" fmla="*/ 1174283 h 2268354"/>
              <a:gd name="connsiteX6" fmla="*/ 2189747 w 5366084"/>
              <a:gd name="connsiteY6" fmla="*/ 1183908 h 2268354"/>
              <a:gd name="connsiteX7" fmla="*/ 2603633 w 5366084"/>
              <a:gd name="connsiteY7" fmla="*/ 1241659 h 2268354"/>
              <a:gd name="connsiteX8" fmla="*/ 3017520 w 5366084"/>
              <a:gd name="connsiteY8" fmla="*/ 1540043 h 2268354"/>
              <a:gd name="connsiteX9" fmla="*/ 3402530 w 5366084"/>
              <a:gd name="connsiteY9" fmla="*/ 1732548 h 2268354"/>
              <a:gd name="connsiteX10" fmla="*/ 3739414 w 5366084"/>
              <a:gd name="connsiteY10" fmla="*/ 1703672 h 2268354"/>
              <a:gd name="connsiteX11" fmla="*/ 4114800 w 5366084"/>
              <a:gd name="connsiteY11" fmla="*/ 1645920 h 2268354"/>
              <a:gd name="connsiteX12" fmla="*/ 4365057 w 5366084"/>
              <a:gd name="connsiteY12" fmla="*/ 1655546 h 2268354"/>
              <a:gd name="connsiteX13" fmla="*/ 4480560 w 5366084"/>
              <a:gd name="connsiteY13" fmla="*/ 1819175 h 2268354"/>
              <a:gd name="connsiteX14" fmla="*/ 4480560 w 5366084"/>
              <a:gd name="connsiteY14" fmla="*/ 2002055 h 2268354"/>
              <a:gd name="connsiteX15" fmla="*/ 4653814 w 5366084"/>
              <a:gd name="connsiteY15" fmla="*/ 2184935 h 2268354"/>
              <a:gd name="connsiteX16" fmla="*/ 4932947 w 5366084"/>
              <a:gd name="connsiteY16" fmla="*/ 2261937 h 2268354"/>
              <a:gd name="connsiteX17" fmla="*/ 5366084 w 5366084"/>
              <a:gd name="connsiteY17" fmla="*/ 2223436 h 226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6084" h="2268354">
                <a:moveTo>
                  <a:pt x="91440" y="0"/>
                </a:moveTo>
                <a:cubicBezTo>
                  <a:pt x="45720" y="150796"/>
                  <a:pt x="0" y="301592"/>
                  <a:pt x="14438" y="413887"/>
                </a:cubicBezTo>
                <a:cubicBezTo>
                  <a:pt x="28876" y="526182"/>
                  <a:pt x="81815" y="553453"/>
                  <a:pt x="178067" y="673769"/>
                </a:cubicBezTo>
                <a:cubicBezTo>
                  <a:pt x="274319" y="794085"/>
                  <a:pt x="468429" y="1044341"/>
                  <a:pt x="591953" y="1135781"/>
                </a:cubicBezTo>
                <a:cubicBezTo>
                  <a:pt x="715477" y="1227221"/>
                  <a:pt x="760395" y="1215992"/>
                  <a:pt x="919212" y="1222409"/>
                </a:cubicBezTo>
                <a:cubicBezTo>
                  <a:pt x="1078029" y="1228826"/>
                  <a:pt x="1333098" y="1180700"/>
                  <a:pt x="1544854" y="1174283"/>
                </a:cubicBezTo>
                <a:cubicBezTo>
                  <a:pt x="1756610" y="1167866"/>
                  <a:pt x="2013284" y="1172679"/>
                  <a:pt x="2189747" y="1183908"/>
                </a:cubicBezTo>
                <a:cubicBezTo>
                  <a:pt x="2366210" y="1195137"/>
                  <a:pt x="2465671" y="1182303"/>
                  <a:pt x="2603633" y="1241659"/>
                </a:cubicBezTo>
                <a:cubicBezTo>
                  <a:pt x="2741595" y="1301015"/>
                  <a:pt x="2884371" y="1458228"/>
                  <a:pt x="3017520" y="1540043"/>
                </a:cubicBezTo>
                <a:cubicBezTo>
                  <a:pt x="3150670" y="1621858"/>
                  <a:pt x="3282214" y="1705277"/>
                  <a:pt x="3402530" y="1732548"/>
                </a:cubicBezTo>
                <a:cubicBezTo>
                  <a:pt x="3522846" y="1759820"/>
                  <a:pt x="3620702" y="1718110"/>
                  <a:pt x="3739414" y="1703672"/>
                </a:cubicBezTo>
                <a:cubicBezTo>
                  <a:pt x="3858126" y="1689234"/>
                  <a:pt x="4010526" y="1653941"/>
                  <a:pt x="4114800" y="1645920"/>
                </a:cubicBezTo>
                <a:cubicBezTo>
                  <a:pt x="4219074" y="1637899"/>
                  <a:pt x="4304097" y="1626670"/>
                  <a:pt x="4365057" y="1655546"/>
                </a:cubicBezTo>
                <a:cubicBezTo>
                  <a:pt x="4426017" y="1684422"/>
                  <a:pt x="4461310" y="1761424"/>
                  <a:pt x="4480560" y="1819175"/>
                </a:cubicBezTo>
                <a:cubicBezTo>
                  <a:pt x="4499811" y="1876927"/>
                  <a:pt x="4451684" y="1941095"/>
                  <a:pt x="4480560" y="2002055"/>
                </a:cubicBezTo>
                <a:cubicBezTo>
                  <a:pt x="4509436" y="2063015"/>
                  <a:pt x="4578416" y="2141621"/>
                  <a:pt x="4653814" y="2184935"/>
                </a:cubicBezTo>
                <a:cubicBezTo>
                  <a:pt x="4729212" y="2228249"/>
                  <a:pt x="4814235" y="2255520"/>
                  <a:pt x="4932947" y="2261937"/>
                </a:cubicBezTo>
                <a:cubicBezTo>
                  <a:pt x="5051659" y="2268354"/>
                  <a:pt x="5208871" y="2245895"/>
                  <a:pt x="5366084" y="222343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3" name="TextBox 12"/>
          <p:cNvSpPr txBox="1"/>
          <p:nvPr/>
        </p:nvSpPr>
        <p:spPr>
          <a:xfrm>
            <a:off x="26670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14" name="TextBox 13"/>
          <p:cNvSpPr txBox="1"/>
          <p:nvPr/>
        </p:nvSpPr>
        <p:spPr>
          <a:xfrm>
            <a:off x="8077200" y="3429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15" name="Freeform 14"/>
          <p:cNvSpPr/>
          <p:nvPr/>
        </p:nvSpPr>
        <p:spPr>
          <a:xfrm>
            <a:off x="981075" y="1520825"/>
            <a:ext cx="614363" cy="2468563"/>
          </a:xfrm>
          <a:custGeom>
            <a:avLst/>
            <a:gdLst>
              <a:gd name="connsiteX0" fmla="*/ 0 w 614413"/>
              <a:gd name="connsiteY0" fmla="*/ 0 h 2468880"/>
              <a:gd name="connsiteX1" fmla="*/ 308008 w 614413"/>
              <a:gd name="connsiteY1" fmla="*/ 173254 h 2468880"/>
              <a:gd name="connsiteX2" fmla="*/ 375385 w 614413"/>
              <a:gd name="connsiteY2" fmla="*/ 500513 h 2468880"/>
              <a:gd name="connsiteX3" fmla="*/ 77002 w 614413"/>
              <a:gd name="connsiteY3" fmla="*/ 837397 h 2468880"/>
              <a:gd name="connsiteX4" fmla="*/ 38501 w 614413"/>
              <a:gd name="connsiteY4" fmla="*/ 1078029 h 2468880"/>
              <a:gd name="connsiteX5" fmla="*/ 308008 w 614413"/>
              <a:gd name="connsiteY5" fmla="*/ 1222408 h 2468880"/>
              <a:gd name="connsiteX6" fmla="*/ 577516 w 614413"/>
              <a:gd name="connsiteY6" fmla="*/ 1405288 h 2468880"/>
              <a:gd name="connsiteX7" fmla="*/ 529389 w 614413"/>
              <a:gd name="connsiteY7" fmla="*/ 1973179 h 2468880"/>
              <a:gd name="connsiteX8" fmla="*/ 173255 w 614413"/>
              <a:gd name="connsiteY8" fmla="*/ 2387065 h 2468880"/>
              <a:gd name="connsiteX9" fmla="*/ 48126 w 614413"/>
              <a:gd name="connsiteY9" fmla="*/ 2464067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413" h="2468880">
                <a:moveTo>
                  <a:pt x="0" y="0"/>
                </a:moveTo>
                <a:cubicBezTo>
                  <a:pt x="122722" y="44917"/>
                  <a:pt x="245444" y="89835"/>
                  <a:pt x="308008" y="173254"/>
                </a:cubicBezTo>
                <a:cubicBezTo>
                  <a:pt x="370572" y="256673"/>
                  <a:pt x="413886" y="389823"/>
                  <a:pt x="375385" y="500513"/>
                </a:cubicBezTo>
                <a:cubicBezTo>
                  <a:pt x="336884" y="611203"/>
                  <a:pt x="133149" y="741144"/>
                  <a:pt x="77002" y="837397"/>
                </a:cubicBezTo>
                <a:cubicBezTo>
                  <a:pt x="20855" y="933650"/>
                  <a:pt x="0" y="1013861"/>
                  <a:pt x="38501" y="1078029"/>
                </a:cubicBezTo>
                <a:cubicBezTo>
                  <a:pt x="77002" y="1142197"/>
                  <a:pt x="218172" y="1167865"/>
                  <a:pt x="308008" y="1222408"/>
                </a:cubicBezTo>
                <a:cubicBezTo>
                  <a:pt x="397844" y="1276951"/>
                  <a:pt x="540619" y="1280160"/>
                  <a:pt x="577516" y="1405288"/>
                </a:cubicBezTo>
                <a:cubicBezTo>
                  <a:pt x="614413" y="1530416"/>
                  <a:pt x="596766" y="1809549"/>
                  <a:pt x="529389" y="1973179"/>
                </a:cubicBezTo>
                <a:cubicBezTo>
                  <a:pt x="462012" y="2136809"/>
                  <a:pt x="253465" y="2305250"/>
                  <a:pt x="173255" y="2387065"/>
                </a:cubicBezTo>
                <a:cubicBezTo>
                  <a:pt x="93045" y="2468880"/>
                  <a:pt x="70585" y="2466473"/>
                  <a:pt x="48126" y="2464067"/>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6" name="TextBox 15"/>
          <p:cNvSpPr txBox="1"/>
          <p:nvPr/>
        </p:nvSpPr>
        <p:spPr>
          <a:xfrm>
            <a:off x="685800" y="1371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17" name="TextBox 16"/>
          <p:cNvSpPr txBox="1"/>
          <p:nvPr/>
        </p:nvSpPr>
        <p:spPr>
          <a:xfrm>
            <a:off x="685800" y="3886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18" name="Freeform 17"/>
          <p:cNvSpPr/>
          <p:nvPr/>
        </p:nvSpPr>
        <p:spPr>
          <a:xfrm>
            <a:off x="1165225" y="5875338"/>
            <a:ext cx="1673225" cy="688975"/>
          </a:xfrm>
          <a:custGeom>
            <a:avLst/>
            <a:gdLst>
              <a:gd name="connsiteX0" fmla="*/ 0 w 1673191"/>
              <a:gd name="connsiteY0" fmla="*/ 603183 h 689810"/>
              <a:gd name="connsiteX1" fmla="*/ 202130 w 1673191"/>
              <a:gd name="connsiteY1" fmla="*/ 131545 h 689810"/>
              <a:gd name="connsiteX2" fmla="*/ 577516 w 1673191"/>
              <a:gd name="connsiteY2" fmla="*/ 16042 h 689810"/>
              <a:gd name="connsiteX3" fmla="*/ 866274 w 1673191"/>
              <a:gd name="connsiteY3" fmla="*/ 35293 h 689810"/>
              <a:gd name="connsiteX4" fmla="*/ 1203158 w 1673191"/>
              <a:gd name="connsiteY4" fmla="*/ 102669 h 689810"/>
              <a:gd name="connsiteX5" fmla="*/ 1453415 w 1673191"/>
              <a:gd name="connsiteY5" fmla="*/ 73794 h 689810"/>
              <a:gd name="connsiteX6" fmla="*/ 1607419 w 1673191"/>
              <a:gd name="connsiteY6" fmla="*/ 170046 h 689810"/>
              <a:gd name="connsiteX7" fmla="*/ 1626669 w 1673191"/>
              <a:gd name="connsiteY7" fmla="*/ 458804 h 689810"/>
              <a:gd name="connsiteX8" fmla="*/ 1328286 w 1673191"/>
              <a:gd name="connsiteY8" fmla="*/ 612808 h 689810"/>
              <a:gd name="connsiteX9" fmla="*/ 1241659 w 1673191"/>
              <a:gd name="connsiteY9" fmla="*/ 689810 h 6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91" h="689810">
                <a:moveTo>
                  <a:pt x="0" y="603183"/>
                </a:moveTo>
                <a:cubicBezTo>
                  <a:pt x="52938" y="416292"/>
                  <a:pt x="105877" y="229402"/>
                  <a:pt x="202130" y="131545"/>
                </a:cubicBezTo>
                <a:cubicBezTo>
                  <a:pt x="298383" y="33688"/>
                  <a:pt x="466825" y="32084"/>
                  <a:pt x="577516" y="16042"/>
                </a:cubicBezTo>
                <a:cubicBezTo>
                  <a:pt x="688207" y="0"/>
                  <a:pt x="762000" y="20855"/>
                  <a:pt x="866274" y="35293"/>
                </a:cubicBezTo>
                <a:cubicBezTo>
                  <a:pt x="970548" y="49731"/>
                  <a:pt x="1105301" y="96252"/>
                  <a:pt x="1203158" y="102669"/>
                </a:cubicBezTo>
                <a:cubicBezTo>
                  <a:pt x="1301015" y="109086"/>
                  <a:pt x="1386038" y="62564"/>
                  <a:pt x="1453415" y="73794"/>
                </a:cubicBezTo>
                <a:cubicBezTo>
                  <a:pt x="1520792" y="85024"/>
                  <a:pt x="1578543" y="105878"/>
                  <a:pt x="1607419" y="170046"/>
                </a:cubicBezTo>
                <a:cubicBezTo>
                  <a:pt x="1636295" y="234214"/>
                  <a:pt x="1673191" y="385010"/>
                  <a:pt x="1626669" y="458804"/>
                </a:cubicBezTo>
                <a:cubicBezTo>
                  <a:pt x="1580147" y="532598"/>
                  <a:pt x="1392454" y="574307"/>
                  <a:pt x="1328286" y="612808"/>
                </a:cubicBezTo>
                <a:cubicBezTo>
                  <a:pt x="1264118" y="651309"/>
                  <a:pt x="1252888" y="670559"/>
                  <a:pt x="1241659" y="68981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 name="TextBox 18"/>
          <p:cNvSpPr txBox="1"/>
          <p:nvPr/>
        </p:nvSpPr>
        <p:spPr>
          <a:xfrm>
            <a:off x="9144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0" name="TextBox 19"/>
          <p:cNvSpPr txBox="1"/>
          <p:nvPr/>
        </p:nvSpPr>
        <p:spPr>
          <a:xfrm>
            <a:off x="20574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2" name="Freeform 21"/>
          <p:cNvSpPr/>
          <p:nvPr/>
        </p:nvSpPr>
        <p:spPr>
          <a:xfrm>
            <a:off x="2486025" y="2947988"/>
            <a:ext cx="5637213" cy="3352800"/>
          </a:xfrm>
          <a:custGeom>
            <a:avLst/>
            <a:gdLst>
              <a:gd name="connsiteX0" fmla="*/ 5637196 w 5637196"/>
              <a:gd name="connsiteY0" fmla="*/ 1065196 h 3352800"/>
              <a:gd name="connsiteX1" fmla="*/ 5204059 w 5637196"/>
              <a:gd name="connsiteY1" fmla="*/ 1151823 h 3352800"/>
              <a:gd name="connsiteX2" fmla="*/ 4713171 w 5637196"/>
              <a:gd name="connsiteY2" fmla="*/ 1122947 h 3352800"/>
              <a:gd name="connsiteX3" fmla="*/ 4385912 w 5637196"/>
              <a:gd name="connsiteY3" fmla="*/ 1036320 h 3352800"/>
              <a:gd name="connsiteX4" fmla="*/ 4222282 w 5637196"/>
              <a:gd name="connsiteY4" fmla="*/ 843815 h 3352800"/>
              <a:gd name="connsiteX5" fmla="*/ 3904649 w 5637196"/>
              <a:gd name="connsiteY5" fmla="*/ 786063 h 3352800"/>
              <a:gd name="connsiteX6" fmla="*/ 3683268 w 5637196"/>
              <a:gd name="connsiteY6" fmla="*/ 737937 h 3352800"/>
              <a:gd name="connsiteX7" fmla="*/ 3490762 w 5637196"/>
              <a:gd name="connsiteY7" fmla="*/ 660935 h 3352800"/>
              <a:gd name="connsiteX8" fmla="*/ 3259756 w 5637196"/>
              <a:gd name="connsiteY8" fmla="*/ 478055 h 3352800"/>
              <a:gd name="connsiteX9" fmla="*/ 3019125 w 5637196"/>
              <a:gd name="connsiteY9" fmla="*/ 256674 h 3352800"/>
              <a:gd name="connsiteX10" fmla="*/ 2624489 w 5637196"/>
              <a:gd name="connsiteY10" fmla="*/ 54543 h 3352800"/>
              <a:gd name="connsiteX11" fmla="*/ 2181727 w 5637196"/>
              <a:gd name="connsiteY11" fmla="*/ 16042 h 3352800"/>
              <a:gd name="connsiteX12" fmla="*/ 1796716 w 5637196"/>
              <a:gd name="connsiteY12" fmla="*/ 25667 h 3352800"/>
              <a:gd name="connsiteX13" fmla="*/ 1238451 w 5637196"/>
              <a:gd name="connsiteY13" fmla="*/ 170046 h 3352800"/>
              <a:gd name="connsiteX14" fmla="*/ 728312 w 5637196"/>
              <a:gd name="connsiteY14" fmla="*/ 381802 h 3352800"/>
              <a:gd name="connsiteX15" fmla="*/ 150796 w 5637196"/>
              <a:gd name="connsiteY15" fmla="*/ 603183 h 3352800"/>
              <a:gd name="connsiteX16" fmla="*/ 6417 w 5637196"/>
              <a:gd name="connsiteY16" fmla="*/ 814939 h 3352800"/>
              <a:gd name="connsiteX17" fmla="*/ 112295 w 5637196"/>
              <a:gd name="connsiteY17" fmla="*/ 1305827 h 3352800"/>
              <a:gd name="connsiteX18" fmla="*/ 73794 w 5637196"/>
              <a:gd name="connsiteY18" fmla="*/ 1633086 h 3352800"/>
              <a:gd name="connsiteX19" fmla="*/ 73794 w 5637196"/>
              <a:gd name="connsiteY19" fmla="*/ 1825592 h 3352800"/>
              <a:gd name="connsiteX20" fmla="*/ 352927 w 5637196"/>
              <a:gd name="connsiteY20" fmla="*/ 1912219 h 3352800"/>
              <a:gd name="connsiteX21" fmla="*/ 564682 w 5637196"/>
              <a:gd name="connsiteY21" fmla="*/ 2200977 h 3352800"/>
              <a:gd name="connsiteX22" fmla="*/ 843815 w 5637196"/>
              <a:gd name="connsiteY22" fmla="*/ 2634114 h 3352800"/>
              <a:gd name="connsiteX23" fmla="*/ 1094072 w 5637196"/>
              <a:gd name="connsiteY23" fmla="*/ 3028749 h 3352800"/>
              <a:gd name="connsiteX24" fmla="*/ 1353954 w 5637196"/>
              <a:gd name="connsiteY24" fmla="*/ 3269381 h 3352800"/>
              <a:gd name="connsiteX25" fmla="*/ 1652337 w 5637196"/>
              <a:gd name="connsiteY25" fmla="*/ 3327133 h 3352800"/>
              <a:gd name="connsiteX26" fmla="*/ 1960346 w 5637196"/>
              <a:gd name="connsiteY26" fmla="*/ 3115377 h 3352800"/>
              <a:gd name="connsiteX27" fmla="*/ 2306855 w 5637196"/>
              <a:gd name="connsiteY27" fmla="*/ 2961373 h 3352800"/>
              <a:gd name="connsiteX28" fmla="*/ 2672615 w 5637196"/>
              <a:gd name="connsiteY28" fmla="*/ 2826619 h 3352800"/>
              <a:gd name="connsiteX29" fmla="*/ 3009499 w 5637196"/>
              <a:gd name="connsiteY29" fmla="*/ 2595613 h 3352800"/>
              <a:gd name="connsiteX30" fmla="*/ 3442636 w 5637196"/>
              <a:gd name="connsiteY30" fmla="*/ 2508985 h 3352800"/>
              <a:gd name="connsiteX31" fmla="*/ 3846897 w 5637196"/>
              <a:gd name="connsiteY31" fmla="*/ 2306855 h 3352800"/>
              <a:gd name="connsiteX32" fmla="*/ 4549541 w 5637196"/>
              <a:gd name="connsiteY32" fmla="*/ 2191352 h 3352800"/>
              <a:gd name="connsiteX33" fmla="*/ 4934552 w 5637196"/>
              <a:gd name="connsiteY33" fmla="*/ 1960345 h 3352800"/>
              <a:gd name="connsiteX34" fmla="*/ 5204059 w 5637196"/>
              <a:gd name="connsiteY34" fmla="*/ 1729339 h 3352800"/>
              <a:gd name="connsiteX35" fmla="*/ 5338813 w 5637196"/>
              <a:gd name="connsiteY35" fmla="*/ 1787090 h 3352800"/>
              <a:gd name="connsiteX36" fmla="*/ 5435066 w 5637196"/>
              <a:gd name="connsiteY36" fmla="*/ 2027722 h 3352800"/>
              <a:gd name="connsiteX37" fmla="*/ 5560194 w 5637196"/>
              <a:gd name="connsiteY37" fmla="*/ 2143225 h 3352800"/>
              <a:gd name="connsiteX38" fmla="*/ 5608320 w 5637196"/>
              <a:gd name="connsiteY38" fmla="*/ 2143225 h 335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37196" h="3352800">
                <a:moveTo>
                  <a:pt x="5637196" y="1065196"/>
                </a:moveTo>
                <a:cubicBezTo>
                  <a:pt x="5497629" y="1103697"/>
                  <a:pt x="5358063" y="1142198"/>
                  <a:pt x="5204059" y="1151823"/>
                </a:cubicBezTo>
                <a:cubicBezTo>
                  <a:pt x="5050055" y="1161448"/>
                  <a:pt x="4849529" y="1142197"/>
                  <a:pt x="4713171" y="1122947"/>
                </a:cubicBezTo>
                <a:cubicBezTo>
                  <a:pt x="4576813" y="1103697"/>
                  <a:pt x="4467727" y="1082842"/>
                  <a:pt x="4385912" y="1036320"/>
                </a:cubicBezTo>
                <a:cubicBezTo>
                  <a:pt x="4304097" y="989798"/>
                  <a:pt x="4302492" y="885524"/>
                  <a:pt x="4222282" y="843815"/>
                </a:cubicBezTo>
                <a:cubicBezTo>
                  <a:pt x="4142072" y="802106"/>
                  <a:pt x="3994485" y="803709"/>
                  <a:pt x="3904649" y="786063"/>
                </a:cubicBezTo>
                <a:cubicBezTo>
                  <a:pt x="3814813" y="768417"/>
                  <a:pt x="3752249" y="758792"/>
                  <a:pt x="3683268" y="737937"/>
                </a:cubicBezTo>
                <a:cubicBezTo>
                  <a:pt x="3614287" y="717082"/>
                  <a:pt x="3561347" y="704249"/>
                  <a:pt x="3490762" y="660935"/>
                </a:cubicBezTo>
                <a:cubicBezTo>
                  <a:pt x="3420177" y="617621"/>
                  <a:pt x="3338362" y="545432"/>
                  <a:pt x="3259756" y="478055"/>
                </a:cubicBezTo>
                <a:cubicBezTo>
                  <a:pt x="3181150" y="410678"/>
                  <a:pt x="3125003" y="327259"/>
                  <a:pt x="3019125" y="256674"/>
                </a:cubicBezTo>
                <a:cubicBezTo>
                  <a:pt x="2913247" y="186089"/>
                  <a:pt x="2764055" y="94648"/>
                  <a:pt x="2624489" y="54543"/>
                </a:cubicBezTo>
                <a:cubicBezTo>
                  <a:pt x="2484923" y="14438"/>
                  <a:pt x="2319689" y="20855"/>
                  <a:pt x="2181727" y="16042"/>
                </a:cubicBezTo>
                <a:cubicBezTo>
                  <a:pt x="2043765" y="11229"/>
                  <a:pt x="1953929" y="0"/>
                  <a:pt x="1796716" y="25667"/>
                </a:cubicBezTo>
                <a:cubicBezTo>
                  <a:pt x="1639503" y="51334"/>
                  <a:pt x="1416518" y="110690"/>
                  <a:pt x="1238451" y="170046"/>
                </a:cubicBezTo>
                <a:cubicBezTo>
                  <a:pt x="1060384" y="229402"/>
                  <a:pt x="909588" y="309613"/>
                  <a:pt x="728312" y="381802"/>
                </a:cubicBezTo>
                <a:cubicBezTo>
                  <a:pt x="547036" y="453992"/>
                  <a:pt x="271112" y="530994"/>
                  <a:pt x="150796" y="603183"/>
                </a:cubicBezTo>
                <a:cubicBezTo>
                  <a:pt x="30480" y="675372"/>
                  <a:pt x="12834" y="697832"/>
                  <a:pt x="6417" y="814939"/>
                </a:cubicBezTo>
                <a:cubicBezTo>
                  <a:pt x="0" y="932046"/>
                  <a:pt x="101066" y="1169469"/>
                  <a:pt x="112295" y="1305827"/>
                </a:cubicBezTo>
                <a:cubicBezTo>
                  <a:pt x="123524" y="1442185"/>
                  <a:pt x="80211" y="1546459"/>
                  <a:pt x="73794" y="1633086"/>
                </a:cubicBezTo>
                <a:cubicBezTo>
                  <a:pt x="67377" y="1719714"/>
                  <a:pt x="27272" y="1779070"/>
                  <a:pt x="73794" y="1825592"/>
                </a:cubicBezTo>
                <a:cubicBezTo>
                  <a:pt x="120316" y="1872114"/>
                  <a:pt x="271112" y="1849655"/>
                  <a:pt x="352927" y="1912219"/>
                </a:cubicBezTo>
                <a:cubicBezTo>
                  <a:pt x="434742" y="1974783"/>
                  <a:pt x="482867" y="2080661"/>
                  <a:pt x="564682" y="2200977"/>
                </a:cubicBezTo>
                <a:cubicBezTo>
                  <a:pt x="646497" y="2321293"/>
                  <a:pt x="755583" y="2496152"/>
                  <a:pt x="843815" y="2634114"/>
                </a:cubicBezTo>
                <a:cubicBezTo>
                  <a:pt x="932047" y="2772076"/>
                  <a:pt x="1009049" y="2922871"/>
                  <a:pt x="1094072" y="3028749"/>
                </a:cubicBezTo>
                <a:cubicBezTo>
                  <a:pt x="1179095" y="3134627"/>
                  <a:pt x="1260910" y="3219650"/>
                  <a:pt x="1353954" y="3269381"/>
                </a:cubicBezTo>
                <a:cubicBezTo>
                  <a:pt x="1446998" y="3319112"/>
                  <a:pt x="1551272" y="3352800"/>
                  <a:pt x="1652337" y="3327133"/>
                </a:cubicBezTo>
                <a:cubicBezTo>
                  <a:pt x="1753402" y="3301466"/>
                  <a:pt x="1851260" y="3176337"/>
                  <a:pt x="1960346" y="3115377"/>
                </a:cubicBezTo>
                <a:cubicBezTo>
                  <a:pt x="2069432" y="3054417"/>
                  <a:pt x="2188144" y="3009499"/>
                  <a:pt x="2306855" y="2961373"/>
                </a:cubicBezTo>
                <a:cubicBezTo>
                  <a:pt x="2425567" y="2913247"/>
                  <a:pt x="2555508" y="2887579"/>
                  <a:pt x="2672615" y="2826619"/>
                </a:cubicBezTo>
                <a:cubicBezTo>
                  <a:pt x="2789722" y="2765659"/>
                  <a:pt x="2881162" y="2648552"/>
                  <a:pt x="3009499" y="2595613"/>
                </a:cubicBezTo>
                <a:cubicBezTo>
                  <a:pt x="3137836" y="2542674"/>
                  <a:pt x="3303070" y="2557111"/>
                  <a:pt x="3442636" y="2508985"/>
                </a:cubicBezTo>
                <a:cubicBezTo>
                  <a:pt x="3582202" y="2460859"/>
                  <a:pt x="3662413" y="2359794"/>
                  <a:pt x="3846897" y="2306855"/>
                </a:cubicBezTo>
                <a:cubicBezTo>
                  <a:pt x="4031381" y="2253916"/>
                  <a:pt x="4368265" y="2249104"/>
                  <a:pt x="4549541" y="2191352"/>
                </a:cubicBezTo>
                <a:cubicBezTo>
                  <a:pt x="4730817" y="2133600"/>
                  <a:pt x="4825466" y="2037347"/>
                  <a:pt x="4934552" y="1960345"/>
                </a:cubicBezTo>
                <a:cubicBezTo>
                  <a:pt x="5043638" y="1883343"/>
                  <a:pt x="5136682" y="1758215"/>
                  <a:pt x="5204059" y="1729339"/>
                </a:cubicBezTo>
                <a:cubicBezTo>
                  <a:pt x="5271436" y="1700463"/>
                  <a:pt x="5300312" y="1737360"/>
                  <a:pt x="5338813" y="1787090"/>
                </a:cubicBezTo>
                <a:cubicBezTo>
                  <a:pt x="5377314" y="1836821"/>
                  <a:pt x="5398169" y="1968366"/>
                  <a:pt x="5435066" y="2027722"/>
                </a:cubicBezTo>
                <a:cubicBezTo>
                  <a:pt x="5471963" y="2087078"/>
                  <a:pt x="5531318" y="2123975"/>
                  <a:pt x="5560194" y="2143225"/>
                </a:cubicBezTo>
                <a:cubicBezTo>
                  <a:pt x="5589070" y="2162475"/>
                  <a:pt x="5598695" y="2152850"/>
                  <a:pt x="5608320" y="2143225"/>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 name="TextBox 23"/>
          <p:cNvSpPr txBox="1"/>
          <p:nvPr/>
        </p:nvSpPr>
        <p:spPr>
          <a:xfrm>
            <a:off x="8077200" y="3810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5" name="TextBox 24"/>
          <p:cNvSpPr txBox="1"/>
          <p:nvPr/>
        </p:nvSpPr>
        <p:spPr>
          <a:xfrm>
            <a:off x="8001000" y="5029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6" name="Freeform 25"/>
          <p:cNvSpPr/>
          <p:nvPr/>
        </p:nvSpPr>
        <p:spPr>
          <a:xfrm>
            <a:off x="3917950" y="5527675"/>
            <a:ext cx="4157663" cy="1084263"/>
          </a:xfrm>
          <a:custGeom>
            <a:avLst/>
            <a:gdLst>
              <a:gd name="connsiteX0" fmla="*/ 0 w 4158114"/>
              <a:gd name="connsiteY0" fmla="*/ 1084446 h 1084446"/>
              <a:gd name="connsiteX1" fmla="*/ 558265 w 4158114"/>
              <a:gd name="connsiteY1" fmla="*/ 940067 h 1084446"/>
              <a:gd name="connsiteX2" fmla="*/ 981777 w 4158114"/>
              <a:gd name="connsiteY2" fmla="*/ 776437 h 1084446"/>
              <a:gd name="connsiteX3" fmla="*/ 1453415 w 4158114"/>
              <a:gd name="connsiteY3" fmla="*/ 603183 h 1084446"/>
              <a:gd name="connsiteX4" fmla="*/ 1876926 w 4158114"/>
              <a:gd name="connsiteY4" fmla="*/ 333675 h 1084446"/>
              <a:gd name="connsiteX5" fmla="*/ 2387065 w 4158114"/>
              <a:gd name="connsiteY5" fmla="*/ 189296 h 1084446"/>
              <a:gd name="connsiteX6" fmla="*/ 3003082 w 4158114"/>
              <a:gd name="connsiteY6" fmla="*/ 25667 h 1084446"/>
              <a:gd name="connsiteX7" fmla="*/ 3195587 w 4158114"/>
              <a:gd name="connsiteY7" fmla="*/ 35292 h 1084446"/>
              <a:gd name="connsiteX8" fmla="*/ 3224463 w 4158114"/>
              <a:gd name="connsiteY8" fmla="*/ 218172 h 1084446"/>
              <a:gd name="connsiteX9" fmla="*/ 3128211 w 4158114"/>
              <a:gd name="connsiteY9" fmla="*/ 391427 h 1084446"/>
              <a:gd name="connsiteX10" fmla="*/ 3214838 w 4158114"/>
              <a:gd name="connsiteY10" fmla="*/ 526181 h 1084446"/>
              <a:gd name="connsiteX11" fmla="*/ 3455470 w 4158114"/>
              <a:gd name="connsiteY11" fmla="*/ 401052 h 1084446"/>
              <a:gd name="connsiteX12" fmla="*/ 3782729 w 4158114"/>
              <a:gd name="connsiteY12" fmla="*/ 304799 h 1084446"/>
              <a:gd name="connsiteX13" fmla="*/ 4158114 w 4158114"/>
              <a:gd name="connsiteY13" fmla="*/ 179671 h 108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58114" h="1084446">
                <a:moveTo>
                  <a:pt x="0" y="1084446"/>
                </a:moveTo>
                <a:cubicBezTo>
                  <a:pt x="197318" y="1037924"/>
                  <a:pt x="394636" y="991402"/>
                  <a:pt x="558265" y="940067"/>
                </a:cubicBezTo>
                <a:cubicBezTo>
                  <a:pt x="721894" y="888732"/>
                  <a:pt x="981777" y="776437"/>
                  <a:pt x="981777" y="776437"/>
                </a:cubicBezTo>
                <a:cubicBezTo>
                  <a:pt x="1130969" y="720290"/>
                  <a:pt x="1304224" y="676977"/>
                  <a:pt x="1453415" y="603183"/>
                </a:cubicBezTo>
                <a:cubicBezTo>
                  <a:pt x="1602606" y="529389"/>
                  <a:pt x="1721318" y="402656"/>
                  <a:pt x="1876926" y="333675"/>
                </a:cubicBezTo>
                <a:cubicBezTo>
                  <a:pt x="2032534" y="264694"/>
                  <a:pt x="2387065" y="189296"/>
                  <a:pt x="2387065" y="189296"/>
                </a:cubicBezTo>
                <a:cubicBezTo>
                  <a:pt x="2574758" y="137961"/>
                  <a:pt x="2868328" y="51334"/>
                  <a:pt x="3003082" y="25667"/>
                </a:cubicBezTo>
                <a:cubicBezTo>
                  <a:pt x="3137836" y="0"/>
                  <a:pt x="3158690" y="3208"/>
                  <a:pt x="3195587" y="35292"/>
                </a:cubicBezTo>
                <a:cubicBezTo>
                  <a:pt x="3232484" y="67376"/>
                  <a:pt x="3235692" y="158816"/>
                  <a:pt x="3224463" y="218172"/>
                </a:cubicBezTo>
                <a:cubicBezTo>
                  <a:pt x="3213234" y="277528"/>
                  <a:pt x="3129815" y="340092"/>
                  <a:pt x="3128211" y="391427"/>
                </a:cubicBezTo>
                <a:cubicBezTo>
                  <a:pt x="3126607" y="442762"/>
                  <a:pt x="3160295" y="524577"/>
                  <a:pt x="3214838" y="526181"/>
                </a:cubicBezTo>
                <a:cubicBezTo>
                  <a:pt x="3269381" y="527785"/>
                  <a:pt x="3360822" y="437949"/>
                  <a:pt x="3455470" y="401052"/>
                </a:cubicBezTo>
                <a:cubicBezTo>
                  <a:pt x="3550118" y="364155"/>
                  <a:pt x="3665622" y="341696"/>
                  <a:pt x="3782729" y="304799"/>
                </a:cubicBezTo>
                <a:cubicBezTo>
                  <a:pt x="3899836" y="267902"/>
                  <a:pt x="4028975" y="223786"/>
                  <a:pt x="4158114" y="179671"/>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7" name="TextBox 26"/>
          <p:cNvSpPr txBox="1"/>
          <p:nvPr/>
        </p:nvSpPr>
        <p:spPr>
          <a:xfrm>
            <a:off x="35814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8" name="TextBox 27"/>
          <p:cNvSpPr txBox="1"/>
          <p:nvPr/>
        </p:nvSpPr>
        <p:spPr>
          <a:xfrm>
            <a:off x="8001000" y="5562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9" name="Freeform 28"/>
          <p:cNvSpPr/>
          <p:nvPr/>
        </p:nvSpPr>
        <p:spPr>
          <a:xfrm>
            <a:off x="5313363" y="6410325"/>
            <a:ext cx="2174875" cy="182563"/>
          </a:xfrm>
          <a:custGeom>
            <a:avLst/>
            <a:gdLst>
              <a:gd name="connsiteX0" fmla="*/ 0 w 2175310"/>
              <a:gd name="connsiteY0" fmla="*/ 154004 h 182880"/>
              <a:gd name="connsiteX1" fmla="*/ 510139 w 2175310"/>
              <a:gd name="connsiteY1" fmla="*/ 105878 h 182880"/>
              <a:gd name="connsiteX2" fmla="*/ 1078030 w 2175310"/>
              <a:gd name="connsiteY2" fmla="*/ 38501 h 182880"/>
              <a:gd name="connsiteX3" fmla="*/ 1386038 w 2175310"/>
              <a:gd name="connsiteY3" fmla="*/ 19251 h 182880"/>
              <a:gd name="connsiteX4" fmla="*/ 1973179 w 2175310"/>
              <a:gd name="connsiteY4" fmla="*/ 154004 h 182880"/>
              <a:gd name="connsiteX5" fmla="*/ 2175310 w 2175310"/>
              <a:gd name="connsiteY5" fmla="*/ 18288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5310" h="182880">
                <a:moveTo>
                  <a:pt x="0" y="154004"/>
                </a:moveTo>
                <a:lnTo>
                  <a:pt x="510139" y="105878"/>
                </a:lnTo>
                <a:cubicBezTo>
                  <a:pt x="689811" y="86628"/>
                  <a:pt x="932047" y="52939"/>
                  <a:pt x="1078030" y="38501"/>
                </a:cubicBezTo>
                <a:cubicBezTo>
                  <a:pt x="1224013" y="24063"/>
                  <a:pt x="1236846" y="0"/>
                  <a:pt x="1386038" y="19251"/>
                </a:cubicBezTo>
                <a:cubicBezTo>
                  <a:pt x="1535230" y="38502"/>
                  <a:pt x="1841634" y="126733"/>
                  <a:pt x="1973179" y="154004"/>
                </a:cubicBezTo>
                <a:cubicBezTo>
                  <a:pt x="2104724" y="181275"/>
                  <a:pt x="2140017" y="182077"/>
                  <a:pt x="2175310" y="18288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0" name="TextBox 29"/>
          <p:cNvSpPr txBox="1"/>
          <p:nvPr/>
        </p:nvSpPr>
        <p:spPr>
          <a:xfrm>
            <a:off x="49530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31" name="TextBox 30"/>
          <p:cNvSpPr txBox="1"/>
          <p:nvPr/>
        </p:nvSpPr>
        <p:spPr>
          <a:xfrm>
            <a:off x="7467600" y="6477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32" name="Freeform 31"/>
          <p:cNvSpPr/>
          <p:nvPr/>
        </p:nvSpPr>
        <p:spPr>
          <a:xfrm>
            <a:off x="2847975" y="3321050"/>
            <a:ext cx="3748088" cy="2468563"/>
          </a:xfrm>
          <a:custGeom>
            <a:avLst/>
            <a:gdLst>
              <a:gd name="connsiteX0" fmla="*/ 59356 w 3749041"/>
              <a:gd name="connsiteY0" fmla="*/ 616017 h 2468880"/>
              <a:gd name="connsiteX1" fmla="*/ 49731 w 3749041"/>
              <a:gd name="connsiteY1" fmla="*/ 1029903 h 2468880"/>
              <a:gd name="connsiteX2" fmla="*/ 357740 w 3749041"/>
              <a:gd name="connsiteY2" fmla="*/ 1414913 h 2468880"/>
              <a:gd name="connsiteX3" fmla="*/ 829378 w 3749041"/>
              <a:gd name="connsiteY3" fmla="*/ 1674796 h 2468880"/>
              <a:gd name="connsiteX4" fmla="*/ 887129 w 3749041"/>
              <a:gd name="connsiteY4" fmla="*/ 1838425 h 2468880"/>
              <a:gd name="connsiteX5" fmla="*/ 810127 w 3749041"/>
              <a:gd name="connsiteY5" fmla="*/ 2030930 h 2468880"/>
              <a:gd name="connsiteX6" fmla="*/ 1021883 w 3749041"/>
              <a:gd name="connsiteY6" fmla="*/ 2329313 h 2468880"/>
              <a:gd name="connsiteX7" fmla="*/ 1272140 w 3749041"/>
              <a:gd name="connsiteY7" fmla="*/ 2464067 h 2468880"/>
              <a:gd name="connsiteX8" fmla="*/ 1955533 w 3749041"/>
              <a:gd name="connsiteY8" fmla="*/ 2358189 h 2468880"/>
              <a:gd name="connsiteX9" fmla="*/ 2484923 w 3749041"/>
              <a:gd name="connsiteY9" fmla="*/ 2011680 h 2468880"/>
              <a:gd name="connsiteX10" fmla="*/ 2879559 w 3749041"/>
              <a:gd name="connsiteY10" fmla="*/ 1665170 h 2468880"/>
              <a:gd name="connsiteX11" fmla="*/ 3399323 w 3749041"/>
              <a:gd name="connsiteY11" fmla="*/ 1376412 h 2468880"/>
              <a:gd name="connsiteX12" fmla="*/ 3697706 w 3749041"/>
              <a:gd name="connsiteY12" fmla="*/ 1193532 h 2468880"/>
              <a:gd name="connsiteX13" fmla="*/ 3707331 w 3749041"/>
              <a:gd name="connsiteY13" fmla="*/ 1097280 h 2468880"/>
              <a:gd name="connsiteX14" fmla="*/ 3543702 w 3749041"/>
              <a:gd name="connsiteY14" fmla="*/ 1001027 h 2468880"/>
              <a:gd name="connsiteX15" fmla="*/ 3197192 w 3749041"/>
              <a:gd name="connsiteY15" fmla="*/ 741145 h 2468880"/>
              <a:gd name="connsiteX16" fmla="*/ 2802556 w 3749041"/>
              <a:gd name="connsiteY16" fmla="*/ 288758 h 2468880"/>
              <a:gd name="connsiteX17" fmla="*/ 2292418 w 3749041"/>
              <a:gd name="connsiteY17" fmla="*/ 19250 h 2468880"/>
              <a:gd name="connsiteX18" fmla="*/ 1734152 w 3749041"/>
              <a:gd name="connsiteY18" fmla="*/ 173255 h 2468880"/>
              <a:gd name="connsiteX19" fmla="*/ 1079634 w 3749041"/>
              <a:gd name="connsiteY19" fmla="*/ 298383 h 2468880"/>
              <a:gd name="connsiteX20" fmla="*/ 607996 w 3749041"/>
              <a:gd name="connsiteY20" fmla="*/ 288758 h 2468880"/>
              <a:gd name="connsiteX21" fmla="*/ 338489 w 3749041"/>
              <a:gd name="connsiteY21" fmla="*/ 327259 h 2468880"/>
              <a:gd name="connsiteX22" fmla="*/ 271112 w 3749041"/>
              <a:gd name="connsiteY22" fmla="*/ 356135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49041" h="2468880">
                <a:moveTo>
                  <a:pt x="59356" y="616017"/>
                </a:moveTo>
                <a:cubicBezTo>
                  <a:pt x="29678" y="756385"/>
                  <a:pt x="0" y="896754"/>
                  <a:pt x="49731" y="1029903"/>
                </a:cubicBezTo>
                <a:cubicBezTo>
                  <a:pt x="99462" y="1163052"/>
                  <a:pt x="227799" y="1307431"/>
                  <a:pt x="357740" y="1414913"/>
                </a:cubicBezTo>
                <a:cubicBezTo>
                  <a:pt x="487681" y="1522395"/>
                  <a:pt x="741147" y="1604211"/>
                  <a:pt x="829378" y="1674796"/>
                </a:cubicBezTo>
                <a:cubicBezTo>
                  <a:pt x="917609" y="1745381"/>
                  <a:pt x="890337" y="1779069"/>
                  <a:pt x="887129" y="1838425"/>
                </a:cubicBezTo>
                <a:cubicBezTo>
                  <a:pt x="883921" y="1897781"/>
                  <a:pt x="787668" y="1949115"/>
                  <a:pt x="810127" y="2030930"/>
                </a:cubicBezTo>
                <a:cubicBezTo>
                  <a:pt x="832586" y="2112745"/>
                  <a:pt x="944881" y="2257124"/>
                  <a:pt x="1021883" y="2329313"/>
                </a:cubicBezTo>
                <a:cubicBezTo>
                  <a:pt x="1098885" y="2401502"/>
                  <a:pt x="1116532" y="2459254"/>
                  <a:pt x="1272140" y="2464067"/>
                </a:cubicBezTo>
                <a:cubicBezTo>
                  <a:pt x="1427748" y="2468880"/>
                  <a:pt x="1753403" y="2433587"/>
                  <a:pt x="1955533" y="2358189"/>
                </a:cubicBezTo>
                <a:cubicBezTo>
                  <a:pt x="2157663" y="2282791"/>
                  <a:pt x="2330919" y="2127183"/>
                  <a:pt x="2484923" y="2011680"/>
                </a:cubicBezTo>
                <a:cubicBezTo>
                  <a:pt x="2638927" y="1896177"/>
                  <a:pt x="2727159" y="1771048"/>
                  <a:pt x="2879559" y="1665170"/>
                </a:cubicBezTo>
                <a:cubicBezTo>
                  <a:pt x="3031959" y="1559292"/>
                  <a:pt x="3262965" y="1455018"/>
                  <a:pt x="3399323" y="1376412"/>
                </a:cubicBezTo>
                <a:cubicBezTo>
                  <a:pt x="3535681" y="1297806"/>
                  <a:pt x="3646371" y="1240054"/>
                  <a:pt x="3697706" y="1193532"/>
                </a:cubicBezTo>
                <a:cubicBezTo>
                  <a:pt x="3749041" y="1147010"/>
                  <a:pt x="3732998" y="1129364"/>
                  <a:pt x="3707331" y="1097280"/>
                </a:cubicBezTo>
                <a:cubicBezTo>
                  <a:pt x="3681664" y="1065196"/>
                  <a:pt x="3628725" y="1060383"/>
                  <a:pt x="3543702" y="1001027"/>
                </a:cubicBezTo>
                <a:cubicBezTo>
                  <a:pt x="3458679" y="941671"/>
                  <a:pt x="3320716" y="859856"/>
                  <a:pt x="3197192" y="741145"/>
                </a:cubicBezTo>
                <a:cubicBezTo>
                  <a:pt x="3073668" y="622434"/>
                  <a:pt x="2953352" y="409074"/>
                  <a:pt x="2802556" y="288758"/>
                </a:cubicBezTo>
                <a:cubicBezTo>
                  <a:pt x="2651760" y="168442"/>
                  <a:pt x="2470485" y="38500"/>
                  <a:pt x="2292418" y="19250"/>
                </a:cubicBezTo>
                <a:cubicBezTo>
                  <a:pt x="2114351" y="0"/>
                  <a:pt x="1936283" y="126733"/>
                  <a:pt x="1734152" y="173255"/>
                </a:cubicBezTo>
                <a:cubicBezTo>
                  <a:pt x="1532021" y="219777"/>
                  <a:pt x="1267327" y="279133"/>
                  <a:pt x="1079634" y="298383"/>
                </a:cubicBezTo>
                <a:cubicBezTo>
                  <a:pt x="891941" y="317633"/>
                  <a:pt x="731520" y="283945"/>
                  <a:pt x="607996" y="288758"/>
                </a:cubicBezTo>
                <a:cubicBezTo>
                  <a:pt x="484472" y="293571"/>
                  <a:pt x="394636" y="316030"/>
                  <a:pt x="338489" y="327259"/>
                </a:cubicBezTo>
                <a:cubicBezTo>
                  <a:pt x="282342" y="338488"/>
                  <a:pt x="276727" y="347311"/>
                  <a:pt x="271112" y="356135"/>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3" name="TextBox 32"/>
          <p:cNvSpPr txBox="1"/>
          <p:nvPr/>
        </p:nvSpPr>
        <p:spPr>
          <a:xfrm>
            <a:off x="2819400" y="3657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08</a:t>
            </a:r>
            <a:endParaRPr lang="en-US" sz="1200" dirty="0">
              <a:solidFill>
                <a:schemeClr val="bg2">
                  <a:lumMod val="10000"/>
                </a:schemeClr>
              </a:solidFill>
              <a:latin typeface="Arial Black" pitchFamily="34" charset="0"/>
            </a:endParaRPr>
          </a:p>
        </p:txBody>
      </p:sp>
      <p:sp>
        <p:nvSpPr>
          <p:cNvPr id="34" name="Freeform 33"/>
          <p:cNvSpPr/>
          <p:nvPr/>
        </p:nvSpPr>
        <p:spPr>
          <a:xfrm>
            <a:off x="3546475" y="3762375"/>
            <a:ext cx="1871663" cy="1466850"/>
          </a:xfrm>
          <a:custGeom>
            <a:avLst/>
            <a:gdLst>
              <a:gd name="connsiteX0" fmla="*/ 158817 w 1870510"/>
              <a:gd name="connsiteY0" fmla="*/ 174859 h 1467852"/>
              <a:gd name="connsiteX1" fmla="*/ 14438 w 1870510"/>
              <a:gd name="connsiteY1" fmla="*/ 425115 h 1467852"/>
              <a:gd name="connsiteX2" fmla="*/ 245445 w 1870510"/>
              <a:gd name="connsiteY2" fmla="*/ 723499 h 1467852"/>
              <a:gd name="connsiteX3" fmla="*/ 572704 w 1870510"/>
              <a:gd name="connsiteY3" fmla="*/ 1031507 h 1467852"/>
              <a:gd name="connsiteX4" fmla="*/ 803710 w 1870510"/>
              <a:gd name="connsiteY4" fmla="*/ 1387642 h 1467852"/>
              <a:gd name="connsiteX5" fmla="*/ 1121344 w 1870510"/>
              <a:gd name="connsiteY5" fmla="*/ 1435768 h 1467852"/>
              <a:gd name="connsiteX6" fmla="*/ 1535230 w 1870510"/>
              <a:gd name="connsiteY6" fmla="*/ 1195137 h 1467852"/>
              <a:gd name="connsiteX7" fmla="*/ 1727735 w 1870510"/>
              <a:gd name="connsiteY7" fmla="*/ 973755 h 1467852"/>
              <a:gd name="connsiteX8" fmla="*/ 1852864 w 1870510"/>
              <a:gd name="connsiteY8" fmla="*/ 790875 h 1467852"/>
              <a:gd name="connsiteX9" fmla="*/ 1833613 w 1870510"/>
              <a:gd name="connsiteY9" fmla="*/ 646497 h 1467852"/>
              <a:gd name="connsiteX10" fmla="*/ 1823988 w 1870510"/>
              <a:gd name="connsiteY10" fmla="*/ 434741 h 1467852"/>
              <a:gd name="connsiteX11" fmla="*/ 1621857 w 1870510"/>
              <a:gd name="connsiteY11" fmla="*/ 184484 h 1467852"/>
              <a:gd name="connsiteX12" fmla="*/ 1294598 w 1870510"/>
              <a:gd name="connsiteY12" fmla="*/ 40105 h 1467852"/>
              <a:gd name="connsiteX13" fmla="*/ 851836 w 1870510"/>
              <a:gd name="connsiteY13" fmla="*/ 1604 h 1467852"/>
              <a:gd name="connsiteX14" fmla="*/ 495702 w 1870510"/>
              <a:gd name="connsiteY14" fmla="*/ 49730 h 146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70510" h="1467852">
                <a:moveTo>
                  <a:pt x="158817" y="174859"/>
                </a:moveTo>
                <a:cubicBezTo>
                  <a:pt x="79408" y="254267"/>
                  <a:pt x="0" y="333675"/>
                  <a:pt x="14438" y="425115"/>
                </a:cubicBezTo>
                <a:cubicBezTo>
                  <a:pt x="28876" y="516555"/>
                  <a:pt x="152401" y="622434"/>
                  <a:pt x="245445" y="723499"/>
                </a:cubicBezTo>
                <a:cubicBezTo>
                  <a:pt x="338489" y="824564"/>
                  <a:pt x="479660" y="920817"/>
                  <a:pt x="572704" y="1031507"/>
                </a:cubicBezTo>
                <a:cubicBezTo>
                  <a:pt x="665748" y="1142197"/>
                  <a:pt x="712270" y="1320265"/>
                  <a:pt x="803710" y="1387642"/>
                </a:cubicBezTo>
                <a:cubicBezTo>
                  <a:pt x="895150" y="1455019"/>
                  <a:pt x="999424" y="1467852"/>
                  <a:pt x="1121344" y="1435768"/>
                </a:cubicBezTo>
                <a:cubicBezTo>
                  <a:pt x="1243264" y="1403684"/>
                  <a:pt x="1434165" y="1272139"/>
                  <a:pt x="1535230" y="1195137"/>
                </a:cubicBezTo>
                <a:cubicBezTo>
                  <a:pt x="1636295" y="1118135"/>
                  <a:pt x="1674796" y="1041132"/>
                  <a:pt x="1727735" y="973755"/>
                </a:cubicBezTo>
                <a:cubicBezTo>
                  <a:pt x="1780674" y="906378"/>
                  <a:pt x="1835218" y="845418"/>
                  <a:pt x="1852864" y="790875"/>
                </a:cubicBezTo>
                <a:cubicBezTo>
                  <a:pt x="1870510" y="736332"/>
                  <a:pt x="1838426" y="705853"/>
                  <a:pt x="1833613" y="646497"/>
                </a:cubicBezTo>
                <a:cubicBezTo>
                  <a:pt x="1828800" y="587141"/>
                  <a:pt x="1859281" y="511743"/>
                  <a:pt x="1823988" y="434741"/>
                </a:cubicBezTo>
                <a:cubicBezTo>
                  <a:pt x="1788695" y="357739"/>
                  <a:pt x="1710089" y="250257"/>
                  <a:pt x="1621857" y="184484"/>
                </a:cubicBezTo>
                <a:cubicBezTo>
                  <a:pt x="1533625" y="118711"/>
                  <a:pt x="1422935" y="70585"/>
                  <a:pt x="1294598" y="40105"/>
                </a:cubicBezTo>
                <a:cubicBezTo>
                  <a:pt x="1166261" y="9625"/>
                  <a:pt x="984985" y="0"/>
                  <a:pt x="851836" y="1604"/>
                </a:cubicBezTo>
                <a:cubicBezTo>
                  <a:pt x="718687" y="3208"/>
                  <a:pt x="607194" y="26469"/>
                  <a:pt x="495702" y="4973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5" name="TextBox 34"/>
          <p:cNvSpPr txBox="1"/>
          <p:nvPr/>
        </p:nvSpPr>
        <p:spPr>
          <a:xfrm>
            <a:off x="3657600" y="3733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04</a:t>
            </a:r>
            <a:endParaRPr lang="en-US" sz="1200" dirty="0">
              <a:solidFill>
                <a:schemeClr val="bg2">
                  <a:lumMod val="10000"/>
                </a:schemeClr>
              </a:solidFill>
              <a:latin typeface="Arial Black" pitchFamily="34" charset="0"/>
            </a:endParaRPr>
          </a:p>
        </p:txBody>
      </p:sp>
      <p:sp>
        <p:nvSpPr>
          <p:cNvPr id="36" name="Freeform 35"/>
          <p:cNvSpPr/>
          <p:nvPr/>
        </p:nvSpPr>
        <p:spPr>
          <a:xfrm>
            <a:off x="3998913" y="4025900"/>
            <a:ext cx="1030287" cy="893763"/>
          </a:xfrm>
          <a:custGeom>
            <a:avLst/>
            <a:gdLst>
              <a:gd name="connsiteX0" fmla="*/ 437950 w 1029904"/>
              <a:gd name="connsiteY0" fmla="*/ 16042 h 893544"/>
              <a:gd name="connsiteX1" fmla="*/ 139567 w 1029904"/>
              <a:gd name="connsiteY1" fmla="*/ 25667 h 893544"/>
              <a:gd name="connsiteX2" fmla="*/ 4813 w 1029904"/>
              <a:gd name="connsiteY2" fmla="*/ 170046 h 893544"/>
              <a:gd name="connsiteX3" fmla="*/ 110691 w 1029904"/>
              <a:gd name="connsiteY3" fmla="*/ 429928 h 893544"/>
              <a:gd name="connsiteX4" fmla="*/ 322447 w 1029904"/>
              <a:gd name="connsiteY4" fmla="*/ 689810 h 893544"/>
              <a:gd name="connsiteX5" fmla="*/ 543828 w 1029904"/>
              <a:gd name="connsiteY5" fmla="*/ 853439 h 893544"/>
              <a:gd name="connsiteX6" fmla="*/ 851837 w 1029904"/>
              <a:gd name="connsiteY6" fmla="*/ 853439 h 893544"/>
              <a:gd name="connsiteX7" fmla="*/ 996216 w 1029904"/>
              <a:gd name="connsiteY7" fmla="*/ 612808 h 893544"/>
              <a:gd name="connsiteX8" fmla="*/ 1005841 w 1029904"/>
              <a:gd name="connsiteY8" fmla="*/ 362551 h 893544"/>
              <a:gd name="connsiteX9" fmla="*/ 851837 w 1029904"/>
              <a:gd name="connsiteY9" fmla="*/ 150795 h 893544"/>
              <a:gd name="connsiteX10" fmla="*/ 726708 w 1029904"/>
              <a:gd name="connsiteY10" fmla="*/ 54543 h 89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9904" h="893544">
                <a:moveTo>
                  <a:pt x="437950" y="16042"/>
                </a:moveTo>
                <a:cubicBezTo>
                  <a:pt x="324853" y="8021"/>
                  <a:pt x="211757" y="0"/>
                  <a:pt x="139567" y="25667"/>
                </a:cubicBezTo>
                <a:cubicBezTo>
                  <a:pt x="67377" y="51334"/>
                  <a:pt x="9626" y="102669"/>
                  <a:pt x="4813" y="170046"/>
                </a:cubicBezTo>
                <a:cubicBezTo>
                  <a:pt x="0" y="237423"/>
                  <a:pt x="57752" y="343301"/>
                  <a:pt x="110691" y="429928"/>
                </a:cubicBezTo>
                <a:cubicBezTo>
                  <a:pt x="163630" y="516555"/>
                  <a:pt x="250258" y="619225"/>
                  <a:pt x="322447" y="689810"/>
                </a:cubicBezTo>
                <a:cubicBezTo>
                  <a:pt x="394636" y="760395"/>
                  <a:pt x="455596" y="826168"/>
                  <a:pt x="543828" y="853439"/>
                </a:cubicBezTo>
                <a:cubicBezTo>
                  <a:pt x="632060" y="880710"/>
                  <a:pt x="776439" y="893544"/>
                  <a:pt x="851837" y="853439"/>
                </a:cubicBezTo>
                <a:cubicBezTo>
                  <a:pt x="927235" y="813334"/>
                  <a:pt x="970549" y="694623"/>
                  <a:pt x="996216" y="612808"/>
                </a:cubicBezTo>
                <a:cubicBezTo>
                  <a:pt x="1021883" y="530993"/>
                  <a:pt x="1029904" y="439553"/>
                  <a:pt x="1005841" y="362551"/>
                </a:cubicBezTo>
                <a:cubicBezTo>
                  <a:pt x="981778" y="285549"/>
                  <a:pt x="898359" y="202130"/>
                  <a:pt x="851837" y="150795"/>
                </a:cubicBezTo>
                <a:cubicBezTo>
                  <a:pt x="805315" y="99460"/>
                  <a:pt x="766011" y="77001"/>
                  <a:pt x="726708" y="54543"/>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7" name="TextBox 36"/>
          <p:cNvSpPr txBox="1"/>
          <p:nvPr/>
        </p:nvSpPr>
        <p:spPr>
          <a:xfrm>
            <a:off x="4419600" y="3886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00</a:t>
            </a:r>
            <a:endParaRPr lang="en-US" sz="1200" dirty="0">
              <a:solidFill>
                <a:schemeClr val="bg2">
                  <a:lumMod val="10000"/>
                </a:schemeClr>
              </a:solidFill>
              <a:latin typeface="Arial Black" pitchFamily="34" charset="0"/>
            </a:endParaRPr>
          </a:p>
        </p:txBody>
      </p:sp>
      <p:sp>
        <p:nvSpPr>
          <p:cNvPr id="30754" name="TextBox 39"/>
          <p:cNvSpPr txBox="1">
            <a:spLocks noChangeArrowheads="1"/>
          </p:cNvSpPr>
          <p:nvPr/>
        </p:nvSpPr>
        <p:spPr bwMode="auto">
          <a:xfrm>
            <a:off x="4114800" y="38100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97</a:t>
            </a:r>
          </a:p>
        </p:txBody>
      </p:sp>
      <p:sp>
        <p:nvSpPr>
          <p:cNvPr id="45" name="Freeform 44"/>
          <p:cNvSpPr/>
          <p:nvPr>
            <p:custDataLst>
              <p:tags r:id="rId1"/>
            </p:custDataLst>
          </p:nvPr>
        </p:nvSpPr>
        <p:spPr>
          <a:xfrm>
            <a:off x="2627313" y="4138613"/>
            <a:ext cx="1674812" cy="187325"/>
          </a:xfrm>
          <a:custGeom>
            <a:avLst/>
            <a:gdLst>
              <a:gd name="connsiteX0" fmla="*/ 1674796 w 1674796"/>
              <a:gd name="connsiteY0" fmla="*/ 115503 h 187693"/>
              <a:gd name="connsiteX1" fmla="*/ 1116530 w 1674796"/>
              <a:gd name="connsiteY1" fmla="*/ 182880 h 187693"/>
              <a:gd name="connsiteX2" fmla="*/ 577516 w 1674796"/>
              <a:gd name="connsiteY2" fmla="*/ 144379 h 187693"/>
              <a:gd name="connsiteX3" fmla="*/ 0 w 1674796"/>
              <a:gd name="connsiteY3" fmla="*/ 0 h 187693"/>
              <a:gd name="connsiteX4" fmla="*/ 0 w 1674796"/>
              <a:gd name="connsiteY4" fmla="*/ 0 h 18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796" h="187693">
                <a:moveTo>
                  <a:pt x="1674796" y="115503"/>
                </a:moveTo>
                <a:cubicBezTo>
                  <a:pt x="1487103" y="146785"/>
                  <a:pt x="1299410" y="178067"/>
                  <a:pt x="1116530" y="182880"/>
                </a:cubicBezTo>
                <a:cubicBezTo>
                  <a:pt x="933650" y="187693"/>
                  <a:pt x="763604" y="174859"/>
                  <a:pt x="577516" y="144379"/>
                </a:cubicBezTo>
                <a:cubicBezTo>
                  <a:pt x="391428" y="113899"/>
                  <a:pt x="0" y="0"/>
                  <a:pt x="0" y="0"/>
                </a:cubicBezTo>
                <a:lnTo>
                  <a:pt x="0" y="0"/>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nvGrpSpPr>
          <p:cNvPr id="30756" name="Group 57"/>
          <p:cNvGrpSpPr>
            <a:grpSpLocks/>
          </p:cNvGrpSpPr>
          <p:nvPr>
            <p:custDataLst>
              <p:tags r:id="rId2"/>
            </p:custDataLst>
          </p:nvPr>
        </p:nvGrpSpPr>
        <p:grpSpPr bwMode="auto">
          <a:xfrm>
            <a:off x="3060700" y="4527550"/>
            <a:ext cx="1600200" cy="2200275"/>
            <a:chOff x="3061363" y="4527845"/>
            <a:chExt cx="1598892" cy="2199783"/>
          </a:xfrm>
        </p:grpSpPr>
        <p:cxnSp>
          <p:nvCxnSpPr>
            <p:cNvPr id="46" name="Straight Connector 45"/>
            <p:cNvCxnSpPr/>
            <p:nvPr/>
          </p:nvCxnSpPr>
          <p:spPr>
            <a:xfrm flipV="1">
              <a:off x="3061363" y="6646684"/>
              <a:ext cx="98345" cy="8094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4544463" y="4527845"/>
              <a:ext cx="39655" cy="120623"/>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3159708" y="6483208"/>
              <a:ext cx="198276" cy="172999"/>
            </a:xfrm>
            <a:custGeom>
              <a:avLst/>
              <a:gdLst/>
              <a:ahLst/>
              <a:cxnLst/>
              <a:rect l="0" t="0" r="0" b="0"/>
              <a:pathLst>
                <a:path w="197388" h="172805">
                  <a:moveTo>
                    <a:pt x="99077" y="82496"/>
                  </a:moveTo>
                  <a:lnTo>
                    <a:pt x="0" y="164033"/>
                  </a:lnTo>
                  <a:lnTo>
                    <a:pt x="90307" y="172804"/>
                  </a:lnTo>
                  <a:lnTo>
                    <a:pt x="99077" y="82496"/>
                  </a:lnTo>
                  <a:lnTo>
                    <a:pt x="19738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3357983" y="6314970"/>
              <a:ext cx="190344" cy="174586"/>
            </a:xfrm>
            <a:custGeom>
              <a:avLst/>
              <a:gdLst/>
              <a:ahLst/>
              <a:cxnLst/>
              <a:rect l="0" t="0" r="0" b="0"/>
              <a:pathLst>
                <a:path w="190768" h="174490">
                  <a:moveTo>
                    <a:pt x="96133" y="84906"/>
                  </a:moveTo>
                  <a:lnTo>
                    <a:pt x="0" y="167940"/>
                  </a:lnTo>
                  <a:lnTo>
                    <a:pt x="89583" y="174489"/>
                  </a:lnTo>
                  <a:lnTo>
                    <a:pt x="96133" y="84906"/>
                  </a:lnTo>
                  <a:lnTo>
                    <a:pt x="19076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Freeform 49"/>
            <p:cNvSpPr/>
            <p:nvPr/>
          </p:nvSpPr>
          <p:spPr>
            <a:xfrm>
              <a:off x="3548328" y="6138798"/>
              <a:ext cx="185585" cy="179347"/>
            </a:xfrm>
            <a:custGeom>
              <a:avLst/>
              <a:gdLst/>
              <a:ahLst/>
              <a:cxnLst/>
              <a:rect l="0" t="0" r="0" b="0"/>
              <a:pathLst>
                <a:path w="185068" h="179340">
                  <a:moveTo>
                    <a:pt x="93239" y="89040"/>
                  </a:moveTo>
                  <a:lnTo>
                    <a:pt x="0" y="176397"/>
                  </a:lnTo>
                  <a:lnTo>
                    <a:pt x="90298" y="179339"/>
                  </a:lnTo>
                  <a:lnTo>
                    <a:pt x="93239" y="89040"/>
                  </a:lnTo>
                  <a:lnTo>
                    <a:pt x="18506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1" name="Freeform 50"/>
            <p:cNvSpPr/>
            <p:nvPr/>
          </p:nvSpPr>
          <p:spPr>
            <a:xfrm>
              <a:off x="3733913" y="5956276"/>
              <a:ext cx="179241" cy="182522"/>
            </a:xfrm>
            <a:custGeom>
              <a:avLst/>
              <a:gdLst/>
              <a:ahLst/>
              <a:cxnLst/>
              <a:rect l="0" t="0" r="0" b="0"/>
              <a:pathLst>
                <a:path w="179247" h="182471">
                  <a:moveTo>
                    <a:pt x="90658" y="91667"/>
                  </a:moveTo>
                  <a:lnTo>
                    <a:pt x="0" y="182470"/>
                  </a:lnTo>
                  <a:lnTo>
                    <a:pt x="90731" y="182397"/>
                  </a:lnTo>
                  <a:lnTo>
                    <a:pt x="90658" y="91667"/>
                  </a:lnTo>
                  <a:lnTo>
                    <a:pt x="17924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2" name="Freeform 51"/>
            <p:cNvSpPr/>
            <p:nvPr/>
          </p:nvSpPr>
          <p:spPr>
            <a:xfrm>
              <a:off x="3913154" y="5767406"/>
              <a:ext cx="172896" cy="188870"/>
            </a:xfrm>
            <a:custGeom>
              <a:avLst/>
              <a:gdLst/>
              <a:ahLst/>
              <a:cxnLst/>
              <a:rect l="0" t="0" r="0" b="0"/>
              <a:pathLst>
                <a:path w="172848" h="188262">
                  <a:moveTo>
                    <a:pt x="87442" y="94645"/>
                  </a:moveTo>
                  <a:lnTo>
                    <a:pt x="0" y="188261"/>
                  </a:lnTo>
                  <a:lnTo>
                    <a:pt x="90529" y="185174"/>
                  </a:lnTo>
                  <a:lnTo>
                    <a:pt x="87442" y="94645"/>
                  </a:lnTo>
                  <a:lnTo>
                    <a:pt x="17284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3" name="Freeform 52"/>
            <p:cNvSpPr/>
            <p:nvPr/>
          </p:nvSpPr>
          <p:spPr>
            <a:xfrm>
              <a:off x="4086050" y="5576948"/>
              <a:ext cx="169724" cy="190457"/>
            </a:xfrm>
            <a:custGeom>
              <a:avLst/>
              <a:gdLst/>
              <a:ahLst/>
              <a:cxnLst/>
              <a:rect l="0" t="0" r="0" b="0"/>
              <a:pathLst>
                <a:path w="170283" h="190466">
                  <a:moveTo>
                    <a:pt x="85983" y="95233"/>
                  </a:moveTo>
                  <a:lnTo>
                    <a:pt x="0" y="190465"/>
                  </a:lnTo>
                  <a:lnTo>
                    <a:pt x="90608" y="185840"/>
                  </a:lnTo>
                  <a:lnTo>
                    <a:pt x="85983" y="95233"/>
                  </a:lnTo>
                  <a:lnTo>
                    <a:pt x="17028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4" name="Freeform 53"/>
            <p:cNvSpPr/>
            <p:nvPr/>
          </p:nvSpPr>
          <p:spPr>
            <a:xfrm>
              <a:off x="4255774" y="5375380"/>
              <a:ext cx="157034" cy="201568"/>
            </a:xfrm>
            <a:custGeom>
              <a:avLst/>
              <a:gdLst/>
              <a:ahLst/>
              <a:cxnLst/>
              <a:rect l="0" t="0" r="0" b="0"/>
              <a:pathLst>
                <a:path w="156452" h="201265">
                  <a:moveTo>
                    <a:pt x="81353" y="103086"/>
                  </a:moveTo>
                  <a:lnTo>
                    <a:pt x="0" y="201264"/>
                  </a:lnTo>
                  <a:lnTo>
                    <a:pt x="89765" y="192852"/>
                  </a:lnTo>
                  <a:lnTo>
                    <a:pt x="81353" y="103086"/>
                  </a:lnTo>
                  <a:lnTo>
                    <a:pt x="15645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5" name="Freeform 54"/>
            <p:cNvSpPr/>
            <p:nvPr/>
          </p:nvSpPr>
          <p:spPr>
            <a:xfrm>
              <a:off x="4412807" y="5148419"/>
              <a:ext cx="114207" cy="226961"/>
            </a:xfrm>
            <a:custGeom>
              <a:avLst/>
              <a:gdLst/>
              <a:ahLst/>
              <a:cxnLst/>
              <a:rect l="0" t="0" r="0" b="0"/>
              <a:pathLst>
                <a:path w="114978" h="227637">
                  <a:moveTo>
                    <a:pt x="63889" y="117369"/>
                  </a:moveTo>
                  <a:lnTo>
                    <a:pt x="0" y="227636"/>
                  </a:lnTo>
                  <a:lnTo>
                    <a:pt x="87077" y="204447"/>
                  </a:lnTo>
                  <a:lnTo>
                    <a:pt x="63889" y="117369"/>
                  </a:lnTo>
                  <a:lnTo>
                    <a:pt x="11497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6" name="Freeform 55"/>
            <p:cNvSpPr/>
            <p:nvPr/>
          </p:nvSpPr>
          <p:spPr>
            <a:xfrm>
              <a:off x="4527014" y="4900825"/>
              <a:ext cx="80897" cy="247595"/>
            </a:xfrm>
            <a:custGeom>
              <a:avLst/>
              <a:gdLst/>
              <a:ahLst/>
              <a:cxnLst/>
              <a:rect l="0" t="0" r="0" b="0"/>
              <a:pathLst>
                <a:path w="80250" h="247007">
                  <a:moveTo>
                    <a:pt x="38638" y="125145"/>
                  </a:moveTo>
                  <a:lnTo>
                    <a:pt x="0" y="247006"/>
                  </a:lnTo>
                  <a:lnTo>
                    <a:pt x="80249" y="205394"/>
                  </a:lnTo>
                  <a:lnTo>
                    <a:pt x="38638" y="125145"/>
                  </a:lnTo>
                  <a:lnTo>
                    <a:pt x="6436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7" name="Freeform 56"/>
            <p:cNvSpPr/>
            <p:nvPr/>
          </p:nvSpPr>
          <p:spPr>
            <a:xfrm>
              <a:off x="4584117" y="4648468"/>
              <a:ext cx="76138" cy="252357"/>
            </a:xfrm>
            <a:custGeom>
              <a:avLst/>
              <a:gdLst/>
              <a:ahLst/>
              <a:cxnLst/>
              <a:rect l="0" t="0" r="0" b="0"/>
              <a:pathLst>
                <a:path w="75518" h="253160">
                  <a:moveTo>
                    <a:pt x="16886" y="125960"/>
                  </a:moveTo>
                  <a:lnTo>
                    <a:pt x="6949" y="253159"/>
                  </a:lnTo>
                  <a:lnTo>
                    <a:pt x="75517" y="194528"/>
                  </a:lnTo>
                  <a:lnTo>
                    <a:pt x="16886" y="125960"/>
                  </a:lnTo>
                  <a:lnTo>
                    <a:pt x="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nvGrpSpPr>
          <p:cNvPr id="30757" name="Group 86"/>
          <p:cNvGrpSpPr>
            <a:grpSpLocks/>
          </p:cNvGrpSpPr>
          <p:nvPr>
            <p:custDataLst>
              <p:tags r:id="rId3"/>
            </p:custDataLst>
          </p:nvPr>
        </p:nvGrpSpPr>
        <p:grpSpPr bwMode="auto">
          <a:xfrm>
            <a:off x="4552950" y="4232275"/>
            <a:ext cx="3829050" cy="385763"/>
            <a:chOff x="4553097" y="4231610"/>
            <a:chExt cx="3495022" cy="386438"/>
          </a:xfrm>
        </p:grpSpPr>
        <p:cxnSp>
          <p:nvCxnSpPr>
            <p:cNvPr id="59" name="Straight Connector 58"/>
            <p:cNvCxnSpPr/>
            <p:nvPr/>
          </p:nvCxnSpPr>
          <p:spPr>
            <a:xfrm flipV="1">
              <a:off x="4553097" y="4295221"/>
              <a:ext cx="127513" cy="79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7920606" y="4463791"/>
              <a:ext cx="12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Freeform 60"/>
            <p:cNvSpPr/>
            <p:nvPr/>
          </p:nvSpPr>
          <p:spPr>
            <a:xfrm>
              <a:off x="4680610" y="4231610"/>
              <a:ext cx="127513" cy="63611"/>
            </a:xfrm>
            <a:custGeom>
              <a:avLst/>
              <a:gdLst/>
              <a:ahLst/>
              <a:cxnLst/>
              <a:rect l="0" t="0" r="0" b="0"/>
              <a:pathLst>
                <a:path w="127568" h="64019">
                  <a:moveTo>
                    <a:pt x="127567" y="63550"/>
                  </a:moveTo>
                  <a:lnTo>
                    <a:pt x="0" y="64018"/>
                  </a:lnTo>
                  <a:lnTo>
                    <a:pt x="6276" y="36191"/>
                  </a:lnTo>
                  <a:lnTo>
                    <a:pt x="12616" y="25701"/>
                  </a:lnTo>
                  <a:lnTo>
                    <a:pt x="18968" y="18397"/>
                  </a:lnTo>
                  <a:lnTo>
                    <a:pt x="25326" y="12897"/>
                  </a:lnTo>
                  <a:lnTo>
                    <a:pt x="31689" y="8662"/>
                  </a:lnTo>
                  <a:lnTo>
                    <a:pt x="38056" y="5418"/>
                  </a:lnTo>
                  <a:lnTo>
                    <a:pt x="44426" y="3008"/>
                  </a:lnTo>
                  <a:lnTo>
                    <a:pt x="50798" y="1335"/>
                  </a:lnTo>
                  <a:lnTo>
                    <a:pt x="57173" y="343"/>
                  </a:lnTo>
                  <a:lnTo>
                    <a:pt x="63550" y="0"/>
                  </a:lnTo>
                  <a:lnTo>
                    <a:pt x="69929" y="296"/>
                  </a:lnTo>
                  <a:lnTo>
                    <a:pt x="76312" y="1242"/>
                  </a:lnTo>
                  <a:lnTo>
                    <a:pt x="82696" y="2868"/>
                  </a:lnTo>
                  <a:lnTo>
                    <a:pt x="89083" y="5232"/>
                  </a:lnTo>
                  <a:lnTo>
                    <a:pt x="95473" y="8429"/>
                  </a:lnTo>
                  <a:lnTo>
                    <a:pt x="101867" y="12617"/>
                  </a:lnTo>
                  <a:lnTo>
                    <a:pt x="108265" y="18070"/>
                  </a:lnTo>
                  <a:lnTo>
                    <a:pt x="114670" y="25327"/>
                  </a:lnTo>
                  <a:lnTo>
                    <a:pt x="127567" y="6355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2" name="Straight Connector 61"/>
            <p:cNvCxnSpPr/>
            <p:nvPr/>
          </p:nvCxnSpPr>
          <p:spPr>
            <a:xfrm>
              <a:off x="4808123" y="4295221"/>
              <a:ext cx="126065" cy="127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3" name="Freeform 62"/>
            <p:cNvSpPr/>
            <p:nvPr/>
          </p:nvSpPr>
          <p:spPr>
            <a:xfrm>
              <a:off x="4934188" y="4255465"/>
              <a:ext cx="124615" cy="76333"/>
            </a:xfrm>
            <a:custGeom>
              <a:avLst/>
              <a:gdLst/>
              <a:ahLst/>
              <a:cxnLst/>
              <a:rect l="0" t="0" r="0" b="0"/>
              <a:pathLst>
                <a:path w="124725" h="75864">
                  <a:moveTo>
                    <a:pt x="124724" y="75863"/>
                  </a:moveTo>
                  <a:lnTo>
                    <a:pt x="0" y="51262"/>
                  </a:lnTo>
                  <a:lnTo>
                    <a:pt x="11598" y="25309"/>
                  </a:lnTo>
                  <a:lnTo>
                    <a:pt x="19853" y="16305"/>
                  </a:lnTo>
                  <a:lnTo>
                    <a:pt x="27493" y="10417"/>
                  </a:lnTo>
                  <a:lnTo>
                    <a:pt x="34785" y="6292"/>
                  </a:lnTo>
                  <a:lnTo>
                    <a:pt x="41833" y="3405"/>
                  </a:lnTo>
                  <a:lnTo>
                    <a:pt x="48691" y="1486"/>
                  </a:lnTo>
                  <a:lnTo>
                    <a:pt x="55387" y="383"/>
                  </a:lnTo>
                  <a:lnTo>
                    <a:pt x="61941" y="0"/>
                  </a:lnTo>
                  <a:lnTo>
                    <a:pt x="68365" y="283"/>
                  </a:lnTo>
                  <a:lnTo>
                    <a:pt x="74662" y="1200"/>
                  </a:lnTo>
                  <a:lnTo>
                    <a:pt x="80837" y="2743"/>
                  </a:lnTo>
                  <a:lnTo>
                    <a:pt x="86886" y="4920"/>
                  </a:lnTo>
                  <a:lnTo>
                    <a:pt x="92805" y="7763"/>
                  </a:lnTo>
                  <a:lnTo>
                    <a:pt x="98580" y="11327"/>
                  </a:lnTo>
                  <a:lnTo>
                    <a:pt x="104195" y="15705"/>
                  </a:lnTo>
                  <a:lnTo>
                    <a:pt x="109620" y="21053"/>
                  </a:lnTo>
                  <a:lnTo>
                    <a:pt x="114800" y="27637"/>
                  </a:lnTo>
                  <a:lnTo>
                    <a:pt x="119632" y="35986"/>
                  </a:lnTo>
                  <a:lnTo>
                    <a:pt x="124724" y="7586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4" name="Straight Connector 63"/>
            <p:cNvCxnSpPr/>
            <p:nvPr/>
          </p:nvCxnSpPr>
          <p:spPr>
            <a:xfrm>
              <a:off x="5058803" y="4331798"/>
              <a:ext cx="123166" cy="365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5" name="Freeform 64"/>
            <p:cNvSpPr/>
            <p:nvPr/>
          </p:nvSpPr>
          <p:spPr>
            <a:xfrm>
              <a:off x="5181969" y="4330207"/>
              <a:ext cx="120269" cy="89056"/>
            </a:xfrm>
            <a:custGeom>
              <a:avLst/>
              <a:gdLst/>
              <a:ahLst/>
              <a:cxnLst/>
              <a:rect l="0" t="0" r="0" b="0"/>
              <a:pathLst>
                <a:path w="120181" h="89002">
                  <a:moveTo>
                    <a:pt x="116595" y="89001"/>
                  </a:moveTo>
                  <a:lnTo>
                    <a:pt x="0" y="38186"/>
                  </a:lnTo>
                  <a:lnTo>
                    <a:pt x="16905" y="15316"/>
                  </a:lnTo>
                  <a:lnTo>
                    <a:pt x="26904" y="8289"/>
                  </a:lnTo>
                  <a:lnTo>
                    <a:pt x="35634" y="4176"/>
                  </a:lnTo>
                  <a:lnTo>
                    <a:pt x="43645" y="1711"/>
                  </a:lnTo>
                  <a:lnTo>
                    <a:pt x="51152" y="403"/>
                  </a:lnTo>
                  <a:lnTo>
                    <a:pt x="58265" y="0"/>
                  </a:lnTo>
                  <a:lnTo>
                    <a:pt x="65045" y="359"/>
                  </a:lnTo>
                  <a:lnTo>
                    <a:pt x="71532" y="1393"/>
                  </a:lnTo>
                  <a:lnTo>
                    <a:pt x="77748" y="3048"/>
                  </a:lnTo>
                  <a:lnTo>
                    <a:pt x="83705" y="5296"/>
                  </a:lnTo>
                  <a:lnTo>
                    <a:pt x="89407" y="8129"/>
                  </a:lnTo>
                  <a:lnTo>
                    <a:pt x="94851" y="11555"/>
                  </a:lnTo>
                  <a:lnTo>
                    <a:pt x="100024" y="15604"/>
                  </a:lnTo>
                  <a:lnTo>
                    <a:pt x="104903" y="20326"/>
                  </a:lnTo>
                  <a:lnTo>
                    <a:pt x="109450" y="25810"/>
                  </a:lnTo>
                  <a:lnTo>
                    <a:pt x="113602" y="32200"/>
                  </a:lnTo>
                  <a:lnTo>
                    <a:pt x="117250" y="39746"/>
                  </a:lnTo>
                  <a:lnTo>
                    <a:pt x="120180" y="48941"/>
                  </a:lnTo>
                  <a:lnTo>
                    <a:pt x="116595" y="8900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6" name="Straight Connector 65"/>
            <p:cNvCxnSpPr/>
            <p:nvPr/>
          </p:nvCxnSpPr>
          <p:spPr>
            <a:xfrm>
              <a:off x="5297890" y="4419263"/>
              <a:ext cx="108677" cy="667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Freeform 66"/>
            <p:cNvSpPr/>
            <p:nvPr/>
          </p:nvSpPr>
          <p:spPr>
            <a:xfrm>
              <a:off x="5406567" y="4455840"/>
              <a:ext cx="117370" cy="95417"/>
            </a:xfrm>
            <a:custGeom>
              <a:avLst/>
              <a:gdLst/>
              <a:ahLst/>
              <a:cxnLst/>
              <a:rect l="0" t="0" r="0" b="0"/>
              <a:pathLst>
                <a:path w="117707" h="96017">
                  <a:moveTo>
                    <a:pt x="109108" y="96016"/>
                  </a:moveTo>
                  <a:lnTo>
                    <a:pt x="0" y="30988"/>
                  </a:lnTo>
                  <a:lnTo>
                    <a:pt x="19628" y="10460"/>
                  </a:lnTo>
                  <a:lnTo>
                    <a:pt x="30419" y="4759"/>
                  </a:lnTo>
                  <a:lnTo>
                    <a:pt x="39586" y="1783"/>
                  </a:lnTo>
                  <a:lnTo>
                    <a:pt x="47833" y="350"/>
                  </a:lnTo>
                  <a:lnTo>
                    <a:pt x="55435" y="0"/>
                  </a:lnTo>
                  <a:lnTo>
                    <a:pt x="62532" y="497"/>
                  </a:lnTo>
                  <a:lnTo>
                    <a:pt x="69204" y="1707"/>
                  </a:lnTo>
                  <a:lnTo>
                    <a:pt x="75500" y="3547"/>
                  </a:lnTo>
                  <a:lnTo>
                    <a:pt x="81450" y="5970"/>
                  </a:lnTo>
                  <a:lnTo>
                    <a:pt x="87068" y="8948"/>
                  </a:lnTo>
                  <a:lnTo>
                    <a:pt x="92361" y="12473"/>
                  </a:lnTo>
                  <a:lnTo>
                    <a:pt x="97322" y="16553"/>
                  </a:lnTo>
                  <a:lnTo>
                    <a:pt x="101937" y="21215"/>
                  </a:lnTo>
                  <a:lnTo>
                    <a:pt x="106175" y="26508"/>
                  </a:lnTo>
                  <a:lnTo>
                    <a:pt x="109989" y="32514"/>
                  </a:lnTo>
                  <a:lnTo>
                    <a:pt x="113298" y="39368"/>
                  </a:lnTo>
                  <a:lnTo>
                    <a:pt x="115961" y="47303"/>
                  </a:lnTo>
                  <a:lnTo>
                    <a:pt x="117706" y="56781"/>
                  </a:lnTo>
                  <a:lnTo>
                    <a:pt x="109108" y="9601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8" name="Straight Connector 67"/>
            <p:cNvCxnSpPr/>
            <p:nvPr/>
          </p:nvCxnSpPr>
          <p:spPr>
            <a:xfrm>
              <a:off x="5515242" y="4551256"/>
              <a:ext cx="117371" cy="477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Freeform 68"/>
            <p:cNvSpPr/>
            <p:nvPr/>
          </p:nvSpPr>
          <p:spPr>
            <a:xfrm>
              <a:off x="5632613" y="4544895"/>
              <a:ext cx="126064" cy="73153"/>
            </a:xfrm>
            <a:custGeom>
              <a:avLst/>
              <a:gdLst/>
              <a:ahLst/>
              <a:cxnLst/>
              <a:rect l="0" t="0" r="0" b="0"/>
              <a:pathLst>
                <a:path w="126008" h="72750">
                  <a:moveTo>
                    <a:pt x="126007" y="72749"/>
                  </a:moveTo>
                  <a:lnTo>
                    <a:pt x="0" y="54455"/>
                  </a:lnTo>
                  <a:lnTo>
                    <a:pt x="10287" y="27907"/>
                  </a:lnTo>
                  <a:lnTo>
                    <a:pt x="18089" y="18482"/>
                  </a:lnTo>
                  <a:lnTo>
                    <a:pt x="25433" y="12205"/>
                  </a:lnTo>
                  <a:lnTo>
                    <a:pt x="32519" y="7711"/>
                  </a:lnTo>
                  <a:lnTo>
                    <a:pt x="39423" y="4466"/>
                  </a:lnTo>
                  <a:lnTo>
                    <a:pt x="46185" y="2200"/>
                  </a:lnTo>
                  <a:lnTo>
                    <a:pt x="52828" y="757"/>
                  </a:lnTo>
                  <a:lnTo>
                    <a:pt x="59365" y="42"/>
                  </a:lnTo>
                  <a:lnTo>
                    <a:pt x="65804" y="0"/>
                  </a:lnTo>
                  <a:lnTo>
                    <a:pt x="72150" y="598"/>
                  </a:lnTo>
                  <a:lnTo>
                    <a:pt x="78405" y="1829"/>
                  </a:lnTo>
                  <a:lnTo>
                    <a:pt x="84566" y="3701"/>
                  </a:lnTo>
                  <a:lnTo>
                    <a:pt x="90630" y="6245"/>
                  </a:lnTo>
                  <a:lnTo>
                    <a:pt x="96588" y="9517"/>
                  </a:lnTo>
                  <a:lnTo>
                    <a:pt x="102427" y="13613"/>
                  </a:lnTo>
                  <a:lnTo>
                    <a:pt x="108123" y="18687"/>
                  </a:lnTo>
                  <a:lnTo>
                    <a:pt x="113638" y="25011"/>
                  </a:lnTo>
                  <a:lnTo>
                    <a:pt x="118894" y="33117"/>
                  </a:lnTo>
                  <a:lnTo>
                    <a:pt x="126007" y="7274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0" name="Straight Connector 69"/>
            <p:cNvCxnSpPr/>
            <p:nvPr/>
          </p:nvCxnSpPr>
          <p:spPr>
            <a:xfrm flipV="1">
              <a:off x="5758677" y="4606916"/>
              <a:ext cx="127513" cy="111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Freeform 70"/>
            <p:cNvSpPr/>
            <p:nvPr/>
          </p:nvSpPr>
          <p:spPr>
            <a:xfrm>
              <a:off x="5886190" y="4530582"/>
              <a:ext cx="126065" cy="76333"/>
            </a:xfrm>
            <a:custGeom>
              <a:avLst/>
              <a:gdLst/>
              <a:ahLst/>
              <a:cxnLst/>
              <a:rect l="0" t="0" r="0" b="0"/>
              <a:pathLst>
                <a:path w="126371" h="75120">
                  <a:moveTo>
                    <a:pt x="126370" y="53101"/>
                  </a:moveTo>
                  <a:lnTo>
                    <a:pt x="0" y="75119"/>
                  </a:lnTo>
                  <a:lnTo>
                    <a:pt x="1520" y="46476"/>
                  </a:lnTo>
                  <a:lnTo>
                    <a:pt x="6032" y="35006"/>
                  </a:lnTo>
                  <a:lnTo>
                    <a:pt x="11094" y="26693"/>
                  </a:lnTo>
                  <a:lnTo>
                    <a:pt x="16467" y="20167"/>
                  </a:lnTo>
                  <a:lnTo>
                    <a:pt x="22059" y="14894"/>
                  </a:lnTo>
                  <a:lnTo>
                    <a:pt x="27821" y="10603"/>
                  </a:lnTo>
                  <a:lnTo>
                    <a:pt x="33728" y="7138"/>
                  </a:lnTo>
                  <a:lnTo>
                    <a:pt x="39762" y="4403"/>
                  </a:lnTo>
                  <a:lnTo>
                    <a:pt x="45913" y="2342"/>
                  </a:lnTo>
                  <a:lnTo>
                    <a:pt x="52176" y="925"/>
                  </a:lnTo>
                  <a:lnTo>
                    <a:pt x="58550" y="141"/>
                  </a:lnTo>
                  <a:lnTo>
                    <a:pt x="65035" y="0"/>
                  </a:lnTo>
                  <a:lnTo>
                    <a:pt x="71638" y="532"/>
                  </a:lnTo>
                  <a:lnTo>
                    <a:pt x="78369" y="1796"/>
                  </a:lnTo>
                  <a:lnTo>
                    <a:pt x="85243" y="3886"/>
                  </a:lnTo>
                  <a:lnTo>
                    <a:pt x="92289" y="6956"/>
                  </a:lnTo>
                  <a:lnTo>
                    <a:pt x="99552" y="11281"/>
                  </a:lnTo>
                  <a:lnTo>
                    <a:pt x="107127" y="17392"/>
                  </a:lnTo>
                  <a:lnTo>
                    <a:pt x="126370" y="5310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2" name="Straight Connector 71"/>
            <p:cNvCxnSpPr/>
            <p:nvPr/>
          </p:nvCxnSpPr>
          <p:spPr>
            <a:xfrm flipV="1">
              <a:off x="6012255" y="4559207"/>
              <a:ext cx="126064" cy="2544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3" name="Freeform 72"/>
            <p:cNvSpPr/>
            <p:nvPr/>
          </p:nvSpPr>
          <p:spPr>
            <a:xfrm>
              <a:off x="6138318" y="4481284"/>
              <a:ext cx="123167" cy="77923"/>
            </a:xfrm>
            <a:custGeom>
              <a:avLst/>
              <a:gdLst/>
              <a:ahLst/>
              <a:cxnLst/>
              <a:rect l="0" t="0" r="0" b="0"/>
              <a:pathLst>
                <a:path w="124400" h="77004">
                  <a:moveTo>
                    <a:pt x="124399" y="50237"/>
                  </a:moveTo>
                  <a:lnTo>
                    <a:pt x="0" y="77003"/>
                  </a:lnTo>
                  <a:lnTo>
                    <a:pt x="387" y="48553"/>
                  </a:lnTo>
                  <a:lnTo>
                    <a:pt x="4410" y="37007"/>
                  </a:lnTo>
                  <a:lnTo>
                    <a:pt x="9102" y="28568"/>
                  </a:lnTo>
                  <a:lnTo>
                    <a:pt x="14173" y="21890"/>
                  </a:lnTo>
                  <a:lnTo>
                    <a:pt x="19510" y="16445"/>
                  </a:lnTo>
                  <a:lnTo>
                    <a:pt x="25054" y="11966"/>
                  </a:lnTo>
                  <a:lnTo>
                    <a:pt x="30773" y="8300"/>
                  </a:lnTo>
                  <a:lnTo>
                    <a:pt x="36647" y="5354"/>
                  </a:lnTo>
                  <a:lnTo>
                    <a:pt x="42663" y="3070"/>
                  </a:lnTo>
                  <a:lnTo>
                    <a:pt x="48817" y="1420"/>
                  </a:lnTo>
                  <a:lnTo>
                    <a:pt x="55103" y="393"/>
                  </a:lnTo>
                  <a:lnTo>
                    <a:pt x="61527" y="0"/>
                  </a:lnTo>
                  <a:lnTo>
                    <a:pt x="68093" y="270"/>
                  </a:lnTo>
                  <a:lnTo>
                    <a:pt x="74813" y="1260"/>
                  </a:lnTo>
                  <a:lnTo>
                    <a:pt x="81709" y="3062"/>
                  </a:lnTo>
                  <a:lnTo>
                    <a:pt x="88813" y="5830"/>
                  </a:lnTo>
                  <a:lnTo>
                    <a:pt x="96182" y="9832"/>
                  </a:lnTo>
                  <a:lnTo>
                    <a:pt x="103930" y="15593"/>
                  </a:lnTo>
                  <a:lnTo>
                    <a:pt x="124399" y="5023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4" name="Straight Connector 73"/>
            <p:cNvCxnSpPr/>
            <p:nvPr/>
          </p:nvCxnSpPr>
          <p:spPr>
            <a:xfrm flipV="1">
              <a:off x="6261485" y="4505138"/>
              <a:ext cx="126064" cy="27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Freeform 74"/>
            <p:cNvSpPr/>
            <p:nvPr/>
          </p:nvSpPr>
          <p:spPr>
            <a:xfrm>
              <a:off x="6387549" y="4427215"/>
              <a:ext cx="126065" cy="77923"/>
            </a:xfrm>
            <a:custGeom>
              <a:avLst/>
              <a:gdLst/>
              <a:ahLst/>
              <a:cxnLst/>
              <a:rect l="0" t="0" r="0" b="0"/>
              <a:pathLst>
                <a:path w="125917" h="77329">
                  <a:moveTo>
                    <a:pt x="125916" y="51257"/>
                  </a:moveTo>
                  <a:lnTo>
                    <a:pt x="0" y="77328"/>
                  </a:lnTo>
                  <a:lnTo>
                    <a:pt x="614" y="48582"/>
                  </a:lnTo>
                  <a:lnTo>
                    <a:pt x="4770" y="36946"/>
                  </a:lnTo>
                  <a:lnTo>
                    <a:pt x="9578" y="28456"/>
                  </a:lnTo>
                  <a:lnTo>
                    <a:pt x="14755" y="21747"/>
                  </a:lnTo>
                  <a:lnTo>
                    <a:pt x="20190" y="16287"/>
                  </a:lnTo>
                  <a:lnTo>
                    <a:pt x="25828" y="11805"/>
                  </a:lnTo>
                  <a:lnTo>
                    <a:pt x="31635" y="8145"/>
                  </a:lnTo>
                  <a:lnTo>
                    <a:pt x="37594" y="5214"/>
                  </a:lnTo>
                  <a:lnTo>
                    <a:pt x="43692" y="2954"/>
                  </a:lnTo>
                  <a:lnTo>
                    <a:pt x="49923" y="1335"/>
                  </a:lnTo>
                  <a:lnTo>
                    <a:pt x="56283" y="347"/>
                  </a:lnTo>
                  <a:lnTo>
                    <a:pt x="62777" y="0"/>
                  </a:lnTo>
                  <a:lnTo>
                    <a:pt x="69410" y="324"/>
                  </a:lnTo>
                  <a:lnTo>
                    <a:pt x="76194" y="1377"/>
                  </a:lnTo>
                  <a:lnTo>
                    <a:pt x="83148" y="3252"/>
                  </a:lnTo>
                  <a:lnTo>
                    <a:pt x="90304" y="6105"/>
                  </a:lnTo>
                  <a:lnTo>
                    <a:pt x="97719" y="10207"/>
                  </a:lnTo>
                  <a:lnTo>
                    <a:pt x="105503" y="16089"/>
                  </a:lnTo>
                  <a:lnTo>
                    <a:pt x="125916" y="5125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6" name="Straight Connector 75"/>
            <p:cNvCxnSpPr/>
            <p:nvPr/>
          </p:nvCxnSpPr>
          <p:spPr>
            <a:xfrm flipV="1">
              <a:off x="6513614" y="4455840"/>
              <a:ext cx="126064" cy="2226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7" name="Freeform 76"/>
            <p:cNvSpPr/>
            <p:nvPr/>
          </p:nvSpPr>
          <p:spPr>
            <a:xfrm>
              <a:off x="6639677" y="4384277"/>
              <a:ext cx="127513" cy="71563"/>
            </a:xfrm>
            <a:custGeom>
              <a:avLst/>
              <a:gdLst/>
              <a:ahLst/>
              <a:cxnLst/>
              <a:rect l="0" t="0" r="0" b="0"/>
              <a:pathLst>
                <a:path w="126789" h="71237">
                  <a:moveTo>
                    <a:pt x="126788" y="56400"/>
                  </a:moveTo>
                  <a:lnTo>
                    <a:pt x="0" y="71236"/>
                  </a:lnTo>
                  <a:lnTo>
                    <a:pt x="3106" y="42862"/>
                  </a:lnTo>
                  <a:lnTo>
                    <a:pt x="8228" y="31716"/>
                  </a:lnTo>
                  <a:lnTo>
                    <a:pt x="13721" y="23739"/>
                  </a:lnTo>
                  <a:lnTo>
                    <a:pt x="19423" y="17554"/>
                  </a:lnTo>
                  <a:lnTo>
                    <a:pt x="25273" y="12627"/>
                  </a:lnTo>
                  <a:lnTo>
                    <a:pt x="31238" y="8684"/>
                  </a:lnTo>
                  <a:lnTo>
                    <a:pt x="37300" y="5570"/>
                  </a:lnTo>
                  <a:lnTo>
                    <a:pt x="43447" y="3189"/>
                  </a:lnTo>
                  <a:lnTo>
                    <a:pt x="49674" y="1484"/>
                  </a:lnTo>
                  <a:lnTo>
                    <a:pt x="55976" y="425"/>
                  </a:lnTo>
                  <a:lnTo>
                    <a:pt x="62352" y="0"/>
                  </a:lnTo>
                  <a:lnTo>
                    <a:pt x="68805" y="221"/>
                  </a:lnTo>
                  <a:lnTo>
                    <a:pt x="75336" y="1119"/>
                  </a:lnTo>
                  <a:lnTo>
                    <a:pt x="81953" y="2750"/>
                  </a:lnTo>
                  <a:lnTo>
                    <a:pt x="88667" y="5208"/>
                  </a:lnTo>
                  <a:lnTo>
                    <a:pt x="95496" y="8652"/>
                  </a:lnTo>
                  <a:lnTo>
                    <a:pt x="102472" y="13353"/>
                  </a:lnTo>
                  <a:lnTo>
                    <a:pt x="109658" y="19847"/>
                  </a:lnTo>
                  <a:lnTo>
                    <a:pt x="126788" y="5640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8" name="Straight Connector 77"/>
            <p:cNvCxnSpPr/>
            <p:nvPr/>
          </p:nvCxnSpPr>
          <p:spPr>
            <a:xfrm flipV="1">
              <a:off x="6767191" y="4438346"/>
              <a:ext cx="127513" cy="15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9" name="Freeform 78"/>
            <p:cNvSpPr/>
            <p:nvPr/>
          </p:nvSpPr>
          <p:spPr>
            <a:xfrm>
              <a:off x="6894704" y="4377916"/>
              <a:ext cx="127513" cy="66792"/>
            </a:xfrm>
            <a:custGeom>
              <a:avLst/>
              <a:gdLst/>
              <a:ahLst/>
              <a:cxnLst/>
              <a:rect l="0" t="0" r="0" b="0"/>
              <a:pathLst>
                <a:path w="127596" h="67510">
                  <a:moveTo>
                    <a:pt x="127595" y="67509"/>
                  </a:moveTo>
                  <a:lnTo>
                    <a:pt x="0" y="60177"/>
                  </a:lnTo>
                  <a:lnTo>
                    <a:pt x="7978" y="32735"/>
                  </a:lnTo>
                  <a:lnTo>
                    <a:pt x="14960" y="22632"/>
                  </a:lnTo>
                  <a:lnTo>
                    <a:pt x="21758" y="15717"/>
                  </a:lnTo>
                  <a:lnTo>
                    <a:pt x="28452" y="10606"/>
                  </a:lnTo>
                  <a:lnTo>
                    <a:pt x="35074" y="6760"/>
                  </a:lnTo>
                  <a:lnTo>
                    <a:pt x="41639" y="3906"/>
                  </a:lnTo>
                  <a:lnTo>
                    <a:pt x="48156" y="1885"/>
                  </a:lnTo>
                  <a:lnTo>
                    <a:pt x="54630" y="602"/>
                  </a:lnTo>
                  <a:lnTo>
                    <a:pt x="61066" y="0"/>
                  </a:lnTo>
                  <a:lnTo>
                    <a:pt x="67464" y="46"/>
                  </a:lnTo>
                  <a:lnTo>
                    <a:pt x="73825" y="733"/>
                  </a:lnTo>
                  <a:lnTo>
                    <a:pt x="80149" y="2068"/>
                  </a:lnTo>
                  <a:lnTo>
                    <a:pt x="86434" y="4085"/>
                  </a:lnTo>
                  <a:lnTo>
                    <a:pt x="92677" y="6839"/>
                  </a:lnTo>
                  <a:lnTo>
                    <a:pt x="98871" y="10426"/>
                  </a:lnTo>
                  <a:lnTo>
                    <a:pt x="105009" y="15005"/>
                  </a:lnTo>
                  <a:lnTo>
                    <a:pt x="111073" y="20849"/>
                  </a:lnTo>
                  <a:lnTo>
                    <a:pt x="117035" y="28498"/>
                  </a:lnTo>
                  <a:lnTo>
                    <a:pt x="127595" y="6750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0" name="Straight Connector 79"/>
            <p:cNvCxnSpPr/>
            <p:nvPr/>
          </p:nvCxnSpPr>
          <p:spPr>
            <a:xfrm>
              <a:off x="7022217" y="4444707"/>
              <a:ext cx="127513" cy="127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Freeform 80"/>
            <p:cNvSpPr/>
            <p:nvPr/>
          </p:nvSpPr>
          <p:spPr>
            <a:xfrm>
              <a:off x="7149730" y="4392229"/>
              <a:ext cx="130411" cy="66792"/>
            </a:xfrm>
            <a:custGeom>
              <a:avLst/>
              <a:gdLst/>
              <a:ahLst/>
              <a:cxnLst/>
              <a:rect l="0" t="0" r="0" b="0"/>
              <a:pathLst>
                <a:path w="130124" h="66035">
                  <a:moveTo>
                    <a:pt x="130123" y="66034"/>
                  </a:moveTo>
                  <a:lnTo>
                    <a:pt x="0" y="64089"/>
                  </a:lnTo>
                  <a:lnTo>
                    <a:pt x="6929" y="35827"/>
                  </a:lnTo>
                  <a:lnTo>
                    <a:pt x="13595" y="25247"/>
                  </a:lnTo>
                  <a:lnTo>
                    <a:pt x="20212" y="17918"/>
                  </a:lnTo>
                  <a:lnTo>
                    <a:pt x="26802" y="12429"/>
                  </a:lnTo>
                  <a:lnTo>
                    <a:pt x="33372" y="8231"/>
                  </a:lnTo>
                  <a:lnTo>
                    <a:pt x="39927" y="5043"/>
                  </a:lnTo>
                  <a:lnTo>
                    <a:pt x="46470" y="2705"/>
                  </a:lnTo>
                  <a:lnTo>
                    <a:pt x="53001" y="1120"/>
                  </a:lnTo>
                  <a:lnTo>
                    <a:pt x="59522" y="229"/>
                  </a:lnTo>
                  <a:lnTo>
                    <a:pt x="66034" y="0"/>
                  </a:lnTo>
                  <a:lnTo>
                    <a:pt x="72535" y="423"/>
                  </a:lnTo>
                  <a:lnTo>
                    <a:pt x="79026" y="1509"/>
                  </a:lnTo>
                  <a:lnTo>
                    <a:pt x="85507" y="3288"/>
                  </a:lnTo>
                  <a:lnTo>
                    <a:pt x="91977" y="5820"/>
                  </a:lnTo>
                  <a:lnTo>
                    <a:pt x="98434" y="9203"/>
                  </a:lnTo>
                  <a:lnTo>
                    <a:pt x="104875" y="13596"/>
                  </a:lnTo>
                  <a:lnTo>
                    <a:pt x="111298" y="19279"/>
                  </a:lnTo>
                  <a:lnTo>
                    <a:pt x="117693" y="26802"/>
                  </a:lnTo>
                  <a:lnTo>
                    <a:pt x="130123" y="6603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2" name="Straight Connector 81"/>
            <p:cNvCxnSpPr/>
            <p:nvPr/>
          </p:nvCxnSpPr>
          <p:spPr>
            <a:xfrm>
              <a:off x="7280142" y="4459020"/>
              <a:ext cx="128963" cy="15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3" name="Freeform 82"/>
            <p:cNvSpPr/>
            <p:nvPr/>
          </p:nvSpPr>
          <p:spPr>
            <a:xfrm>
              <a:off x="7409104" y="4396999"/>
              <a:ext cx="127513" cy="65202"/>
            </a:xfrm>
            <a:custGeom>
              <a:avLst/>
              <a:gdLst/>
              <a:ahLst/>
              <a:cxnLst/>
              <a:rect l="0" t="0" r="0" b="0"/>
              <a:pathLst>
                <a:path w="128062" h="64808">
                  <a:moveTo>
                    <a:pt x="128061" y="64807"/>
                  </a:moveTo>
                  <a:lnTo>
                    <a:pt x="0" y="63254"/>
                  </a:lnTo>
                  <a:lnTo>
                    <a:pt x="6742" y="35421"/>
                  </a:lnTo>
                  <a:lnTo>
                    <a:pt x="13272" y="24991"/>
                  </a:lnTo>
                  <a:lnTo>
                    <a:pt x="19764" y="17760"/>
                  </a:lnTo>
                  <a:lnTo>
                    <a:pt x="26233" y="12340"/>
                  </a:lnTo>
                  <a:lnTo>
                    <a:pt x="32688" y="8190"/>
                  </a:lnTo>
                  <a:lnTo>
                    <a:pt x="39130" y="5035"/>
                  </a:lnTo>
                  <a:lnTo>
                    <a:pt x="45562" y="2716"/>
                  </a:lnTo>
                  <a:lnTo>
                    <a:pt x="51985" y="1138"/>
                  </a:lnTo>
                  <a:lnTo>
                    <a:pt x="58400" y="243"/>
                  </a:lnTo>
                  <a:lnTo>
                    <a:pt x="64807" y="0"/>
                  </a:lnTo>
                  <a:lnTo>
                    <a:pt x="71206" y="398"/>
                  </a:lnTo>
                  <a:lnTo>
                    <a:pt x="77597" y="1449"/>
                  </a:lnTo>
                  <a:lnTo>
                    <a:pt x="83980" y="3182"/>
                  </a:lnTo>
                  <a:lnTo>
                    <a:pt x="90354" y="5656"/>
                  </a:lnTo>
                  <a:lnTo>
                    <a:pt x="96718" y="8967"/>
                  </a:lnTo>
                  <a:lnTo>
                    <a:pt x="103070" y="13272"/>
                  </a:lnTo>
                  <a:lnTo>
                    <a:pt x="109406" y="18847"/>
                  </a:lnTo>
                  <a:lnTo>
                    <a:pt x="115720" y="26233"/>
                  </a:lnTo>
                  <a:lnTo>
                    <a:pt x="128061" y="6480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4" name="Straight Connector 83"/>
            <p:cNvCxnSpPr/>
            <p:nvPr/>
          </p:nvCxnSpPr>
          <p:spPr>
            <a:xfrm>
              <a:off x="7536617" y="4462201"/>
              <a:ext cx="128962" cy="15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5" name="Freeform 84"/>
            <p:cNvSpPr/>
            <p:nvPr/>
          </p:nvSpPr>
          <p:spPr>
            <a:xfrm>
              <a:off x="7665579" y="4400179"/>
              <a:ext cx="127513" cy="63611"/>
            </a:xfrm>
            <a:custGeom>
              <a:avLst/>
              <a:gdLst/>
              <a:ahLst/>
              <a:cxnLst/>
              <a:rect l="0" t="0" r="0" b="0"/>
              <a:pathLst>
                <a:path w="128042" h="64402">
                  <a:moveTo>
                    <a:pt x="128041" y="64401"/>
                  </a:moveTo>
                  <a:lnTo>
                    <a:pt x="0" y="63638"/>
                  </a:lnTo>
                  <a:lnTo>
                    <a:pt x="6568" y="35771"/>
                  </a:lnTo>
                  <a:lnTo>
                    <a:pt x="13033" y="25303"/>
                  </a:lnTo>
                  <a:lnTo>
                    <a:pt x="19478" y="18033"/>
                  </a:lnTo>
                  <a:lnTo>
                    <a:pt x="25914" y="12575"/>
                  </a:lnTo>
                  <a:lnTo>
                    <a:pt x="32340" y="8386"/>
                  </a:lnTo>
                  <a:lnTo>
                    <a:pt x="38762" y="5191"/>
                  </a:lnTo>
                  <a:lnTo>
                    <a:pt x="45178" y="2834"/>
                  </a:lnTo>
                  <a:lnTo>
                    <a:pt x="51590" y="1217"/>
                  </a:lnTo>
                  <a:lnTo>
                    <a:pt x="57998" y="282"/>
                  </a:lnTo>
                  <a:lnTo>
                    <a:pt x="64402" y="0"/>
                  </a:lnTo>
                  <a:lnTo>
                    <a:pt x="70802" y="358"/>
                  </a:lnTo>
                  <a:lnTo>
                    <a:pt x="77198" y="1369"/>
                  </a:lnTo>
                  <a:lnTo>
                    <a:pt x="83590" y="3063"/>
                  </a:lnTo>
                  <a:lnTo>
                    <a:pt x="89978" y="5497"/>
                  </a:lnTo>
                  <a:lnTo>
                    <a:pt x="96361" y="8767"/>
                  </a:lnTo>
                  <a:lnTo>
                    <a:pt x="102738" y="13032"/>
                  </a:lnTo>
                  <a:lnTo>
                    <a:pt x="109107" y="18567"/>
                  </a:lnTo>
                  <a:lnTo>
                    <a:pt x="115466" y="25913"/>
                  </a:lnTo>
                  <a:lnTo>
                    <a:pt x="128041" y="6440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6" name="Straight Connector 85"/>
            <p:cNvCxnSpPr/>
            <p:nvPr/>
          </p:nvCxnSpPr>
          <p:spPr>
            <a:xfrm>
              <a:off x="7793093" y="4463791"/>
              <a:ext cx="12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8" name="Freeform 87"/>
          <p:cNvSpPr/>
          <p:nvPr/>
        </p:nvSpPr>
        <p:spPr>
          <a:xfrm>
            <a:off x="981075" y="2387600"/>
            <a:ext cx="7151688" cy="1427163"/>
          </a:xfrm>
          <a:custGeom>
            <a:avLst/>
            <a:gdLst>
              <a:gd name="connsiteX0" fmla="*/ 0 w 7151570"/>
              <a:gd name="connsiteY0" fmla="*/ 510139 h 1427747"/>
              <a:gd name="connsiteX1" fmla="*/ 327259 w 7151570"/>
              <a:gd name="connsiteY1" fmla="*/ 462013 h 1427747"/>
              <a:gd name="connsiteX2" fmla="*/ 683394 w 7151570"/>
              <a:gd name="connsiteY2" fmla="*/ 721895 h 1427747"/>
              <a:gd name="connsiteX3" fmla="*/ 1029903 w 7151570"/>
              <a:gd name="connsiteY3" fmla="*/ 895150 h 1427747"/>
              <a:gd name="connsiteX4" fmla="*/ 1337911 w 7151570"/>
              <a:gd name="connsiteY4" fmla="*/ 933651 h 1427747"/>
              <a:gd name="connsiteX5" fmla="*/ 1674796 w 7151570"/>
              <a:gd name="connsiteY5" fmla="*/ 1270535 h 1427747"/>
              <a:gd name="connsiteX6" fmla="*/ 1799924 w 7151570"/>
              <a:gd name="connsiteY6" fmla="*/ 1376413 h 1427747"/>
              <a:gd name="connsiteX7" fmla="*/ 2088682 w 7151570"/>
              <a:gd name="connsiteY7" fmla="*/ 1414914 h 1427747"/>
              <a:gd name="connsiteX8" fmla="*/ 2406316 w 7151570"/>
              <a:gd name="connsiteY8" fmla="*/ 1395663 h 1427747"/>
              <a:gd name="connsiteX9" fmla="*/ 3031958 w 7151570"/>
              <a:gd name="connsiteY9" fmla="*/ 1222409 h 1427747"/>
              <a:gd name="connsiteX10" fmla="*/ 3609474 w 7151570"/>
              <a:gd name="connsiteY10" fmla="*/ 1193533 h 1427747"/>
              <a:gd name="connsiteX11" fmla="*/ 3946358 w 7151570"/>
              <a:gd name="connsiteY11" fmla="*/ 1058779 h 1427747"/>
              <a:gd name="connsiteX12" fmla="*/ 4100362 w 7151570"/>
              <a:gd name="connsiteY12" fmla="*/ 702644 h 1427747"/>
              <a:gd name="connsiteX13" fmla="*/ 4004109 w 7151570"/>
              <a:gd name="connsiteY13" fmla="*/ 529390 h 1427747"/>
              <a:gd name="connsiteX14" fmla="*/ 3773103 w 7151570"/>
              <a:gd name="connsiteY14" fmla="*/ 413887 h 1427747"/>
              <a:gd name="connsiteX15" fmla="*/ 3869356 w 7151570"/>
              <a:gd name="connsiteY15" fmla="*/ 279133 h 1427747"/>
              <a:gd name="connsiteX16" fmla="*/ 4225490 w 7151570"/>
              <a:gd name="connsiteY16" fmla="*/ 231007 h 1427747"/>
              <a:gd name="connsiteX17" fmla="*/ 4523874 w 7151570"/>
              <a:gd name="connsiteY17" fmla="*/ 202131 h 1427747"/>
              <a:gd name="connsiteX18" fmla="*/ 4716379 w 7151570"/>
              <a:gd name="connsiteY18" fmla="*/ 240632 h 1427747"/>
              <a:gd name="connsiteX19" fmla="*/ 4649002 w 7151570"/>
              <a:gd name="connsiteY19" fmla="*/ 413887 h 1427747"/>
              <a:gd name="connsiteX20" fmla="*/ 4831882 w 7151570"/>
              <a:gd name="connsiteY20" fmla="*/ 529390 h 1427747"/>
              <a:gd name="connsiteX21" fmla="*/ 5111015 w 7151570"/>
              <a:gd name="connsiteY21" fmla="*/ 481263 h 1427747"/>
              <a:gd name="connsiteX22" fmla="*/ 5390147 w 7151570"/>
              <a:gd name="connsiteY22" fmla="*/ 394636 h 1427747"/>
              <a:gd name="connsiteX23" fmla="*/ 5977288 w 7151570"/>
              <a:gd name="connsiteY23" fmla="*/ 327259 h 1427747"/>
              <a:gd name="connsiteX24" fmla="*/ 6266046 w 7151570"/>
              <a:gd name="connsiteY24" fmla="*/ 327259 h 1427747"/>
              <a:gd name="connsiteX25" fmla="*/ 6699183 w 7151570"/>
              <a:gd name="connsiteY25" fmla="*/ 182880 h 1427747"/>
              <a:gd name="connsiteX26" fmla="*/ 7045692 w 7151570"/>
              <a:gd name="connsiteY26" fmla="*/ 77002 h 1427747"/>
              <a:gd name="connsiteX27" fmla="*/ 7151570 w 7151570"/>
              <a:gd name="connsiteY27" fmla="*/ 0 h 142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51570" h="1427747">
                <a:moveTo>
                  <a:pt x="0" y="510139"/>
                </a:moveTo>
                <a:cubicBezTo>
                  <a:pt x="106680" y="468429"/>
                  <a:pt x="213360" y="426720"/>
                  <a:pt x="327259" y="462013"/>
                </a:cubicBezTo>
                <a:cubicBezTo>
                  <a:pt x="441158" y="497306"/>
                  <a:pt x="566287" y="649706"/>
                  <a:pt x="683394" y="721895"/>
                </a:cubicBezTo>
                <a:cubicBezTo>
                  <a:pt x="800501" y="794084"/>
                  <a:pt x="920817" y="859857"/>
                  <a:pt x="1029903" y="895150"/>
                </a:cubicBezTo>
                <a:cubicBezTo>
                  <a:pt x="1138989" y="930443"/>
                  <a:pt x="1230429" y="871087"/>
                  <a:pt x="1337911" y="933651"/>
                </a:cubicBezTo>
                <a:cubicBezTo>
                  <a:pt x="1445393" y="996215"/>
                  <a:pt x="1597794" y="1196741"/>
                  <a:pt x="1674796" y="1270535"/>
                </a:cubicBezTo>
                <a:cubicBezTo>
                  <a:pt x="1751798" y="1344329"/>
                  <a:pt x="1730943" y="1352350"/>
                  <a:pt x="1799924" y="1376413"/>
                </a:cubicBezTo>
                <a:cubicBezTo>
                  <a:pt x="1868905" y="1400476"/>
                  <a:pt x="1987617" y="1411706"/>
                  <a:pt x="2088682" y="1414914"/>
                </a:cubicBezTo>
                <a:cubicBezTo>
                  <a:pt x="2189747" y="1418122"/>
                  <a:pt x="2249103" y="1427747"/>
                  <a:pt x="2406316" y="1395663"/>
                </a:cubicBezTo>
                <a:cubicBezTo>
                  <a:pt x="2563529" y="1363579"/>
                  <a:pt x="2831432" y="1256097"/>
                  <a:pt x="3031958" y="1222409"/>
                </a:cubicBezTo>
                <a:cubicBezTo>
                  <a:pt x="3232484" y="1188721"/>
                  <a:pt x="3457074" y="1220805"/>
                  <a:pt x="3609474" y="1193533"/>
                </a:cubicBezTo>
                <a:cubicBezTo>
                  <a:pt x="3761874" y="1166261"/>
                  <a:pt x="3864543" y="1140594"/>
                  <a:pt x="3946358" y="1058779"/>
                </a:cubicBezTo>
                <a:cubicBezTo>
                  <a:pt x="4028173" y="976964"/>
                  <a:pt x="4090737" y="790875"/>
                  <a:pt x="4100362" y="702644"/>
                </a:cubicBezTo>
                <a:cubicBezTo>
                  <a:pt x="4109987" y="614413"/>
                  <a:pt x="4058652" y="577516"/>
                  <a:pt x="4004109" y="529390"/>
                </a:cubicBezTo>
                <a:cubicBezTo>
                  <a:pt x="3949566" y="481264"/>
                  <a:pt x="3795562" y="455596"/>
                  <a:pt x="3773103" y="413887"/>
                </a:cubicBezTo>
                <a:cubicBezTo>
                  <a:pt x="3750644" y="372178"/>
                  <a:pt x="3793958" y="309613"/>
                  <a:pt x="3869356" y="279133"/>
                </a:cubicBezTo>
                <a:cubicBezTo>
                  <a:pt x="3944754" y="248653"/>
                  <a:pt x="4116404" y="243841"/>
                  <a:pt x="4225490" y="231007"/>
                </a:cubicBezTo>
                <a:cubicBezTo>
                  <a:pt x="4334576" y="218173"/>
                  <a:pt x="4442059" y="200527"/>
                  <a:pt x="4523874" y="202131"/>
                </a:cubicBezTo>
                <a:cubicBezTo>
                  <a:pt x="4605689" y="203735"/>
                  <a:pt x="4695524" y="205339"/>
                  <a:pt x="4716379" y="240632"/>
                </a:cubicBezTo>
                <a:cubicBezTo>
                  <a:pt x="4737234" y="275925"/>
                  <a:pt x="4629752" y="365761"/>
                  <a:pt x="4649002" y="413887"/>
                </a:cubicBezTo>
                <a:cubicBezTo>
                  <a:pt x="4668252" y="462013"/>
                  <a:pt x="4754880" y="518161"/>
                  <a:pt x="4831882" y="529390"/>
                </a:cubicBezTo>
                <a:cubicBezTo>
                  <a:pt x="4908884" y="540619"/>
                  <a:pt x="5017971" y="503722"/>
                  <a:pt x="5111015" y="481263"/>
                </a:cubicBezTo>
                <a:cubicBezTo>
                  <a:pt x="5204059" y="458804"/>
                  <a:pt x="5245768" y="420303"/>
                  <a:pt x="5390147" y="394636"/>
                </a:cubicBezTo>
                <a:cubicBezTo>
                  <a:pt x="5534526" y="368969"/>
                  <a:pt x="5831305" y="338489"/>
                  <a:pt x="5977288" y="327259"/>
                </a:cubicBezTo>
                <a:cubicBezTo>
                  <a:pt x="6123271" y="316030"/>
                  <a:pt x="6145730" y="351322"/>
                  <a:pt x="6266046" y="327259"/>
                </a:cubicBezTo>
                <a:cubicBezTo>
                  <a:pt x="6386362" y="303196"/>
                  <a:pt x="6569242" y="224590"/>
                  <a:pt x="6699183" y="182880"/>
                </a:cubicBezTo>
                <a:cubicBezTo>
                  <a:pt x="6829124" y="141170"/>
                  <a:pt x="6970294" y="107482"/>
                  <a:pt x="7045692" y="77002"/>
                </a:cubicBezTo>
                <a:cubicBezTo>
                  <a:pt x="7121090" y="46522"/>
                  <a:pt x="7136330" y="23261"/>
                  <a:pt x="7151570" y="0"/>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9" name="TextBox 88"/>
          <p:cNvSpPr txBox="1"/>
          <p:nvPr/>
        </p:nvSpPr>
        <p:spPr>
          <a:xfrm>
            <a:off x="685800" y="2743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90" name="TextBox 89"/>
          <p:cNvSpPr txBox="1"/>
          <p:nvPr/>
        </p:nvSpPr>
        <p:spPr>
          <a:xfrm>
            <a:off x="8077200" y="22098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92" name="Freeform 91"/>
          <p:cNvSpPr/>
          <p:nvPr/>
        </p:nvSpPr>
        <p:spPr>
          <a:xfrm>
            <a:off x="3167063" y="4167188"/>
            <a:ext cx="4841875" cy="2349500"/>
          </a:xfrm>
          <a:custGeom>
            <a:avLst/>
            <a:gdLst>
              <a:gd name="connsiteX0" fmla="*/ 0 w 4841507"/>
              <a:gd name="connsiteY0" fmla="*/ 2348564 h 2348564"/>
              <a:gd name="connsiteX1" fmla="*/ 712269 w 4841507"/>
              <a:gd name="connsiteY1" fmla="*/ 1742173 h 2348564"/>
              <a:gd name="connsiteX2" fmla="*/ 1193532 w 4841507"/>
              <a:gd name="connsiteY2" fmla="*/ 1155032 h 2348564"/>
              <a:gd name="connsiteX3" fmla="*/ 1309035 w 4841507"/>
              <a:gd name="connsiteY3" fmla="*/ 818147 h 2348564"/>
              <a:gd name="connsiteX4" fmla="*/ 1155031 w 4841507"/>
              <a:gd name="connsiteY4" fmla="*/ 500514 h 2348564"/>
              <a:gd name="connsiteX5" fmla="*/ 1174282 w 4841507"/>
              <a:gd name="connsiteY5" fmla="*/ 250257 h 2348564"/>
              <a:gd name="connsiteX6" fmla="*/ 1386037 w 4841507"/>
              <a:gd name="connsiteY6" fmla="*/ 28876 h 2348564"/>
              <a:gd name="connsiteX7" fmla="*/ 1838425 w 4841507"/>
              <a:gd name="connsiteY7" fmla="*/ 77002 h 2348564"/>
              <a:gd name="connsiteX8" fmla="*/ 2473692 w 4841507"/>
              <a:gd name="connsiteY8" fmla="*/ 317634 h 2348564"/>
              <a:gd name="connsiteX9" fmla="*/ 2810576 w 4841507"/>
              <a:gd name="connsiteY9" fmla="*/ 375385 h 2348564"/>
              <a:gd name="connsiteX10" fmla="*/ 3628724 w 4841507"/>
              <a:gd name="connsiteY10" fmla="*/ 250257 h 2348564"/>
              <a:gd name="connsiteX11" fmla="*/ 4215865 w 4841507"/>
              <a:gd name="connsiteY11" fmla="*/ 192505 h 2348564"/>
              <a:gd name="connsiteX12" fmla="*/ 4841507 w 4841507"/>
              <a:gd name="connsiteY12" fmla="*/ 202130 h 2348564"/>
              <a:gd name="connsiteX13" fmla="*/ 4841507 w 4841507"/>
              <a:gd name="connsiteY13" fmla="*/ 202130 h 234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41507" h="2348564">
                <a:moveTo>
                  <a:pt x="0" y="2348564"/>
                </a:moveTo>
                <a:cubicBezTo>
                  <a:pt x="256673" y="2144829"/>
                  <a:pt x="513347" y="1941095"/>
                  <a:pt x="712269" y="1742173"/>
                </a:cubicBezTo>
                <a:cubicBezTo>
                  <a:pt x="911191" y="1543251"/>
                  <a:pt x="1094071" y="1309036"/>
                  <a:pt x="1193532" y="1155032"/>
                </a:cubicBezTo>
                <a:cubicBezTo>
                  <a:pt x="1292993" y="1001028"/>
                  <a:pt x="1315452" y="927233"/>
                  <a:pt x="1309035" y="818147"/>
                </a:cubicBezTo>
                <a:cubicBezTo>
                  <a:pt x="1302618" y="709061"/>
                  <a:pt x="1177490" y="595162"/>
                  <a:pt x="1155031" y="500514"/>
                </a:cubicBezTo>
                <a:cubicBezTo>
                  <a:pt x="1132572" y="405866"/>
                  <a:pt x="1135781" y="328863"/>
                  <a:pt x="1174282" y="250257"/>
                </a:cubicBezTo>
                <a:cubicBezTo>
                  <a:pt x="1212783" y="171651"/>
                  <a:pt x="1275346" y="57752"/>
                  <a:pt x="1386037" y="28876"/>
                </a:cubicBezTo>
                <a:cubicBezTo>
                  <a:pt x="1496728" y="0"/>
                  <a:pt x="1657149" y="28876"/>
                  <a:pt x="1838425" y="77002"/>
                </a:cubicBezTo>
                <a:cubicBezTo>
                  <a:pt x="2019701" y="125128"/>
                  <a:pt x="2311667" y="267904"/>
                  <a:pt x="2473692" y="317634"/>
                </a:cubicBezTo>
                <a:cubicBezTo>
                  <a:pt x="2635717" y="367364"/>
                  <a:pt x="2618071" y="386615"/>
                  <a:pt x="2810576" y="375385"/>
                </a:cubicBezTo>
                <a:cubicBezTo>
                  <a:pt x="3003081" y="364156"/>
                  <a:pt x="3394509" y="280737"/>
                  <a:pt x="3628724" y="250257"/>
                </a:cubicBezTo>
                <a:cubicBezTo>
                  <a:pt x="3862939" y="219777"/>
                  <a:pt x="4013735" y="200526"/>
                  <a:pt x="4215865" y="192505"/>
                </a:cubicBezTo>
                <a:cubicBezTo>
                  <a:pt x="4417995" y="184484"/>
                  <a:pt x="4841507" y="202130"/>
                  <a:pt x="4841507" y="202130"/>
                </a:cubicBezTo>
                <a:lnTo>
                  <a:pt x="4841507" y="202130"/>
                </a:ln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0762" name="TextBox 38"/>
          <p:cNvSpPr txBox="1">
            <a:spLocks noChangeArrowheads="1"/>
          </p:cNvSpPr>
          <p:nvPr/>
        </p:nvSpPr>
        <p:spPr bwMode="auto">
          <a:xfrm>
            <a:off x="4267200" y="39624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93" name="TextBox 92"/>
          <p:cNvSpPr txBox="1"/>
          <p:nvPr/>
        </p:nvSpPr>
        <p:spPr>
          <a:xfrm>
            <a:off x="2743200" y="64008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94" name="TextBox 93"/>
          <p:cNvSpPr txBox="1"/>
          <p:nvPr/>
        </p:nvSpPr>
        <p:spPr>
          <a:xfrm>
            <a:off x="8001000" y="41910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95" name="Freeform 94"/>
          <p:cNvSpPr/>
          <p:nvPr/>
        </p:nvSpPr>
        <p:spPr>
          <a:xfrm>
            <a:off x="3425825" y="5254625"/>
            <a:ext cx="1957388" cy="1492250"/>
          </a:xfrm>
          <a:custGeom>
            <a:avLst/>
            <a:gdLst>
              <a:gd name="connsiteX0" fmla="*/ 0 w 1953928"/>
              <a:gd name="connsiteY0" fmla="*/ 1463040 h 1472665"/>
              <a:gd name="connsiteX1" fmla="*/ 346509 w 1953928"/>
              <a:gd name="connsiteY1" fmla="*/ 1097280 h 1472665"/>
              <a:gd name="connsiteX2" fmla="*/ 577515 w 1953928"/>
              <a:gd name="connsiteY2" fmla="*/ 847023 h 1472665"/>
              <a:gd name="connsiteX3" fmla="*/ 750770 w 1953928"/>
              <a:gd name="connsiteY3" fmla="*/ 654518 h 1472665"/>
              <a:gd name="connsiteX4" fmla="*/ 1058779 w 1953928"/>
              <a:gd name="connsiteY4" fmla="*/ 433137 h 1472665"/>
              <a:gd name="connsiteX5" fmla="*/ 1299410 w 1953928"/>
              <a:gd name="connsiteY5" fmla="*/ 259882 h 1472665"/>
              <a:gd name="connsiteX6" fmla="*/ 1588168 w 1953928"/>
              <a:gd name="connsiteY6" fmla="*/ 57752 h 1472665"/>
              <a:gd name="connsiteX7" fmla="*/ 1742172 w 1953928"/>
              <a:gd name="connsiteY7" fmla="*/ 0 h 1472665"/>
              <a:gd name="connsiteX8" fmla="*/ 1876926 w 1953928"/>
              <a:gd name="connsiteY8" fmla="*/ 9625 h 1472665"/>
              <a:gd name="connsiteX9" fmla="*/ 1953928 w 1953928"/>
              <a:gd name="connsiteY9" fmla="*/ 173255 h 1472665"/>
              <a:gd name="connsiteX10" fmla="*/ 1857675 w 1953928"/>
              <a:gd name="connsiteY10" fmla="*/ 462013 h 1472665"/>
              <a:gd name="connsiteX11" fmla="*/ 1722922 w 1953928"/>
              <a:gd name="connsiteY11" fmla="*/ 808522 h 1472665"/>
              <a:gd name="connsiteX12" fmla="*/ 1617044 w 1953928"/>
              <a:gd name="connsiteY12" fmla="*/ 1251284 h 1472665"/>
              <a:gd name="connsiteX13" fmla="*/ 1568918 w 1953928"/>
              <a:gd name="connsiteY13" fmla="*/ 1472665 h 1472665"/>
              <a:gd name="connsiteX14" fmla="*/ 0 w 1953928"/>
              <a:gd name="connsiteY14" fmla="*/ 1463040 h 1472665"/>
              <a:gd name="connsiteX0" fmla="*/ 0 w 1957136"/>
              <a:gd name="connsiteY0" fmla="*/ 1482291 h 1491916"/>
              <a:gd name="connsiteX1" fmla="*/ 346509 w 1957136"/>
              <a:gd name="connsiteY1" fmla="*/ 1116531 h 1491916"/>
              <a:gd name="connsiteX2" fmla="*/ 577515 w 1957136"/>
              <a:gd name="connsiteY2" fmla="*/ 866274 h 1491916"/>
              <a:gd name="connsiteX3" fmla="*/ 750770 w 1957136"/>
              <a:gd name="connsiteY3" fmla="*/ 673769 h 1491916"/>
              <a:gd name="connsiteX4" fmla="*/ 1058779 w 1957136"/>
              <a:gd name="connsiteY4" fmla="*/ 452388 h 1491916"/>
              <a:gd name="connsiteX5" fmla="*/ 1299410 w 1957136"/>
              <a:gd name="connsiteY5" fmla="*/ 279133 h 1491916"/>
              <a:gd name="connsiteX6" fmla="*/ 1588168 w 1957136"/>
              <a:gd name="connsiteY6" fmla="*/ 77003 h 1491916"/>
              <a:gd name="connsiteX7" fmla="*/ 1742172 w 1957136"/>
              <a:gd name="connsiteY7" fmla="*/ 19251 h 1491916"/>
              <a:gd name="connsiteX8" fmla="*/ 1876926 w 1957136"/>
              <a:gd name="connsiteY8" fmla="*/ 28876 h 1491916"/>
              <a:gd name="connsiteX9" fmla="*/ 1953928 w 1957136"/>
              <a:gd name="connsiteY9" fmla="*/ 192506 h 1491916"/>
              <a:gd name="connsiteX10" fmla="*/ 1857675 w 1957136"/>
              <a:gd name="connsiteY10" fmla="*/ 481264 h 1491916"/>
              <a:gd name="connsiteX11" fmla="*/ 1722922 w 1957136"/>
              <a:gd name="connsiteY11" fmla="*/ 827773 h 1491916"/>
              <a:gd name="connsiteX12" fmla="*/ 1617044 w 1957136"/>
              <a:gd name="connsiteY12" fmla="*/ 1270535 h 1491916"/>
              <a:gd name="connsiteX13" fmla="*/ 1568918 w 1957136"/>
              <a:gd name="connsiteY13" fmla="*/ 1491916 h 1491916"/>
              <a:gd name="connsiteX14" fmla="*/ 0 w 1957136"/>
              <a:gd name="connsiteY14" fmla="*/ 1482291 h 14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7136" h="1491916">
                <a:moveTo>
                  <a:pt x="0" y="1482291"/>
                </a:moveTo>
                <a:lnTo>
                  <a:pt x="346509" y="1116531"/>
                </a:lnTo>
                <a:lnTo>
                  <a:pt x="577515" y="866274"/>
                </a:lnTo>
                <a:lnTo>
                  <a:pt x="750770" y="673769"/>
                </a:lnTo>
                <a:lnTo>
                  <a:pt x="1058779" y="452388"/>
                </a:lnTo>
                <a:lnTo>
                  <a:pt x="1299410" y="279133"/>
                </a:lnTo>
                <a:lnTo>
                  <a:pt x="1588168" y="77003"/>
                </a:lnTo>
                <a:lnTo>
                  <a:pt x="1742172" y="19251"/>
                </a:lnTo>
                <a:cubicBezTo>
                  <a:pt x="1790298" y="11230"/>
                  <a:pt x="1841633" y="0"/>
                  <a:pt x="1876926" y="28876"/>
                </a:cubicBezTo>
                <a:cubicBezTo>
                  <a:pt x="1912219" y="57752"/>
                  <a:pt x="1957136" y="117108"/>
                  <a:pt x="1953928" y="192506"/>
                </a:cubicBezTo>
                <a:lnTo>
                  <a:pt x="1857675" y="481264"/>
                </a:lnTo>
                <a:lnTo>
                  <a:pt x="1722922" y="827773"/>
                </a:lnTo>
                <a:lnTo>
                  <a:pt x="1617044" y="1270535"/>
                </a:lnTo>
                <a:lnTo>
                  <a:pt x="1568918" y="1491916"/>
                </a:lnTo>
                <a:lnTo>
                  <a:pt x="0" y="1482291"/>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TextBox 95"/>
          <p:cNvSpPr txBox="1"/>
          <p:nvPr/>
        </p:nvSpPr>
        <p:spPr>
          <a:xfrm>
            <a:off x="4267200" y="60960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grpSp>
        <p:nvGrpSpPr>
          <p:cNvPr id="30767" name="Group 136"/>
          <p:cNvGrpSpPr>
            <a:grpSpLocks/>
          </p:cNvGrpSpPr>
          <p:nvPr>
            <p:custDataLst>
              <p:tags r:id="rId4"/>
            </p:custDataLst>
          </p:nvPr>
        </p:nvGrpSpPr>
        <p:grpSpPr bwMode="auto">
          <a:xfrm>
            <a:off x="771525" y="4411663"/>
            <a:ext cx="1765300" cy="1568450"/>
            <a:chOff x="770902" y="4411993"/>
            <a:chExt cx="1765772" cy="1568623"/>
          </a:xfrm>
        </p:grpSpPr>
        <p:cxnSp>
          <p:nvCxnSpPr>
            <p:cNvPr id="117" name="Straight Connector 116"/>
            <p:cNvCxnSpPr/>
            <p:nvPr/>
          </p:nvCxnSpPr>
          <p:spPr>
            <a:xfrm>
              <a:off x="770902" y="4437396"/>
              <a:ext cx="125447" cy="222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2508091" y="5855189"/>
              <a:ext cx="20644" cy="1254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9" name="Freeform 118"/>
            <p:cNvSpPr/>
            <p:nvPr/>
          </p:nvSpPr>
          <p:spPr>
            <a:xfrm>
              <a:off x="896349" y="4411993"/>
              <a:ext cx="123858" cy="79384"/>
            </a:xfrm>
            <a:custGeom>
              <a:avLst/>
              <a:gdLst/>
              <a:ahLst/>
              <a:cxnLst/>
              <a:rect l="0" t="0" r="0" b="0"/>
              <a:pathLst>
                <a:path w="123599" h="79145">
                  <a:moveTo>
                    <a:pt x="123598" y="79144"/>
                  </a:moveTo>
                  <a:lnTo>
                    <a:pt x="0" y="48154"/>
                  </a:lnTo>
                  <a:lnTo>
                    <a:pt x="12934" y="22766"/>
                  </a:lnTo>
                  <a:lnTo>
                    <a:pt x="21657" y="14174"/>
                  </a:lnTo>
                  <a:lnTo>
                    <a:pt x="29605" y="8669"/>
                  </a:lnTo>
                  <a:lnTo>
                    <a:pt x="37115" y="4913"/>
                  </a:lnTo>
                  <a:lnTo>
                    <a:pt x="44318" y="2382"/>
                  </a:lnTo>
                  <a:lnTo>
                    <a:pt x="51281" y="812"/>
                  </a:lnTo>
                  <a:lnTo>
                    <a:pt x="58040" y="48"/>
                  </a:lnTo>
                  <a:lnTo>
                    <a:pt x="64621" y="0"/>
                  </a:lnTo>
                  <a:lnTo>
                    <a:pt x="71036" y="610"/>
                  </a:lnTo>
                  <a:lnTo>
                    <a:pt x="77294" y="1850"/>
                  </a:lnTo>
                  <a:lnTo>
                    <a:pt x="83396" y="3709"/>
                  </a:lnTo>
                  <a:lnTo>
                    <a:pt x="89341" y="6198"/>
                  </a:lnTo>
                  <a:lnTo>
                    <a:pt x="95120" y="9345"/>
                  </a:lnTo>
                  <a:lnTo>
                    <a:pt x="100720" y="13207"/>
                  </a:lnTo>
                  <a:lnTo>
                    <a:pt x="106118" y="17877"/>
                  </a:lnTo>
                  <a:lnTo>
                    <a:pt x="111274" y="23507"/>
                  </a:lnTo>
                  <a:lnTo>
                    <a:pt x="116124" y="30362"/>
                  </a:lnTo>
                  <a:lnTo>
                    <a:pt x="120535" y="38966"/>
                  </a:lnTo>
                  <a:lnTo>
                    <a:pt x="123598" y="7914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0" name="Straight Connector 119"/>
            <p:cNvCxnSpPr/>
            <p:nvPr/>
          </p:nvCxnSpPr>
          <p:spPr>
            <a:xfrm>
              <a:off x="1020207" y="4491377"/>
              <a:ext cx="117506" cy="460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1" name="Freeform 120"/>
            <p:cNvSpPr/>
            <p:nvPr/>
          </p:nvSpPr>
          <p:spPr>
            <a:xfrm>
              <a:off x="1137713" y="4505665"/>
              <a:ext cx="119094" cy="95261"/>
            </a:xfrm>
            <a:custGeom>
              <a:avLst/>
              <a:gdLst/>
              <a:ahLst/>
              <a:cxnLst/>
              <a:rect l="0" t="0" r="0" b="0"/>
              <a:pathLst>
                <a:path w="118858" h="96194">
                  <a:moveTo>
                    <a:pt x="110594" y="96193"/>
                  </a:moveTo>
                  <a:lnTo>
                    <a:pt x="0" y="31787"/>
                  </a:lnTo>
                  <a:lnTo>
                    <a:pt x="19566" y="10904"/>
                  </a:lnTo>
                  <a:lnTo>
                    <a:pt x="30381" y="5050"/>
                  </a:lnTo>
                  <a:lnTo>
                    <a:pt x="39586" y="1958"/>
                  </a:lnTo>
                  <a:lnTo>
                    <a:pt x="47881" y="431"/>
                  </a:lnTo>
                  <a:lnTo>
                    <a:pt x="55537" y="0"/>
                  </a:lnTo>
                  <a:lnTo>
                    <a:pt x="62692" y="428"/>
                  </a:lnTo>
                  <a:lnTo>
                    <a:pt x="69427" y="1579"/>
                  </a:lnTo>
                  <a:lnTo>
                    <a:pt x="75790" y="3369"/>
                  </a:lnTo>
                  <a:lnTo>
                    <a:pt x="81809" y="5750"/>
                  </a:lnTo>
                  <a:lnTo>
                    <a:pt x="87500" y="8693"/>
                  </a:lnTo>
                  <a:lnTo>
                    <a:pt x="92868" y="12190"/>
                  </a:lnTo>
                  <a:lnTo>
                    <a:pt x="97909" y="16250"/>
                  </a:lnTo>
                  <a:lnTo>
                    <a:pt x="102606" y="20901"/>
                  </a:lnTo>
                  <a:lnTo>
                    <a:pt x="106930" y="26191"/>
                  </a:lnTo>
                  <a:lnTo>
                    <a:pt x="110834" y="32203"/>
                  </a:lnTo>
                  <a:lnTo>
                    <a:pt x="114238" y="39074"/>
                  </a:lnTo>
                  <a:lnTo>
                    <a:pt x="117002" y="47042"/>
                  </a:lnTo>
                  <a:lnTo>
                    <a:pt x="118857" y="56574"/>
                  </a:lnTo>
                  <a:lnTo>
                    <a:pt x="110594" y="9619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2" name="Straight Connector 121"/>
            <p:cNvCxnSpPr/>
            <p:nvPr/>
          </p:nvCxnSpPr>
          <p:spPr>
            <a:xfrm>
              <a:off x="1248868" y="4600926"/>
              <a:ext cx="98451" cy="809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3" name="Freeform 122"/>
            <p:cNvSpPr/>
            <p:nvPr/>
          </p:nvSpPr>
          <p:spPr>
            <a:xfrm>
              <a:off x="1347319" y="4661257"/>
              <a:ext cx="109566" cy="107962"/>
            </a:xfrm>
            <a:custGeom>
              <a:avLst/>
              <a:gdLst/>
              <a:ahLst/>
              <a:cxnLst/>
              <a:rect l="0" t="0" r="0" b="0"/>
              <a:pathLst>
                <a:path w="109896" h="107717">
                  <a:moveTo>
                    <a:pt x="92350" y="107716"/>
                  </a:moveTo>
                  <a:lnTo>
                    <a:pt x="0" y="19786"/>
                  </a:lnTo>
                  <a:lnTo>
                    <a:pt x="23781" y="4055"/>
                  </a:lnTo>
                  <a:lnTo>
                    <a:pt x="35614" y="874"/>
                  </a:lnTo>
                  <a:lnTo>
                    <a:pt x="45250" y="0"/>
                  </a:lnTo>
                  <a:lnTo>
                    <a:pt x="53642" y="432"/>
                  </a:lnTo>
                  <a:lnTo>
                    <a:pt x="61162" y="1780"/>
                  </a:lnTo>
                  <a:lnTo>
                    <a:pt x="68000" y="3845"/>
                  </a:lnTo>
                  <a:lnTo>
                    <a:pt x="74262" y="6513"/>
                  </a:lnTo>
                  <a:lnTo>
                    <a:pt x="80017" y="9716"/>
                  </a:lnTo>
                  <a:lnTo>
                    <a:pt x="85302" y="13411"/>
                  </a:lnTo>
                  <a:lnTo>
                    <a:pt x="90140" y="17576"/>
                  </a:lnTo>
                  <a:lnTo>
                    <a:pt x="94537" y="22204"/>
                  </a:lnTo>
                  <a:lnTo>
                    <a:pt x="98487" y="27302"/>
                  </a:lnTo>
                  <a:lnTo>
                    <a:pt x="101968" y="32892"/>
                  </a:lnTo>
                  <a:lnTo>
                    <a:pt x="104940" y="39016"/>
                  </a:lnTo>
                  <a:lnTo>
                    <a:pt x="107337" y="45744"/>
                  </a:lnTo>
                  <a:lnTo>
                    <a:pt x="109052" y="53190"/>
                  </a:lnTo>
                  <a:lnTo>
                    <a:pt x="109895" y="61551"/>
                  </a:lnTo>
                  <a:lnTo>
                    <a:pt x="109494" y="71218"/>
                  </a:lnTo>
                  <a:lnTo>
                    <a:pt x="92350" y="10771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4" name="Straight Connector 123"/>
            <p:cNvCxnSpPr/>
            <p:nvPr/>
          </p:nvCxnSpPr>
          <p:spPr>
            <a:xfrm>
              <a:off x="1439419" y="4769219"/>
              <a:ext cx="90511" cy="8891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5" name="Freeform 124"/>
            <p:cNvSpPr/>
            <p:nvPr/>
          </p:nvSpPr>
          <p:spPr>
            <a:xfrm>
              <a:off x="1529930" y="4839077"/>
              <a:ext cx="111155" cy="106375"/>
            </a:xfrm>
            <a:custGeom>
              <a:avLst/>
              <a:gdLst/>
              <a:ahLst/>
              <a:cxnLst/>
              <a:rect l="0" t="0" r="0" b="0"/>
              <a:pathLst>
                <a:path w="110228" h="106834">
                  <a:moveTo>
                    <a:pt x="93354" y="106833"/>
                  </a:moveTo>
                  <a:lnTo>
                    <a:pt x="0" y="20364"/>
                  </a:lnTo>
                  <a:lnTo>
                    <a:pt x="23513" y="4341"/>
                  </a:lnTo>
                  <a:lnTo>
                    <a:pt x="35276" y="1004"/>
                  </a:lnTo>
                  <a:lnTo>
                    <a:pt x="44878" y="0"/>
                  </a:lnTo>
                  <a:lnTo>
                    <a:pt x="53258" y="316"/>
                  </a:lnTo>
                  <a:lnTo>
                    <a:pt x="60780" y="1557"/>
                  </a:lnTo>
                  <a:lnTo>
                    <a:pt x="67631" y="3524"/>
                  </a:lnTo>
                  <a:lnTo>
                    <a:pt x="73917" y="6100"/>
                  </a:lnTo>
                  <a:lnTo>
                    <a:pt x="79702" y="9217"/>
                  </a:lnTo>
                  <a:lnTo>
                    <a:pt x="85027" y="12831"/>
                  </a:lnTo>
                  <a:lnTo>
                    <a:pt x="89911" y="16921"/>
                  </a:lnTo>
                  <a:lnTo>
                    <a:pt x="94362" y="21478"/>
                  </a:lnTo>
                  <a:lnTo>
                    <a:pt x="98373" y="26511"/>
                  </a:lnTo>
                  <a:lnTo>
                    <a:pt x="101923" y="32041"/>
                  </a:lnTo>
                  <a:lnTo>
                    <a:pt x="104973" y="38111"/>
                  </a:lnTo>
                  <a:lnTo>
                    <a:pt x="107458" y="44791"/>
                  </a:lnTo>
                  <a:lnTo>
                    <a:pt x="109271" y="52197"/>
                  </a:lnTo>
                  <a:lnTo>
                    <a:pt x="110227" y="60528"/>
                  </a:lnTo>
                  <a:lnTo>
                    <a:pt x="109959" y="70179"/>
                  </a:lnTo>
                  <a:lnTo>
                    <a:pt x="93354" y="10683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6" name="Straight Connector 125"/>
            <p:cNvCxnSpPr/>
            <p:nvPr/>
          </p:nvCxnSpPr>
          <p:spPr>
            <a:xfrm>
              <a:off x="1623618" y="4945452"/>
              <a:ext cx="98451" cy="809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7" name="Freeform 126"/>
            <p:cNvSpPr/>
            <p:nvPr/>
          </p:nvSpPr>
          <p:spPr>
            <a:xfrm>
              <a:off x="1722069" y="5002608"/>
              <a:ext cx="114331" cy="103198"/>
            </a:xfrm>
            <a:custGeom>
              <a:avLst/>
              <a:gdLst/>
              <a:ahLst/>
              <a:cxnLst/>
              <a:rect l="0" t="0" r="0" b="0"/>
              <a:pathLst>
                <a:path w="113935" h="103640">
                  <a:moveTo>
                    <a:pt x="100093" y="103639"/>
                  </a:moveTo>
                  <a:lnTo>
                    <a:pt x="0" y="24137"/>
                  </a:lnTo>
                  <a:lnTo>
                    <a:pt x="22332" y="6297"/>
                  </a:lnTo>
                  <a:lnTo>
                    <a:pt x="33860" y="2059"/>
                  </a:lnTo>
                  <a:lnTo>
                    <a:pt x="43402" y="322"/>
                  </a:lnTo>
                  <a:lnTo>
                    <a:pt x="51820" y="0"/>
                  </a:lnTo>
                  <a:lnTo>
                    <a:pt x="59449" y="671"/>
                  </a:lnTo>
                  <a:lnTo>
                    <a:pt x="66460" y="2119"/>
                  </a:lnTo>
                  <a:lnTo>
                    <a:pt x="72953" y="4221"/>
                  </a:lnTo>
                  <a:lnTo>
                    <a:pt x="78985" y="6903"/>
                  </a:lnTo>
                  <a:lnTo>
                    <a:pt x="84594" y="10117"/>
                  </a:lnTo>
                  <a:lnTo>
                    <a:pt x="89798" y="13842"/>
                  </a:lnTo>
                  <a:lnTo>
                    <a:pt x="94603" y="18068"/>
                  </a:lnTo>
                  <a:lnTo>
                    <a:pt x="99004" y="22803"/>
                  </a:lnTo>
                  <a:lnTo>
                    <a:pt x="102981" y="28072"/>
                  </a:lnTo>
                  <a:lnTo>
                    <a:pt x="106497" y="33920"/>
                  </a:lnTo>
                  <a:lnTo>
                    <a:pt x="109495" y="40422"/>
                  </a:lnTo>
                  <a:lnTo>
                    <a:pt x="111875" y="47702"/>
                  </a:lnTo>
                  <a:lnTo>
                    <a:pt x="113467" y="55974"/>
                  </a:lnTo>
                  <a:lnTo>
                    <a:pt x="113934" y="65661"/>
                  </a:lnTo>
                  <a:lnTo>
                    <a:pt x="100093" y="10363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8" name="Straight Connector 127"/>
            <p:cNvCxnSpPr/>
            <p:nvPr/>
          </p:nvCxnSpPr>
          <p:spPr>
            <a:xfrm>
              <a:off x="1822108" y="5105807"/>
              <a:ext cx="100040" cy="809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9" name="Freeform 128"/>
            <p:cNvSpPr/>
            <p:nvPr/>
          </p:nvSpPr>
          <p:spPr>
            <a:xfrm>
              <a:off x="1922148" y="5164551"/>
              <a:ext cx="112742" cy="104787"/>
            </a:xfrm>
            <a:custGeom>
              <a:avLst/>
              <a:gdLst/>
              <a:ahLst/>
              <a:cxnLst/>
              <a:rect l="0" t="0" r="0" b="0"/>
              <a:pathLst>
                <a:path w="112269" h="104765">
                  <a:moveTo>
                    <a:pt x="97309" y="104764"/>
                  </a:moveTo>
                  <a:lnTo>
                    <a:pt x="0" y="22464"/>
                  </a:lnTo>
                  <a:lnTo>
                    <a:pt x="22803" y="5371"/>
                  </a:lnTo>
                  <a:lnTo>
                    <a:pt x="34421" y="1501"/>
                  </a:lnTo>
                  <a:lnTo>
                    <a:pt x="43984" y="63"/>
                  </a:lnTo>
                  <a:lnTo>
                    <a:pt x="52382" y="0"/>
                  </a:lnTo>
                  <a:lnTo>
                    <a:pt x="59965" y="903"/>
                  </a:lnTo>
                  <a:lnTo>
                    <a:pt x="66908" y="2561"/>
                  </a:lnTo>
                  <a:lnTo>
                    <a:pt x="73313" y="4856"/>
                  </a:lnTo>
                  <a:lnTo>
                    <a:pt x="79243" y="7713"/>
                  </a:lnTo>
                  <a:lnTo>
                    <a:pt x="84733" y="11088"/>
                  </a:lnTo>
                  <a:lnTo>
                    <a:pt x="89805" y="14960"/>
                  </a:lnTo>
                  <a:lnTo>
                    <a:pt x="94464" y="19319"/>
                  </a:lnTo>
                  <a:lnTo>
                    <a:pt x="98704" y="24173"/>
                  </a:lnTo>
                  <a:lnTo>
                    <a:pt x="102506" y="29546"/>
                  </a:lnTo>
                  <a:lnTo>
                    <a:pt x="105831" y="35482"/>
                  </a:lnTo>
                  <a:lnTo>
                    <a:pt x="108619" y="42053"/>
                  </a:lnTo>
                  <a:lnTo>
                    <a:pt x="110767" y="49381"/>
                  </a:lnTo>
                  <a:lnTo>
                    <a:pt x="112100" y="57673"/>
                  </a:lnTo>
                  <a:lnTo>
                    <a:pt x="112268" y="67342"/>
                  </a:lnTo>
                  <a:lnTo>
                    <a:pt x="97309" y="10476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0" name="Straight Connector 129"/>
            <p:cNvCxnSpPr/>
            <p:nvPr/>
          </p:nvCxnSpPr>
          <p:spPr>
            <a:xfrm>
              <a:off x="2019011" y="5269338"/>
              <a:ext cx="93688" cy="873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1" name="Freeform 130"/>
            <p:cNvSpPr/>
            <p:nvPr/>
          </p:nvSpPr>
          <p:spPr>
            <a:xfrm>
              <a:off x="2112699" y="5339195"/>
              <a:ext cx="106390" cy="111137"/>
            </a:xfrm>
            <a:custGeom>
              <a:avLst/>
              <a:gdLst/>
              <a:ahLst/>
              <a:cxnLst/>
              <a:rect l="0" t="0" r="0" b="0"/>
              <a:pathLst>
                <a:path w="107194" h="110600">
                  <a:moveTo>
                    <a:pt x="86761" y="110599"/>
                  </a:moveTo>
                  <a:lnTo>
                    <a:pt x="0" y="16929"/>
                  </a:lnTo>
                  <a:lnTo>
                    <a:pt x="24753" y="2704"/>
                  </a:lnTo>
                  <a:lnTo>
                    <a:pt x="36777" y="268"/>
                  </a:lnTo>
                  <a:lnTo>
                    <a:pt x="46461" y="0"/>
                  </a:lnTo>
                  <a:lnTo>
                    <a:pt x="54820" y="959"/>
                  </a:lnTo>
                  <a:lnTo>
                    <a:pt x="62251" y="2778"/>
                  </a:lnTo>
                  <a:lnTo>
                    <a:pt x="68953" y="5271"/>
                  </a:lnTo>
                  <a:lnTo>
                    <a:pt x="75044" y="8332"/>
                  </a:lnTo>
                  <a:lnTo>
                    <a:pt x="80593" y="11893"/>
                  </a:lnTo>
                  <a:lnTo>
                    <a:pt x="85643" y="15918"/>
                  </a:lnTo>
                  <a:lnTo>
                    <a:pt x="90215" y="20384"/>
                  </a:lnTo>
                  <a:lnTo>
                    <a:pt x="94319" y="25285"/>
                  </a:lnTo>
                  <a:lnTo>
                    <a:pt x="97945" y="30627"/>
                  </a:lnTo>
                  <a:lnTo>
                    <a:pt x="101072" y="36432"/>
                  </a:lnTo>
                  <a:lnTo>
                    <a:pt x="103657" y="42739"/>
                  </a:lnTo>
                  <a:lnTo>
                    <a:pt x="105631" y="49613"/>
                  </a:lnTo>
                  <a:lnTo>
                    <a:pt x="106877" y="57161"/>
                  </a:lnTo>
                  <a:lnTo>
                    <a:pt x="107193" y="65569"/>
                  </a:lnTo>
                  <a:lnTo>
                    <a:pt x="106186" y="75204"/>
                  </a:lnTo>
                  <a:lnTo>
                    <a:pt x="86761" y="11059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2" name="Straight Connector 131"/>
            <p:cNvCxnSpPr/>
            <p:nvPr/>
          </p:nvCxnSpPr>
          <p:spPr>
            <a:xfrm>
              <a:off x="2200034" y="5450333"/>
              <a:ext cx="82572" cy="96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3" name="Freeform 132"/>
            <p:cNvSpPr/>
            <p:nvPr/>
          </p:nvSpPr>
          <p:spPr>
            <a:xfrm>
              <a:off x="2282606" y="5534479"/>
              <a:ext cx="103216" cy="112725"/>
            </a:xfrm>
            <a:custGeom>
              <a:avLst/>
              <a:gdLst/>
              <a:ahLst/>
              <a:cxnLst/>
              <a:rect l="0" t="0" r="0" b="0"/>
              <a:pathLst>
                <a:path w="103217" h="113408">
                  <a:moveTo>
                    <a:pt x="79220" y="113407"/>
                  </a:moveTo>
                  <a:lnTo>
                    <a:pt x="0" y="13806"/>
                  </a:lnTo>
                  <a:lnTo>
                    <a:pt x="25668" y="1521"/>
                  </a:lnTo>
                  <a:lnTo>
                    <a:pt x="37802" y="0"/>
                  </a:lnTo>
                  <a:lnTo>
                    <a:pt x="47447" y="459"/>
                  </a:lnTo>
                  <a:lnTo>
                    <a:pt x="55684" y="2038"/>
                  </a:lnTo>
                  <a:lnTo>
                    <a:pt x="62933" y="4403"/>
                  </a:lnTo>
                  <a:lnTo>
                    <a:pt x="69409" y="7383"/>
                  </a:lnTo>
                  <a:lnTo>
                    <a:pt x="75233" y="10881"/>
                  </a:lnTo>
                  <a:lnTo>
                    <a:pt x="80482" y="14836"/>
                  </a:lnTo>
                  <a:lnTo>
                    <a:pt x="85200" y="19215"/>
                  </a:lnTo>
                  <a:lnTo>
                    <a:pt x="89410" y="23996"/>
                  </a:lnTo>
                  <a:lnTo>
                    <a:pt x="93122" y="29175"/>
                  </a:lnTo>
                  <a:lnTo>
                    <a:pt x="96326" y="34756"/>
                  </a:lnTo>
                  <a:lnTo>
                    <a:pt x="99000" y="40761"/>
                  </a:lnTo>
                  <a:lnTo>
                    <a:pt x="101097" y="47223"/>
                  </a:lnTo>
                  <a:lnTo>
                    <a:pt x="102544" y="54203"/>
                  </a:lnTo>
                  <a:lnTo>
                    <a:pt x="103216" y="61798"/>
                  </a:lnTo>
                  <a:lnTo>
                    <a:pt x="102902" y="70179"/>
                  </a:lnTo>
                  <a:lnTo>
                    <a:pt x="101178" y="79680"/>
                  </a:lnTo>
                  <a:lnTo>
                    <a:pt x="79220" y="11340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4" name="Straight Connector 133"/>
            <p:cNvCxnSpPr/>
            <p:nvPr/>
          </p:nvCxnSpPr>
          <p:spPr>
            <a:xfrm>
              <a:off x="2362002" y="5647204"/>
              <a:ext cx="76220" cy="1016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5" name="Freeform 134"/>
            <p:cNvSpPr/>
            <p:nvPr/>
          </p:nvSpPr>
          <p:spPr>
            <a:xfrm>
              <a:off x="2438223" y="5739289"/>
              <a:ext cx="98451" cy="115900"/>
            </a:xfrm>
            <a:custGeom>
              <a:avLst/>
              <a:gdLst/>
              <a:ahLst/>
              <a:cxnLst/>
              <a:rect l="0" t="0" r="0" b="0"/>
              <a:pathLst>
                <a:path w="99153" h="116512">
                  <a:moveTo>
                    <a:pt x="71054" y="116511"/>
                  </a:moveTo>
                  <a:lnTo>
                    <a:pt x="0" y="10738"/>
                  </a:lnTo>
                  <a:lnTo>
                    <a:pt x="26605" y="541"/>
                  </a:lnTo>
                  <a:lnTo>
                    <a:pt x="38837" y="0"/>
                  </a:lnTo>
                  <a:lnTo>
                    <a:pt x="48427" y="1233"/>
                  </a:lnTo>
                  <a:lnTo>
                    <a:pt x="56520" y="3471"/>
                  </a:lnTo>
                  <a:lnTo>
                    <a:pt x="63564" y="6415"/>
                  </a:lnTo>
                  <a:lnTo>
                    <a:pt x="69787" y="9909"/>
                  </a:lnTo>
                  <a:lnTo>
                    <a:pt x="75319" y="13868"/>
                  </a:lnTo>
                  <a:lnTo>
                    <a:pt x="80239" y="18238"/>
                  </a:lnTo>
                  <a:lnTo>
                    <a:pt x="84595" y="22987"/>
                  </a:lnTo>
                  <a:lnTo>
                    <a:pt x="88413" y="28098"/>
                  </a:lnTo>
                  <a:lnTo>
                    <a:pt x="91701" y="33565"/>
                  </a:lnTo>
                  <a:lnTo>
                    <a:pt x="94450" y="39393"/>
                  </a:lnTo>
                  <a:lnTo>
                    <a:pt x="96635" y="45600"/>
                  </a:lnTo>
                  <a:lnTo>
                    <a:pt x="98209" y="52218"/>
                  </a:lnTo>
                  <a:lnTo>
                    <a:pt x="99091" y="59301"/>
                  </a:lnTo>
                  <a:lnTo>
                    <a:pt x="99152" y="66935"/>
                  </a:lnTo>
                  <a:lnTo>
                    <a:pt x="98164" y="75274"/>
                  </a:lnTo>
                  <a:lnTo>
                    <a:pt x="95680" y="84618"/>
                  </a:lnTo>
                  <a:lnTo>
                    <a:pt x="71054" y="11651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6" name="Straight Connector 135"/>
            <p:cNvCxnSpPr/>
            <p:nvPr/>
          </p:nvCxnSpPr>
          <p:spPr>
            <a:xfrm>
              <a:off x="2508091" y="5855189"/>
              <a:ext cx="20644" cy="1254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00050"/>
          </a:xfrm>
          <a:prstGeom prst="rect">
            <a:avLst/>
          </a:prstGeom>
        </p:spPr>
        <p:txBody>
          <a:bodyPr wrap="none">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32770" name="TextBox 3"/>
          <p:cNvSpPr txBox="1">
            <a:spLocks noChangeArrowheads="1"/>
          </p:cNvSpPr>
          <p:nvPr/>
        </p:nvSpPr>
        <p:spPr bwMode="auto">
          <a:xfrm>
            <a:off x="457200" y="762000"/>
            <a:ext cx="4343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Surface Analysis : 21Z 8 Mar 2009</a:t>
            </a:r>
          </a:p>
        </p:txBody>
      </p:sp>
      <p:pic>
        <p:nvPicPr>
          <p:cNvPr id="32771" name="Picture 2" descr="\\APX-S-FILESVR\HOME\john.boris\My Documents\Downloads\Presentation Images\sfc21z8Mar.png"/>
          <p:cNvPicPr>
            <a:picLocks noChangeAspect="1" noChangeArrowheads="1"/>
          </p:cNvPicPr>
          <p:nvPr/>
        </p:nvPicPr>
        <p:blipFill>
          <a:blip r:embed="rId7"/>
          <a:srcRect/>
          <a:stretch>
            <a:fillRect/>
          </a:stretch>
        </p:blipFill>
        <p:spPr bwMode="auto">
          <a:xfrm>
            <a:off x="762000" y="1143000"/>
            <a:ext cx="7620000" cy="5595938"/>
          </a:xfrm>
          <a:prstGeom prst="rect">
            <a:avLst/>
          </a:prstGeom>
          <a:noFill/>
          <a:ln w="9525">
            <a:solidFill>
              <a:schemeClr val="accent1"/>
            </a:solidFill>
            <a:miter lim="800000"/>
            <a:headEnd/>
            <a:tailEnd/>
          </a:ln>
        </p:spPr>
      </p:pic>
      <p:sp>
        <p:nvSpPr>
          <p:cNvPr id="5" name="Freeform 4"/>
          <p:cNvSpPr/>
          <p:nvPr/>
        </p:nvSpPr>
        <p:spPr>
          <a:xfrm>
            <a:off x="1068388" y="1938338"/>
            <a:ext cx="7008812" cy="1276350"/>
          </a:xfrm>
          <a:custGeom>
            <a:avLst/>
            <a:gdLst>
              <a:gd name="connsiteX0" fmla="*/ 0 w 6949440"/>
              <a:gd name="connsiteY0" fmla="*/ 757187 h 1276951"/>
              <a:gd name="connsiteX1" fmla="*/ 423512 w 6949440"/>
              <a:gd name="connsiteY1" fmla="*/ 853439 h 1276951"/>
              <a:gd name="connsiteX2" fmla="*/ 991402 w 6949440"/>
              <a:gd name="connsiteY2" fmla="*/ 920816 h 1276951"/>
              <a:gd name="connsiteX3" fmla="*/ 1453415 w 6949440"/>
              <a:gd name="connsiteY3" fmla="*/ 795688 h 1276951"/>
              <a:gd name="connsiteX4" fmla="*/ 1568918 w 6949440"/>
              <a:gd name="connsiteY4" fmla="*/ 410677 h 1276951"/>
              <a:gd name="connsiteX5" fmla="*/ 1703672 w 6949440"/>
              <a:gd name="connsiteY5" fmla="*/ 285549 h 1276951"/>
              <a:gd name="connsiteX6" fmla="*/ 2040556 w 6949440"/>
              <a:gd name="connsiteY6" fmla="*/ 237422 h 1276951"/>
              <a:gd name="connsiteX7" fmla="*/ 2146434 w 6949440"/>
              <a:gd name="connsiteY7" fmla="*/ 25667 h 1276951"/>
              <a:gd name="connsiteX8" fmla="*/ 2425567 w 6949440"/>
              <a:gd name="connsiteY8" fmla="*/ 83418 h 1276951"/>
              <a:gd name="connsiteX9" fmla="*/ 2483318 w 6949440"/>
              <a:gd name="connsiteY9" fmla="*/ 381801 h 1276951"/>
              <a:gd name="connsiteX10" fmla="*/ 2348564 w 6949440"/>
              <a:gd name="connsiteY10" fmla="*/ 564681 h 1276951"/>
              <a:gd name="connsiteX11" fmla="*/ 2136809 w 6949440"/>
              <a:gd name="connsiteY11" fmla="*/ 805313 h 1276951"/>
              <a:gd name="connsiteX12" fmla="*/ 2338939 w 6949440"/>
              <a:gd name="connsiteY12" fmla="*/ 968942 h 1276951"/>
              <a:gd name="connsiteX13" fmla="*/ 2675823 w 6949440"/>
              <a:gd name="connsiteY13" fmla="*/ 834189 h 1276951"/>
              <a:gd name="connsiteX14" fmla="*/ 3089710 w 6949440"/>
              <a:gd name="connsiteY14" fmla="*/ 834189 h 1276951"/>
              <a:gd name="connsiteX15" fmla="*/ 3484345 w 6949440"/>
              <a:gd name="connsiteY15" fmla="*/ 863065 h 1276951"/>
              <a:gd name="connsiteX16" fmla="*/ 3984859 w 6949440"/>
              <a:gd name="connsiteY16" fmla="*/ 814938 h 1276951"/>
              <a:gd name="connsiteX17" fmla="*/ 4562375 w 6949440"/>
              <a:gd name="connsiteY17" fmla="*/ 622433 h 1276951"/>
              <a:gd name="connsiteX18" fmla="*/ 4831882 w 6949440"/>
              <a:gd name="connsiteY18" fmla="*/ 555056 h 1276951"/>
              <a:gd name="connsiteX19" fmla="*/ 4908884 w 6949440"/>
              <a:gd name="connsiteY19" fmla="*/ 651309 h 1276951"/>
              <a:gd name="connsiteX20" fmla="*/ 4668253 w 6949440"/>
              <a:gd name="connsiteY20" fmla="*/ 786062 h 1276951"/>
              <a:gd name="connsiteX21" fmla="*/ 4600876 w 6949440"/>
              <a:gd name="connsiteY21" fmla="*/ 1007444 h 1276951"/>
              <a:gd name="connsiteX22" fmla="*/ 4880009 w 6949440"/>
              <a:gd name="connsiteY22" fmla="*/ 1122947 h 1276951"/>
              <a:gd name="connsiteX23" fmla="*/ 5111015 w 6949440"/>
              <a:gd name="connsiteY23" fmla="*/ 1267326 h 1276951"/>
              <a:gd name="connsiteX24" fmla="*/ 5284270 w 6949440"/>
              <a:gd name="connsiteY24" fmla="*/ 1065195 h 1276951"/>
              <a:gd name="connsiteX25" fmla="*/ 5544152 w 6949440"/>
              <a:gd name="connsiteY25" fmla="*/ 901566 h 1276951"/>
              <a:gd name="connsiteX26" fmla="*/ 5881036 w 6949440"/>
              <a:gd name="connsiteY26" fmla="*/ 805313 h 1276951"/>
              <a:gd name="connsiteX27" fmla="*/ 6140918 w 6949440"/>
              <a:gd name="connsiteY27" fmla="*/ 786062 h 1276951"/>
              <a:gd name="connsiteX28" fmla="*/ 6420051 w 6949440"/>
              <a:gd name="connsiteY28" fmla="*/ 689810 h 1276951"/>
              <a:gd name="connsiteX29" fmla="*/ 6843562 w 6949440"/>
              <a:gd name="connsiteY29" fmla="*/ 526180 h 1276951"/>
              <a:gd name="connsiteX30" fmla="*/ 6949440 w 6949440"/>
              <a:gd name="connsiteY30" fmla="*/ 439553 h 1276951"/>
              <a:gd name="connsiteX0" fmla="*/ 0 w 7008796"/>
              <a:gd name="connsiteY0" fmla="*/ 757187 h 1276951"/>
              <a:gd name="connsiteX1" fmla="*/ 423512 w 7008796"/>
              <a:gd name="connsiteY1" fmla="*/ 853439 h 1276951"/>
              <a:gd name="connsiteX2" fmla="*/ 991402 w 7008796"/>
              <a:gd name="connsiteY2" fmla="*/ 920816 h 1276951"/>
              <a:gd name="connsiteX3" fmla="*/ 1453415 w 7008796"/>
              <a:gd name="connsiteY3" fmla="*/ 795688 h 1276951"/>
              <a:gd name="connsiteX4" fmla="*/ 1568918 w 7008796"/>
              <a:gd name="connsiteY4" fmla="*/ 410677 h 1276951"/>
              <a:gd name="connsiteX5" fmla="*/ 1703672 w 7008796"/>
              <a:gd name="connsiteY5" fmla="*/ 285549 h 1276951"/>
              <a:gd name="connsiteX6" fmla="*/ 2040556 w 7008796"/>
              <a:gd name="connsiteY6" fmla="*/ 237422 h 1276951"/>
              <a:gd name="connsiteX7" fmla="*/ 2146434 w 7008796"/>
              <a:gd name="connsiteY7" fmla="*/ 25667 h 1276951"/>
              <a:gd name="connsiteX8" fmla="*/ 2425567 w 7008796"/>
              <a:gd name="connsiteY8" fmla="*/ 83418 h 1276951"/>
              <a:gd name="connsiteX9" fmla="*/ 2483318 w 7008796"/>
              <a:gd name="connsiteY9" fmla="*/ 381801 h 1276951"/>
              <a:gd name="connsiteX10" fmla="*/ 2348564 w 7008796"/>
              <a:gd name="connsiteY10" fmla="*/ 564681 h 1276951"/>
              <a:gd name="connsiteX11" fmla="*/ 2136809 w 7008796"/>
              <a:gd name="connsiteY11" fmla="*/ 805313 h 1276951"/>
              <a:gd name="connsiteX12" fmla="*/ 2338939 w 7008796"/>
              <a:gd name="connsiteY12" fmla="*/ 968942 h 1276951"/>
              <a:gd name="connsiteX13" fmla="*/ 2675823 w 7008796"/>
              <a:gd name="connsiteY13" fmla="*/ 834189 h 1276951"/>
              <a:gd name="connsiteX14" fmla="*/ 3089710 w 7008796"/>
              <a:gd name="connsiteY14" fmla="*/ 834189 h 1276951"/>
              <a:gd name="connsiteX15" fmla="*/ 3484345 w 7008796"/>
              <a:gd name="connsiteY15" fmla="*/ 863065 h 1276951"/>
              <a:gd name="connsiteX16" fmla="*/ 3984859 w 7008796"/>
              <a:gd name="connsiteY16" fmla="*/ 814938 h 1276951"/>
              <a:gd name="connsiteX17" fmla="*/ 4562375 w 7008796"/>
              <a:gd name="connsiteY17" fmla="*/ 622433 h 1276951"/>
              <a:gd name="connsiteX18" fmla="*/ 4831882 w 7008796"/>
              <a:gd name="connsiteY18" fmla="*/ 555056 h 1276951"/>
              <a:gd name="connsiteX19" fmla="*/ 4908884 w 7008796"/>
              <a:gd name="connsiteY19" fmla="*/ 651309 h 1276951"/>
              <a:gd name="connsiteX20" fmla="*/ 4668253 w 7008796"/>
              <a:gd name="connsiteY20" fmla="*/ 786062 h 1276951"/>
              <a:gd name="connsiteX21" fmla="*/ 4600876 w 7008796"/>
              <a:gd name="connsiteY21" fmla="*/ 1007444 h 1276951"/>
              <a:gd name="connsiteX22" fmla="*/ 4880009 w 7008796"/>
              <a:gd name="connsiteY22" fmla="*/ 1122947 h 1276951"/>
              <a:gd name="connsiteX23" fmla="*/ 5111015 w 7008796"/>
              <a:gd name="connsiteY23" fmla="*/ 1267326 h 1276951"/>
              <a:gd name="connsiteX24" fmla="*/ 5284270 w 7008796"/>
              <a:gd name="connsiteY24" fmla="*/ 1065195 h 1276951"/>
              <a:gd name="connsiteX25" fmla="*/ 5544152 w 7008796"/>
              <a:gd name="connsiteY25" fmla="*/ 901566 h 1276951"/>
              <a:gd name="connsiteX26" fmla="*/ 5881036 w 7008796"/>
              <a:gd name="connsiteY26" fmla="*/ 805313 h 1276951"/>
              <a:gd name="connsiteX27" fmla="*/ 6140918 w 7008796"/>
              <a:gd name="connsiteY27" fmla="*/ 786062 h 1276951"/>
              <a:gd name="connsiteX28" fmla="*/ 6420051 w 7008796"/>
              <a:gd name="connsiteY28" fmla="*/ 689810 h 1276951"/>
              <a:gd name="connsiteX29" fmla="*/ 6843562 w 7008796"/>
              <a:gd name="connsiteY29" fmla="*/ 526180 h 1276951"/>
              <a:gd name="connsiteX30" fmla="*/ 7008796 w 7008796"/>
              <a:gd name="connsiteY30" fmla="*/ 424313 h 127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08796" h="1276951">
                <a:moveTo>
                  <a:pt x="0" y="757187"/>
                </a:moveTo>
                <a:cubicBezTo>
                  <a:pt x="129139" y="791677"/>
                  <a:pt x="258278" y="826168"/>
                  <a:pt x="423512" y="853439"/>
                </a:cubicBezTo>
                <a:cubicBezTo>
                  <a:pt x="588746" y="880710"/>
                  <a:pt x="819752" y="930441"/>
                  <a:pt x="991402" y="920816"/>
                </a:cubicBezTo>
                <a:cubicBezTo>
                  <a:pt x="1163052" y="911191"/>
                  <a:pt x="1357162" y="880711"/>
                  <a:pt x="1453415" y="795688"/>
                </a:cubicBezTo>
                <a:cubicBezTo>
                  <a:pt x="1549668" y="710665"/>
                  <a:pt x="1527209" y="495700"/>
                  <a:pt x="1568918" y="410677"/>
                </a:cubicBezTo>
                <a:cubicBezTo>
                  <a:pt x="1610628" y="325654"/>
                  <a:pt x="1625066" y="314425"/>
                  <a:pt x="1703672" y="285549"/>
                </a:cubicBezTo>
                <a:cubicBezTo>
                  <a:pt x="1782278" y="256673"/>
                  <a:pt x="1966762" y="280736"/>
                  <a:pt x="2040556" y="237422"/>
                </a:cubicBezTo>
                <a:cubicBezTo>
                  <a:pt x="2114350" y="194108"/>
                  <a:pt x="2082266" y="51334"/>
                  <a:pt x="2146434" y="25667"/>
                </a:cubicBezTo>
                <a:cubicBezTo>
                  <a:pt x="2210602" y="0"/>
                  <a:pt x="2369420" y="24062"/>
                  <a:pt x="2425567" y="83418"/>
                </a:cubicBezTo>
                <a:cubicBezTo>
                  <a:pt x="2481714" y="142774"/>
                  <a:pt x="2496152" y="301591"/>
                  <a:pt x="2483318" y="381801"/>
                </a:cubicBezTo>
                <a:cubicBezTo>
                  <a:pt x="2470484" y="462011"/>
                  <a:pt x="2406315" y="494096"/>
                  <a:pt x="2348564" y="564681"/>
                </a:cubicBezTo>
                <a:cubicBezTo>
                  <a:pt x="2290813" y="635266"/>
                  <a:pt x="2138413" y="737936"/>
                  <a:pt x="2136809" y="805313"/>
                </a:cubicBezTo>
                <a:cubicBezTo>
                  <a:pt x="2135205" y="872690"/>
                  <a:pt x="2249103" y="964129"/>
                  <a:pt x="2338939" y="968942"/>
                </a:cubicBezTo>
                <a:cubicBezTo>
                  <a:pt x="2428775" y="973755"/>
                  <a:pt x="2550695" y="856648"/>
                  <a:pt x="2675823" y="834189"/>
                </a:cubicBezTo>
                <a:cubicBezTo>
                  <a:pt x="2800951" y="811730"/>
                  <a:pt x="2954956" y="829376"/>
                  <a:pt x="3089710" y="834189"/>
                </a:cubicBezTo>
                <a:cubicBezTo>
                  <a:pt x="3224464" y="839002"/>
                  <a:pt x="3335154" y="866273"/>
                  <a:pt x="3484345" y="863065"/>
                </a:cubicBezTo>
                <a:cubicBezTo>
                  <a:pt x="3633536" y="859857"/>
                  <a:pt x="3805187" y="855043"/>
                  <a:pt x="3984859" y="814938"/>
                </a:cubicBezTo>
                <a:cubicBezTo>
                  <a:pt x="4164531" y="774833"/>
                  <a:pt x="4421205" y="665747"/>
                  <a:pt x="4562375" y="622433"/>
                </a:cubicBezTo>
                <a:cubicBezTo>
                  <a:pt x="4703546" y="579119"/>
                  <a:pt x="4774131" y="550243"/>
                  <a:pt x="4831882" y="555056"/>
                </a:cubicBezTo>
                <a:cubicBezTo>
                  <a:pt x="4889633" y="559869"/>
                  <a:pt x="4936155" y="612808"/>
                  <a:pt x="4908884" y="651309"/>
                </a:cubicBezTo>
                <a:cubicBezTo>
                  <a:pt x="4881613" y="689810"/>
                  <a:pt x="4719588" y="726706"/>
                  <a:pt x="4668253" y="786062"/>
                </a:cubicBezTo>
                <a:cubicBezTo>
                  <a:pt x="4616918" y="845418"/>
                  <a:pt x="4565583" y="951297"/>
                  <a:pt x="4600876" y="1007444"/>
                </a:cubicBezTo>
                <a:cubicBezTo>
                  <a:pt x="4636169" y="1063592"/>
                  <a:pt x="4794986" y="1079633"/>
                  <a:pt x="4880009" y="1122947"/>
                </a:cubicBezTo>
                <a:cubicBezTo>
                  <a:pt x="4965032" y="1166261"/>
                  <a:pt x="5043638" y="1276951"/>
                  <a:pt x="5111015" y="1267326"/>
                </a:cubicBezTo>
                <a:cubicBezTo>
                  <a:pt x="5178392" y="1257701"/>
                  <a:pt x="5212081" y="1126155"/>
                  <a:pt x="5284270" y="1065195"/>
                </a:cubicBezTo>
                <a:cubicBezTo>
                  <a:pt x="5356459" y="1004235"/>
                  <a:pt x="5444691" y="944880"/>
                  <a:pt x="5544152" y="901566"/>
                </a:cubicBezTo>
                <a:cubicBezTo>
                  <a:pt x="5643613" y="858252"/>
                  <a:pt x="5781575" y="824564"/>
                  <a:pt x="5881036" y="805313"/>
                </a:cubicBezTo>
                <a:cubicBezTo>
                  <a:pt x="5980497" y="786062"/>
                  <a:pt x="6051082" y="805312"/>
                  <a:pt x="6140918" y="786062"/>
                </a:cubicBezTo>
                <a:cubicBezTo>
                  <a:pt x="6230754" y="766812"/>
                  <a:pt x="6302944" y="733124"/>
                  <a:pt x="6420051" y="689810"/>
                </a:cubicBezTo>
                <a:cubicBezTo>
                  <a:pt x="6537158" y="646496"/>
                  <a:pt x="6745438" y="570430"/>
                  <a:pt x="6843562" y="526180"/>
                </a:cubicBezTo>
                <a:cubicBezTo>
                  <a:pt x="6941686" y="481931"/>
                  <a:pt x="6999973" y="446771"/>
                  <a:pt x="7008796" y="424313"/>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TextBox 6"/>
          <p:cNvSpPr txBox="1"/>
          <p:nvPr/>
        </p:nvSpPr>
        <p:spPr>
          <a:xfrm>
            <a:off x="685800" y="25146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8" name="TextBox 7"/>
          <p:cNvSpPr txBox="1"/>
          <p:nvPr/>
        </p:nvSpPr>
        <p:spPr>
          <a:xfrm>
            <a:off x="8001000" y="21336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10" name="Freeform 9"/>
          <p:cNvSpPr/>
          <p:nvPr/>
        </p:nvSpPr>
        <p:spPr>
          <a:xfrm>
            <a:off x="6492875" y="4562475"/>
            <a:ext cx="1666875" cy="1939925"/>
          </a:xfrm>
          <a:custGeom>
            <a:avLst/>
            <a:gdLst>
              <a:gd name="connsiteX0" fmla="*/ 155575 w 1666875"/>
              <a:gd name="connsiteY0" fmla="*/ 1939925 h 1939925"/>
              <a:gd name="connsiteX1" fmla="*/ 85725 w 1666875"/>
              <a:gd name="connsiteY1" fmla="*/ 1679575 h 1939925"/>
              <a:gd name="connsiteX2" fmla="*/ 22225 w 1666875"/>
              <a:gd name="connsiteY2" fmla="*/ 1336675 h 1939925"/>
              <a:gd name="connsiteX3" fmla="*/ 219075 w 1666875"/>
              <a:gd name="connsiteY3" fmla="*/ 962025 h 1939925"/>
              <a:gd name="connsiteX4" fmla="*/ 333375 w 1666875"/>
              <a:gd name="connsiteY4" fmla="*/ 701675 h 1939925"/>
              <a:gd name="connsiteX5" fmla="*/ 574675 w 1666875"/>
              <a:gd name="connsiteY5" fmla="*/ 377825 h 1939925"/>
              <a:gd name="connsiteX6" fmla="*/ 854075 w 1666875"/>
              <a:gd name="connsiteY6" fmla="*/ 60325 h 1939925"/>
              <a:gd name="connsiteX7" fmla="*/ 1095375 w 1666875"/>
              <a:gd name="connsiteY7" fmla="*/ 15875 h 1939925"/>
              <a:gd name="connsiteX8" fmla="*/ 1228725 w 1666875"/>
              <a:gd name="connsiteY8" fmla="*/ 149225 h 1939925"/>
              <a:gd name="connsiteX9" fmla="*/ 1431925 w 1666875"/>
              <a:gd name="connsiteY9" fmla="*/ 295275 h 1939925"/>
              <a:gd name="connsiteX10" fmla="*/ 1597025 w 1666875"/>
              <a:gd name="connsiteY10" fmla="*/ 441325 h 1939925"/>
              <a:gd name="connsiteX11" fmla="*/ 1666875 w 1666875"/>
              <a:gd name="connsiteY11" fmla="*/ 568325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6875" h="1939925">
                <a:moveTo>
                  <a:pt x="155575" y="1939925"/>
                </a:moveTo>
                <a:cubicBezTo>
                  <a:pt x="131762" y="1860021"/>
                  <a:pt x="107950" y="1780117"/>
                  <a:pt x="85725" y="1679575"/>
                </a:cubicBezTo>
                <a:cubicBezTo>
                  <a:pt x="63500" y="1579033"/>
                  <a:pt x="0" y="1456266"/>
                  <a:pt x="22225" y="1336675"/>
                </a:cubicBezTo>
                <a:cubicBezTo>
                  <a:pt x="44450" y="1217084"/>
                  <a:pt x="167217" y="1067858"/>
                  <a:pt x="219075" y="962025"/>
                </a:cubicBezTo>
                <a:cubicBezTo>
                  <a:pt x="270933" y="856192"/>
                  <a:pt x="274108" y="799042"/>
                  <a:pt x="333375" y="701675"/>
                </a:cubicBezTo>
                <a:cubicBezTo>
                  <a:pt x="392642" y="604308"/>
                  <a:pt x="487892" y="484717"/>
                  <a:pt x="574675" y="377825"/>
                </a:cubicBezTo>
                <a:cubicBezTo>
                  <a:pt x="661458" y="270933"/>
                  <a:pt x="767292" y="120650"/>
                  <a:pt x="854075" y="60325"/>
                </a:cubicBezTo>
                <a:cubicBezTo>
                  <a:pt x="940858" y="0"/>
                  <a:pt x="1032933" y="1058"/>
                  <a:pt x="1095375" y="15875"/>
                </a:cubicBezTo>
                <a:cubicBezTo>
                  <a:pt x="1157817" y="30692"/>
                  <a:pt x="1172633" y="102658"/>
                  <a:pt x="1228725" y="149225"/>
                </a:cubicBezTo>
                <a:cubicBezTo>
                  <a:pt x="1284817" y="195792"/>
                  <a:pt x="1370542" y="246592"/>
                  <a:pt x="1431925" y="295275"/>
                </a:cubicBezTo>
                <a:cubicBezTo>
                  <a:pt x="1493308" y="343958"/>
                  <a:pt x="1557867" y="395817"/>
                  <a:pt x="1597025" y="441325"/>
                </a:cubicBezTo>
                <a:cubicBezTo>
                  <a:pt x="1636183" y="486833"/>
                  <a:pt x="1651529" y="527579"/>
                  <a:pt x="1666875" y="568325"/>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TextBox 11"/>
          <p:cNvSpPr txBox="1"/>
          <p:nvPr/>
        </p:nvSpPr>
        <p:spPr>
          <a:xfrm>
            <a:off x="8001000" y="4648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13" name="TextBox 12"/>
          <p:cNvSpPr txBox="1"/>
          <p:nvPr/>
        </p:nvSpPr>
        <p:spPr>
          <a:xfrm>
            <a:off x="8001000" y="5029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14" name="TextBox 13"/>
          <p:cNvSpPr txBox="1"/>
          <p:nvPr/>
        </p:nvSpPr>
        <p:spPr>
          <a:xfrm>
            <a:off x="6477000" y="64770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15" name="Freeform 14"/>
          <p:cNvSpPr/>
          <p:nvPr/>
        </p:nvSpPr>
        <p:spPr>
          <a:xfrm>
            <a:off x="3625850" y="5227638"/>
            <a:ext cx="1708150" cy="1522412"/>
          </a:xfrm>
          <a:custGeom>
            <a:avLst/>
            <a:gdLst>
              <a:gd name="connsiteX0" fmla="*/ 1358900 w 1708150"/>
              <a:gd name="connsiteY0" fmla="*/ 1485900 h 1498600"/>
              <a:gd name="connsiteX1" fmla="*/ 1517650 w 1708150"/>
              <a:gd name="connsiteY1" fmla="*/ 1035050 h 1498600"/>
              <a:gd name="connsiteX2" fmla="*/ 1676400 w 1708150"/>
              <a:gd name="connsiteY2" fmla="*/ 495300 h 1498600"/>
              <a:gd name="connsiteX3" fmla="*/ 1708150 w 1708150"/>
              <a:gd name="connsiteY3" fmla="*/ 107950 h 1498600"/>
              <a:gd name="connsiteX4" fmla="*/ 1606550 w 1708150"/>
              <a:gd name="connsiteY4" fmla="*/ 0 h 1498600"/>
              <a:gd name="connsiteX5" fmla="*/ 1473200 w 1708150"/>
              <a:gd name="connsiteY5" fmla="*/ 57150 h 1498600"/>
              <a:gd name="connsiteX6" fmla="*/ 1117600 w 1708150"/>
              <a:gd name="connsiteY6" fmla="*/ 488950 h 1498600"/>
              <a:gd name="connsiteX7" fmla="*/ 723900 w 1708150"/>
              <a:gd name="connsiteY7" fmla="*/ 857250 h 1498600"/>
              <a:gd name="connsiteX8" fmla="*/ 247650 w 1708150"/>
              <a:gd name="connsiteY8" fmla="*/ 1085850 h 1498600"/>
              <a:gd name="connsiteX9" fmla="*/ 82550 w 1708150"/>
              <a:gd name="connsiteY9" fmla="*/ 1295400 h 1498600"/>
              <a:gd name="connsiteX10" fmla="*/ 0 w 1708150"/>
              <a:gd name="connsiteY10" fmla="*/ 1498600 h 1498600"/>
              <a:gd name="connsiteX11" fmla="*/ 1358900 w 1708150"/>
              <a:gd name="connsiteY11" fmla="*/ 1485900 h 1498600"/>
              <a:gd name="connsiteX0" fmla="*/ 1358900 w 1708150"/>
              <a:gd name="connsiteY0" fmla="*/ 1510242 h 1522942"/>
              <a:gd name="connsiteX1" fmla="*/ 1517650 w 1708150"/>
              <a:gd name="connsiteY1" fmla="*/ 1059392 h 1522942"/>
              <a:gd name="connsiteX2" fmla="*/ 1676400 w 1708150"/>
              <a:gd name="connsiteY2" fmla="*/ 519642 h 1522942"/>
              <a:gd name="connsiteX3" fmla="*/ 1708150 w 1708150"/>
              <a:gd name="connsiteY3" fmla="*/ 132292 h 1522942"/>
              <a:gd name="connsiteX4" fmla="*/ 1606550 w 1708150"/>
              <a:gd name="connsiteY4" fmla="*/ 24342 h 1522942"/>
              <a:gd name="connsiteX5" fmla="*/ 1473200 w 1708150"/>
              <a:gd name="connsiteY5" fmla="*/ 81492 h 1522942"/>
              <a:gd name="connsiteX6" fmla="*/ 1117600 w 1708150"/>
              <a:gd name="connsiteY6" fmla="*/ 513292 h 1522942"/>
              <a:gd name="connsiteX7" fmla="*/ 723900 w 1708150"/>
              <a:gd name="connsiteY7" fmla="*/ 881592 h 1522942"/>
              <a:gd name="connsiteX8" fmla="*/ 247650 w 1708150"/>
              <a:gd name="connsiteY8" fmla="*/ 1110192 h 1522942"/>
              <a:gd name="connsiteX9" fmla="*/ 82550 w 1708150"/>
              <a:gd name="connsiteY9" fmla="*/ 1319742 h 1522942"/>
              <a:gd name="connsiteX10" fmla="*/ 0 w 1708150"/>
              <a:gd name="connsiteY10" fmla="*/ 1522942 h 1522942"/>
              <a:gd name="connsiteX11" fmla="*/ 1358900 w 1708150"/>
              <a:gd name="connsiteY11" fmla="*/ 1510242 h 152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8150" h="1522942">
                <a:moveTo>
                  <a:pt x="1358900" y="1510242"/>
                </a:moveTo>
                <a:lnTo>
                  <a:pt x="1517650" y="1059392"/>
                </a:lnTo>
                <a:lnTo>
                  <a:pt x="1676400" y="519642"/>
                </a:lnTo>
                <a:lnTo>
                  <a:pt x="1708150" y="132292"/>
                </a:lnTo>
                <a:cubicBezTo>
                  <a:pt x="1696508" y="49742"/>
                  <a:pt x="1645708" y="32809"/>
                  <a:pt x="1606550" y="24342"/>
                </a:cubicBezTo>
                <a:cubicBezTo>
                  <a:pt x="1567392" y="15875"/>
                  <a:pt x="1554692" y="0"/>
                  <a:pt x="1473200" y="81492"/>
                </a:cubicBezTo>
                <a:lnTo>
                  <a:pt x="1117600" y="513292"/>
                </a:lnTo>
                <a:lnTo>
                  <a:pt x="723900" y="881592"/>
                </a:lnTo>
                <a:lnTo>
                  <a:pt x="247650" y="1110192"/>
                </a:lnTo>
                <a:lnTo>
                  <a:pt x="82550" y="1319742"/>
                </a:lnTo>
                <a:lnTo>
                  <a:pt x="0" y="1522942"/>
                </a:lnTo>
                <a:lnTo>
                  <a:pt x="1358900" y="1510242"/>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TextBox 15"/>
          <p:cNvSpPr txBox="1"/>
          <p:nvPr/>
        </p:nvSpPr>
        <p:spPr>
          <a:xfrm>
            <a:off x="4419600" y="60960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sp>
        <p:nvSpPr>
          <p:cNvPr id="17" name="Freeform 16"/>
          <p:cNvSpPr/>
          <p:nvPr/>
        </p:nvSpPr>
        <p:spPr>
          <a:xfrm>
            <a:off x="6073775" y="1328738"/>
            <a:ext cx="1954213" cy="387350"/>
          </a:xfrm>
          <a:custGeom>
            <a:avLst/>
            <a:gdLst>
              <a:gd name="connsiteX0" fmla="*/ 0 w 1953928"/>
              <a:gd name="connsiteY0" fmla="*/ 0 h 388219"/>
              <a:gd name="connsiteX1" fmla="*/ 250257 w 1953928"/>
              <a:gd name="connsiteY1" fmla="*/ 279133 h 388219"/>
              <a:gd name="connsiteX2" fmla="*/ 1126156 w 1953928"/>
              <a:gd name="connsiteY2" fmla="*/ 385011 h 388219"/>
              <a:gd name="connsiteX3" fmla="*/ 1953928 w 1953928"/>
              <a:gd name="connsiteY3" fmla="*/ 298383 h 388219"/>
            </a:gdLst>
            <a:ahLst/>
            <a:cxnLst>
              <a:cxn ang="0">
                <a:pos x="connsiteX0" y="connsiteY0"/>
              </a:cxn>
              <a:cxn ang="0">
                <a:pos x="connsiteX1" y="connsiteY1"/>
              </a:cxn>
              <a:cxn ang="0">
                <a:pos x="connsiteX2" y="connsiteY2"/>
              </a:cxn>
              <a:cxn ang="0">
                <a:pos x="connsiteX3" y="connsiteY3"/>
              </a:cxn>
            </a:cxnLst>
            <a:rect l="l" t="t" r="r" b="b"/>
            <a:pathLst>
              <a:path w="1953928" h="388219">
                <a:moveTo>
                  <a:pt x="0" y="0"/>
                </a:moveTo>
                <a:cubicBezTo>
                  <a:pt x="31282" y="107482"/>
                  <a:pt x="62564" y="214965"/>
                  <a:pt x="250257" y="279133"/>
                </a:cubicBezTo>
                <a:cubicBezTo>
                  <a:pt x="437950" y="343302"/>
                  <a:pt x="842211" y="381803"/>
                  <a:pt x="1126156" y="385011"/>
                </a:cubicBezTo>
                <a:cubicBezTo>
                  <a:pt x="1410101" y="388219"/>
                  <a:pt x="1682014" y="343301"/>
                  <a:pt x="1953928" y="298383"/>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58674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19" name="TextBox 18"/>
          <p:cNvSpPr txBox="1"/>
          <p:nvPr/>
        </p:nvSpPr>
        <p:spPr>
          <a:xfrm>
            <a:off x="8001000" y="1447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24</a:t>
            </a:r>
            <a:endParaRPr lang="en-US" sz="1200" dirty="0">
              <a:solidFill>
                <a:schemeClr val="bg2">
                  <a:lumMod val="10000"/>
                </a:schemeClr>
              </a:solidFill>
              <a:latin typeface="Arial Black" pitchFamily="34" charset="0"/>
            </a:endParaRPr>
          </a:p>
        </p:txBody>
      </p:sp>
      <p:sp>
        <p:nvSpPr>
          <p:cNvPr id="20" name="Freeform 19"/>
          <p:cNvSpPr/>
          <p:nvPr/>
        </p:nvSpPr>
        <p:spPr>
          <a:xfrm>
            <a:off x="4856163" y="1371600"/>
            <a:ext cx="3221037" cy="935038"/>
          </a:xfrm>
          <a:custGeom>
            <a:avLst/>
            <a:gdLst>
              <a:gd name="connsiteX0" fmla="*/ 40105 w 3245318"/>
              <a:gd name="connsiteY0" fmla="*/ 0 h 839002"/>
              <a:gd name="connsiteX1" fmla="*/ 222985 w 3245318"/>
              <a:gd name="connsiteY1" fmla="*/ 221381 h 839002"/>
              <a:gd name="connsiteX2" fmla="*/ 1378017 w 3245318"/>
              <a:gd name="connsiteY2" fmla="*/ 490888 h 839002"/>
              <a:gd name="connsiteX3" fmla="*/ 2148038 w 3245318"/>
              <a:gd name="connsiteY3" fmla="*/ 779646 h 839002"/>
              <a:gd name="connsiteX4" fmla="*/ 2706303 w 3245318"/>
              <a:gd name="connsiteY4" fmla="*/ 837398 h 839002"/>
              <a:gd name="connsiteX5" fmla="*/ 3245318 w 3245318"/>
              <a:gd name="connsiteY5" fmla="*/ 770021 h 839002"/>
              <a:gd name="connsiteX0" fmla="*/ 40105 w 3208421"/>
              <a:gd name="connsiteY0" fmla="*/ 0 h 853975"/>
              <a:gd name="connsiteX1" fmla="*/ 222985 w 3208421"/>
              <a:gd name="connsiteY1" fmla="*/ 221381 h 853975"/>
              <a:gd name="connsiteX2" fmla="*/ 1378017 w 3208421"/>
              <a:gd name="connsiteY2" fmla="*/ 490888 h 853975"/>
              <a:gd name="connsiteX3" fmla="*/ 2148038 w 3208421"/>
              <a:gd name="connsiteY3" fmla="*/ 779646 h 853975"/>
              <a:gd name="connsiteX4" fmla="*/ 2706303 w 3208421"/>
              <a:gd name="connsiteY4" fmla="*/ 837398 h 853975"/>
              <a:gd name="connsiteX5" fmla="*/ 3208421 w 3208421"/>
              <a:gd name="connsiteY5" fmla="*/ 680185 h 853975"/>
              <a:gd name="connsiteX0" fmla="*/ 20053 w 3220452"/>
              <a:gd name="connsiteY0" fmla="*/ 0 h 935790"/>
              <a:gd name="connsiteX1" fmla="*/ 235016 w 3220452"/>
              <a:gd name="connsiteY1" fmla="*/ 303196 h 935790"/>
              <a:gd name="connsiteX2" fmla="*/ 1390048 w 3220452"/>
              <a:gd name="connsiteY2" fmla="*/ 572703 h 935790"/>
              <a:gd name="connsiteX3" fmla="*/ 2160069 w 3220452"/>
              <a:gd name="connsiteY3" fmla="*/ 861461 h 935790"/>
              <a:gd name="connsiteX4" fmla="*/ 2718334 w 3220452"/>
              <a:gd name="connsiteY4" fmla="*/ 919213 h 935790"/>
              <a:gd name="connsiteX5" fmla="*/ 3220452 w 3220452"/>
              <a:gd name="connsiteY5" fmla="*/ 762000 h 93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0452" h="935790">
                <a:moveTo>
                  <a:pt x="20053" y="0"/>
                </a:moveTo>
                <a:cubicBezTo>
                  <a:pt x="0" y="69783"/>
                  <a:pt x="6684" y="207746"/>
                  <a:pt x="235016" y="303196"/>
                </a:cubicBezTo>
                <a:cubicBezTo>
                  <a:pt x="463348" y="398646"/>
                  <a:pt x="1069206" y="479659"/>
                  <a:pt x="1390048" y="572703"/>
                </a:cubicBezTo>
                <a:cubicBezTo>
                  <a:pt x="1710890" y="665747"/>
                  <a:pt x="1938688" y="803709"/>
                  <a:pt x="2160069" y="861461"/>
                </a:cubicBezTo>
                <a:cubicBezTo>
                  <a:pt x="2381450" y="919213"/>
                  <a:pt x="2541604" y="935790"/>
                  <a:pt x="2718334" y="919213"/>
                </a:cubicBezTo>
                <a:cubicBezTo>
                  <a:pt x="2895065" y="902636"/>
                  <a:pt x="3042384" y="794886"/>
                  <a:pt x="3220452" y="76200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 name="TextBox 20"/>
          <p:cNvSpPr txBox="1"/>
          <p:nvPr/>
        </p:nvSpPr>
        <p:spPr>
          <a:xfrm>
            <a:off x="47244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22" name="TextBox 21"/>
          <p:cNvSpPr txBox="1"/>
          <p:nvPr/>
        </p:nvSpPr>
        <p:spPr>
          <a:xfrm>
            <a:off x="8001000" y="1981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20</a:t>
            </a:r>
            <a:endParaRPr lang="en-US" sz="1200" dirty="0">
              <a:solidFill>
                <a:schemeClr val="bg2">
                  <a:lumMod val="10000"/>
                </a:schemeClr>
              </a:solidFill>
              <a:latin typeface="Arial Black" pitchFamily="34" charset="0"/>
            </a:endParaRPr>
          </a:p>
        </p:txBody>
      </p:sp>
      <p:sp>
        <p:nvSpPr>
          <p:cNvPr id="23" name="Freeform 22"/>
          <p:cNvSpPr/>
          <p:nvPr/>
        </p:nvSpPr>
        <p:spPr>
          <a:xfrm>
            <a:off x="3316288" y="1447800"/>
            <a:ext cx="4730750" cy="1343025"/>
          </a:xfrm>
          <a:custGeom>
            <a:avLst/>
            <a:gdLst>
              <a:gd name="connsiteX0" fmla="*/ 72190 w 4721192"/>
              <a:gd name="connsiteY0" fmla="*/ 0 h 1328286"/>
              <a:gd name="connsiteX1" fmla="*/ 81815 w 4721192"/>
              <a:gd name="connsiteY1" fmla="*/ 269507 h 1328286"/>
              <a:gd name="connsiteX2" fmla="*/ 563078 w 4721192"/>
              <a:gd name="connsiteY2" fmla="*/ 577516 h 1328286"/>
              <a:gd name="connsiteX3" fmla="*/ 1400476 w 4721192"/>
              <a:gd name="connsiteY3" fmla="*/ 644893 h 1328286"/>
              <a:gd name="connsiteX4" fmla="*/ 2006868 w 4721192"/>
              <a:gd name="connsiteY4" fmla="*/ 721895 h 1328286"/>
              <a:gd name="connsiteX5" fmla="*/ 2834640 w 4721192"/>
              <a:gd name="connsiteY5" fmla="*/ 972152 h 1328286"/>
              <a:gd name="connsiteX6" fmla="*/ 3296653 w 4721192"/>
              <a:gd name="connsiteY6" fmla="*/ 1212783 h 1328286"/>
              <a:gd name="connsiteX7" fmla="*/ 3585411 w 4721192"/>
              <a:gd name="connsiteY7" fmla="*/ 1260909 h 1328286"/>
              <a:gd name="connsiteX8" fmla="*/ 4076299 w 4721192"/>
              <a:gd name="connsiteY8" fmla="*/ 1328286 h 1328286"/>
              <a:gd name="connsiteX9" fmla="*/ 4567188 w 4721192"/>
              <a:gd name="connsiteY9" fmla="*/ 1309036 h 1328286"/>
              <a:gd name="connsiteX10" fmla="*/ 4721192 w 4721192"/>
              <a:gd name="connsiteY10" fmla="*/ 1289785 h 1328286"/>
              <a:gd name="connsiteX0" fmla="*/ 36095 w 4730015"/>
              <a:gd name="connsiteY0" fmla="*/ 0 h 1343526"/>
              <a:gd name="connsiteX1" fmla="*/ 90638 w 4730015"/>
              <a:gd name="connsiteY1" fmla="*/ 284747 h 1343526"/>
              <a:gd name="connsiteX2" fmla="*/ 571901 w 4730015"/>
              <a:gd name="connsiteY2" fmla="*/ 592756 h 1343526"/>
              <a:gd name="connsiteX3" fmla="*/ 1409299 w 4730015"/>
              <a:gd name="connsiteY3" fmla="*/ 660133 h 1343526"/>
              <a:gd name="connsiteX4" fmla="*/ 2015691 w 4730015"/>
              <a:gd name="connsiteY4" fmla="*/ 737135 h 1343526"/>
              <a:gd name="connsiteX5" fmla="*/ 2843463 w 4730015"/>
              <a:gd name="connsiteY5" fmla="*/ 987392 h 1343526"/>
              <a:gd name="connsiteX6" fmla="*/ 3305476 w 4730015"/>
              <a:gd name="connsiteY6" fmla="*/ 1228023 h 1343526"/>
              <a:gd name="connsiteX7" fmla="*/ 3594234 w 4730015"/>
              <a:gd name="connsiteY7" fmla="*/ 1276149 h 1343526"/>
              <a:gd name="connsiteX8" fmla="*/ 4085122 w 4730015"/>
              <a:gd name="connsiteY8" fmla="*/ 1343526 h 1343526"/>
              <a:gd name="connsiteX9" fmla="*/ 4576011 w 4730015"/>
              <a:gd name="connsiteY9" fmla="*/ 1324276 h 1343526"/>
              <a:gd name="connsiteX10" fmla="*/ 4730015 w 4730015"/>
              <a:gd name="connsiteY10" fmla="*/ 1305025 h 134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30015" h="1343526">
                <a:moveTo>
                  <a:pt x="36095" y="0"/>
                </a:moveTo>
                <a:cubicBezTo>
                  <a:pt x="0" y="86627"/>
                  <a:pt x="1337" y="185954"/>
                  <a:pt x="90638" y="284747"/>
                </a:cubicBezTo>
                <a:cubicBezTo>
                  <a:pt x="179939" y="383540"/>
                  <a:pt x="352124" y="530192"/>
                  <a:pt x="571901" y="592756"/>
                </a:cubicBezTo>
                <a:cubicBezTo>
                  <a:pt x="791678" y="655320"/>
                  <a:pt x="1168667" y="636070"/>
                  <a:pt x="1409299" y="660133"/>
                </a:cubicBezTo>
                <a:cubicBezTo>
                  <a:pt x="1649931" y="684196"/>
                  <a:pt x="1776664" y="682592"/>
                  <a:pt x="2015691" y="737135"/>
                </a:cubicBezTo>
                <a:cubicBezTo>
                  <a:pt x="2254718" y="791678"/>
                  <a:pt x="2628499" y="905577"/>
                  <a:pt x="2843463" y="987392"/>
                </a:cubicBezTo>
                <a:cubicBezTo>
                  <a:pt x="3058427" y="1069207"/>
                  <a:pt x="3180348" y="1179897"/>
                  <a:pt x="3305476" y="1228023"/>
                </a:cubicBezTo>
                <a:cubicBezTo>
                  <a:pt x="3430604" y="1276149"/>
                  <a:pt x="3464293" y="1256899"/>
                  <a:pt x="3594234" y="1276149"/>
                </a:cubicBezTo>
                <a:cubicBezTo>
                  <a:pt x="3724175" y="1295400"/>
                  <a:pt x="3921493" y="1335505"/>
                  <a:pt x="4085122" y="1343526"/>
                </a:cubicBezTo>
                <a:lnTo>
                  <a:pt x="4576011" y="1324276"/>
                </a:lnTo>
                <a:cubicBezTo>
                  <a:pt x="4683493" y="1317859"/>
                  <a:pt x="4706754" y="1311442"/>
                  <a:pt x="4730015" y="1305025"/>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 name="TextBox 23"/>
          <p:cNvSpPr txBox="1"/>
          <p:nvPr/>
        </p:nvSpPr>
        <p:spPr>
          <a:xfrm>
            <a:off x="32004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5" name="TextBox 24"/>
          <p:cNvSpPr txBox="1"/>
          <p:nvPr/>
        </p:nvSpPr>
        <p:spPr>
          <a:xfrm>
            <a:off x="8001000" y="2590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16</a:t>
            </a:r>
            <a:endParaRPr lang="en-US" sz="1200" dirty="0">
              <a:solidFill>
                <a:schemeClr val="bg2">
                  <a:lumMod val="10000"/>
                </a:schemeClr>
              </a:solidFill>
              <a:latin typeface="Arial Black" pitchFamily="34" charset="0"/>
            </a:endParaRPr>
          </a:p>
        </p:txBody>
      </p:sp>
      <p:sp>
        <p:nvSpPr>
          <p:cNvPr id="26" name="Freeform 25"/>
          <p:cNvSpPr/>
          <p:nvPr/>
        </p:nvSpPr>
        <p:spPr>
          <a:xfrm>
            <a:off x="885825" y="1385888"/>
            <a:ext cx="1212850" cy="4783137"/>
          </a:xfrm>
          <a:custGeom>
            <a:avLst/>
            <a:gdLst>
              <a:gd name="connsiteX0" fmla="*/ 606392 w 1212783"/>
              <a:gd name="connsiteY0" fmla="*/ 0 h 4783756"/>
              <a:gd name="connsiteX1" fmla="*/ 462013 w 1212783"/>
              <a:gd name="connsiteY1" fmla="*/ 452387 h 4783756"/>
              <a:gd name="connsiteX2" fmla="*/ 577516 w 1212783"/>
              <a:gd name="connsiteY2" fmla="*/ 1174282 h 4783756"/>
              <a:gd name="connsiteX3" fmla="*/ 866274 w 1212783"/>
              <a:gd name="connsiteY3" fmla="*/ 1434164 h 4783756"/>
              <a:gd name="connsiteX4" fmla="*/ 1029903 w 1212783"/>
              <a:gd name="connsiteY4" fmla="*/ 1655545 h 4783756"/>
              <a:gd name="connsiteX5" fmla="*/ 1203158 w 1212783"/>
              <a:gd name="connsiteY5" fmla="*/ 2011680 h 4783756"/>
              <a:gd name="connsiteX6" fmla="*/ 1087655 w 1212783"/>
              <a:gd name="connsiteY6" fmla="*/ 2310063 h 4783756"/>
              <a:gd name="connsiteX7" fmla="*/ 875899 w 1212783"/>
              <a:gd name="connsiteY7" fmla="*/ 2791326 h 4783756"/>
              <a:gd name="connsiteX8" fmla="*/ 664143 w 1212783"/>
              <a:gd name="connsiteY8" fmla="*/ 3388093 h 4783756"/>
              <a:gd name="connsiteX9" fmla="*/ 346510 w 1212783"/>
              <a:gd name="connsiteY9" fmla="*/ 3850105 h 4783756"/>
              <a:gd name="connsiteX10" fmla="*/ 96253 w 1212783"/>
              <a:gd name="connsiteY10" fmla="*/ 4312118 h 4783756"/>
              <a:gd name="connsiteX11" fmla="*/ 0 w 1212783"/>
              <a:gd name="connsiteY11" fmla="*/ 4783756 h 478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2783" h="4783756">
                <a:moveTo>
                  <a:pt x="606392" y="0"/>
                </a:moveTo>
                <a:cubicBezTo>
                  <a:pt x="536609" y="128336"/>
                  <a:pt x="466826" y="256673"/>
                  <a:pt x="462013" y="452387"/>
                </a:cubicBezTo>
                <a:cubicBezTo>
                  <a:pt x="457200" y="648101"/>
                  <a:pt x="510139" y="1010652"/>
                  <a:pt x="577516" y="1174282"/>
                </a:cubicBezTo>
                <a:cubicBezTo>
                  <a:pt x="644893" y="1337912"/>
                  <a:pt x="790876" y="1353953"/>
                  <a:pt x="866274" y="1434164"/>
                </a:cubicBezTo>
                <a:cubicBezTo>
                  <a:pt x="941672" y="1514375"/>
                  <a:pt x="973756" y="1559292"/>
                  <a:pt x="1029903" y="1655545"/>
                </a:cubicBezTo>
                <a:cubicBezTo>
                  <a:pt x="1086050" y="1751798"/>
                  <a:pt x="1193533" y="1902594"/>
                  <a:pt x="1203158" y="2011680"/>
                </a:cubicBezTo>
                <a:cubicBezTo>
                  <a:pt x="1212783" y="2120766"/>
                  <a:pt x="1142198" y="2180122"/>
                  <a:pt x="1087655" y="2310063"/>
                </a:cubicBezTo>
                <a:cubicBezTo>
                  <a:pt x="1033112" y="2440004"/>
                  <a:pt x="946484" y="2611654"/>
                  <a:pt x="875899" y="2791326"/>
                </a:cubicBezTo>
                <a:cubicBezTo>
                  <a:pt x="805314" y="2970998"/>
                  <a:pt x="752374" y="3211630"/>
                  <a:pt x="664143" y="3388093"/>
                </a:cubicBezTo>
                <a:cubicBezTo>
                  <a:pt x="575912" y="3564556"/>
                  <a:pt x="441158" y="3696101"/>
                  <a:pt x="346510" y="3850105"/>
                </a:cubicBezTo>
                <a:cubicBezTo>
                  <a:pt x="251862" y="4004109"/>
                  <a:pt x="154005" y="4156510"/>
                  <a:pt x="96253" y="4312118"/>
                </a:cubicBezTo>
                <a:cubicBezTo>
                  <a:pt x="38501" y="4467727"/>
                  <a:pt x="0" y="4783756"/>
                  <a:pt x="0" y="478375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7" name="TextBox 26"/>
          <p:cNvSpPr txBox="1"/>
          <p:nvPr/>
        </p:nvSpPr>
        <p:spPr>
          <a:xfrm>
            <a:off x="1295400" y="1143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8" name="TextBox 27"/>
          <p:cNvSpPr txBox="1"/>
          <p:nvPr/>
        </p:nvSpPr>
        <p:spPr>
          <a:xfrm>
            <a:off x="685800" y="6096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29" name="Freeform 28"/>
          <p:cNvSpPr/>
          <p:nvPr/>
        </p:nvSpPr>
        <p:spPr>
          <a:xfrm>
            <a:off x="2881313" y="2709863"/>
            <a:ext cx="5272087" cy="3636962"/>
          </a:xfrm>
          <a:custGeom>
            <a:avLst/>
            <a:gdLst>
              <a:gd name="connsiteX0" fmla="*/ 5454316 w 5454316"/>
              <a:gd name="connsiteY0" fmla="*/ 1207971 h 3636746"/>
              <a:gd name="connsiteX1" fmla="*/ 5001929 w 5454316"/>
              <a:gd name="connsiteY1" fmla="*/ 1150220 h 3636746"/>
              <a:gd name="connsiteX2" fmla="*/ 4616918 w 5454316"/>
              <a:gd name="connsiteY2" fmla="*/ 938464 h 3636746"/>
              <a:gd name="connsiteX3" fmla="*/ 4145280 w 5454316"/>
              <a:gd name="connsiteY3" fmla="*/ 630455 h 3636746"/>
              <a:gd name="connsiteX4" fmla="*/ 3827646 w 5454316"/>
              <a:gd name="connsiteY4" fmla="*/ 457201 h 3636746"/>
              <a:gd name="connsiteX5" fmla="*/ 3375259 w 5454316"/>
              <a:gd name="connsiteY5" fmla="*/ 389824 h 3636746"/>
              <a:gd name="connsiteX6" fmla="*/ 2932497 w 5454316"/>
              <a:gd name="connsiteY6" fmla="*/ 274321 h 3636746"/>
              <a:gd name="connsiteX7" fmla="*/ 2634114 w 5454316"/>
              <a:gd name="connsiteY7" fmla="*/ 139567 h 3636746"/>
              <a:gd name="connsiteX8" fmla="*/ 1960345 w 5454316"/>
              <a:gd name="connsiteY8" fmla="*/ 52940 h 3636746"/>
              <a:gd name="connsiteX9" fmla="*/ 1604211 w 5454316"/>
              <a:gd name="connsiteY9" fmla="*/ 14438 h 3636746"/>
              <a:gd name="connsiteX10" fmla="*/ 1036320 w 5454316"/>
              <a:gd name="connsiteY10" fmla="*/ 139567 h 3636746"/>
              <a:gd name="connsiteX11" fmla="*/ 612809 w 5454316"/>
              <a:gd name="connsiteY11" fmla="*/ 264695 h 3636746"/>
              <a:gd name="connsiteX12" fmla="*/ 208547 w 5454316"/>
              <a:gd name="connsiteY12" fmla="*/ 495702 h 3636746"/>
              <a:gd name="connsiteX13" fmla="*/ 93044 w 5454316"/>
              <a:gd name="connsiteY13" fmla="*/ 813335 h 3636746"/>
              <a:gd name="connsiteX14" fmla="*/ 25667 w 5454316"/>
              <a:gd name="connsiteY14" fmla="*/ 1448603 h 3636746"/>
              <a:gd name="connsiteX15" fmla="*/ 247049 w 5454316"/>
              <a:gd name="connsiteY15" fmla="*/ 1997243 h 3636746"/>
              <a:gd name="connsiteX16" fmla="*/ 737937 w 5454316"/>
              <a:gd name="connsiteY16" fmla="*/ 2449630 h 3636746"/>
              <a:gd name="connsiteX17" fmla="*/ 853440 w 5454316"/>
              <a:gd name="connsiteY17" fmla="*/ 2690262 h 3636746"/>
              <a:gd name="connsiteX18" fmla="*/ 920817 w 5454316"/>
              <a:gd name="connsiteY18" fmla="*/ 3094523 h 3636746"/>
              <a:gd name="connsiteX19" fmla="*/ 920817 w 5454316"/>
              <a:gd name="connsiteY19" fmla="*/ 3344780 h 3636746"/>
              <a:gd name="connsiteX20" fmla="*/ 1036320 w 5454316"/>
              <a:gd name="connsiteY20" fmla="*/ 3585411 h 3636746"/>
              <a:gd name="connsiteX21" fmla="*/ 1286577 w 5454316"/>
              <a:gd name="connsiteY21" fmla="*/ 3614287 h 3636746"/>
              <a:gd name="connsiteX22" fmla="*/ 1584960 w 5454316"/>
              <a:gd name="connsiteY22" fmla="*/ 3450657 h 3636746"/>
              <a:gd name="connsiteX23" fmla="*/ 2095099 w 5454316"/>
              <a:gd name="connsiteY23" fmla="*/ 3325529 h 3636746"/>
              <a:gd name="connsiteX24" fmla="*/ 2778493 w 5454316"/>
              <a:gd name="connsiteY24" fmla="*/ 3181150 h 3636746"/>
              <a:gd name="connsiteX25" fmla="*/ 3279006 w 5454316"/>
              <a:gd name="connsiteY25" fmla="*/ 2844266 h 3636746"/>
              <a:gd name="connsiteX26" fmla="*/ 3673642 w 5454316"/>
              <a:gd name="connsiteY26" fmla="*/ 2642135 h 3636746"/>
              <a:gd name="connsiteX27" fmla="*/ 4116404 w 5454316"/>
              <a:gd name="connsiteY27" fmla="*/ 2545883 h 3636746"/>
              <a:gd name="connsiteX28" fmla="*/ 4376286 w 5454316"/>
              <a:gd name="connsiteY28" fmla="*/ 2468881 h 3636746"/>
              <a:gd name="connsiteX29" fmla="*/ 4472539 w 5454316"/>
              <a:gd name="connsiteY29" fmla="*/ 2594009 h 3636746"/>
              <a:gd name="connsiteX30" fmla="*/ 4559166 w 5454316"/>
              <a:gd name="connsiteY30" fmla="*/ 2767264 h 3636746"/>
              <a:gd name="connsiteX31" fmla="*/ 4934552 w 5454316"/>
              <a:gd name="connsiteY31" fmla="*/ 2950144 h 3636746"/>
              <a:gd name="connsiteX32" fmla="*/ 5232935 w 5454316"/>
              <a:gd name="connsiteY32" fmla="*/ 2844266 h 3636746"/>
              <a:gd name="connsiteX0" fmla="*/ 5001929 w 5232935"/>
              <a:gd name="connsiteY0" fmla="*/ 1150220 h 3636746"/>
              <a:gd name="connsiteX1" fmla="*/ 4616918 w 5232935"/>
              <a:gd name="connsiteY1" fmla="*/ 938464 h 3636746"/>
              <a:gd name="connsiteX2" fmla="*/ 4145280 w 5232935"/>
              <a:gd name="connsiteY2" fmla="*/ 630455 h 3636746"/>
              <a:gd name="connsiteX3" fmla="*/ 3827646 w 5232935"/>
              <a:gd name="connsiteY3" fmla="*/ 457201 h 3636746"/>
              <a:gd name="connsiteX4" fmla="*/ 3375259 w 5232935"/>
              <a:gd name="connsiteY4" fmla="*/ 389824 h 3636746"/>
              <a:gd name="connsiteX5" fmla="*/ 2932497 w 5232935"/>
              <a:gd name="connsiteY5" fmla="*/ 274321 h 3636746"/>
              <a:gd name="connsiteX6" fmla="*/ 2634114 w 5232935"/>
              <a:gd name="connsiteY6" fmla="*/ 139567 h 3636746"/>
              <a:gd name="connsiteX7" fmla="*/ 1960345 w 5232935"/>
              <a:gd name="connsiteY7" fmla="*/ 52940 h 3636746"/>
              <a:gd name="connsiteX8" fmla="*/ 1604211 w 5232935"/>
              <a:gd name="connsiteY8" fmla="*/ 14438 h 3636746"/>
              <a:gd name="connsiteX9" fmla="*/ 1036320 w 5232935"/>
              <a:gd name="connsiteY9" fmla="*/ 139567 h 3636746"/>
              <a:gd name="connsiteX10" fmla="*/ 612809 w 5232935"/>
              <a:gd name="connsiteY10" fmla="*/ 264695 h 3636746"/>
              <a:gd name="connsiteX11" fmla="*/ 208547 w 5232935"/>
              <a:gd name="connsiteY11" fmla="*/ 495702 h 3636746"/>
              <a:gd name="connsiteX12" fmla="*/ 93044 w 5232935"/>
              <a:gd name="connsiteY12" fmla="*/ 813335 h 3636746"/>
              <a:gd name="connsiteX13" fmla="*/ 25667 w 5232935"/>
              <a:gd name="connsiteY13" fmla="*/ 1448603 h 3636746"/>
              <a:gd name="connsiteX14" fmla="*/ 247049 w 5232935"/>
              <a:gd name="connsiteY14" fmla="*/ 1997243 h 3636746"/>
              <a:gd name="connsiteX15" fmla="*/ 737937 w 5232935"/>
              <a:gd name="connsiteY15" fmla="*/ 2449630 h 3636746"/>
              <a:gd name="connsiteX16" fmla="*/ 853440 w 5232935"/>
              <a:gd name="connsiteY16" fmla="*/ 2690262 h 3636746"/>
              <a:gd name="connsiteX17" fmla="*/ 920817 w 5232935"/>
              <a:gd name="connsiteY17" fmla="*/ 3094523 h 3636746"/>
              <a:gd name="connsiteX18" fmla="*/ 920817 w 5232935"/>
              <a:gd name="connsiteY18" fmla="*/ 3344780 h 3636746"/>
              <a:gd name="connsiteX19" fmla="*/ 1036320 w 5232935"/>
              <a:gd name="connsiteY19" fmla="*/ 3585411 h 3636746"/>
              <a:gd name="connsiteX20" fmla="*/ 1286577 w 5232935"/>
              <a:gd name="connsiteY20" fmla="*/ 3614287 h 3636746"/>
              <a:gd name="connsiteX21" fmla="*/ 1584960 w 5232935"/>
              <a:gd name="connsiteY21" fmla="*/ 3450657 h 3636746"/>
              <a:gd name="connsiteX22" fmla="*/ 2095099 w 5232935"/>
              <a:gd name="connsiteY22" fmla="*/ 3325529 h 3636746"/>
              <a:gd name="connsiteX23" fmla="*/ 2778493 w 5232935"/>
              <a:gd name="connsiteY23" fmla="*/ 3181150 h 3636746"/>
              <a:gd name="connsiteX24" fmla="*/ 3279006 w 5232935"/>
              <a:gd name="connsiteY24" fmla="*/ 2844266 h 3636746"/>
              <a:gd name="connsiteX25" fmla="*/ 3673642 w 5232935"/>
              <a:gd name="connsiteY25" fmla="*/ 2642135 h 3636746"/>
              <a:gd name="connsiteX26" fmla="*/ 4116404 w 5232935"/>
              <a:gd name="connsiteY26" fmla="*/ 2545883 h 3636746"/>
              <a:gd name="connsiteX27" fmla="*/ 4376286 w 5232935"/>
              <a:gd name="connsiteY27" fmla="*/ 2468881 h 3636746"/>
              <a:gd name="connsiteX28" fmla="*/ 4472539 w 5232935"/>
              <a:gd name="connsiteY28" fmla="*/ 2594009 h 3636746"/>
              <a:gd name="connsiteX29" fmla="*/ 4559166 w 5232935"/>
              <a:gd name="connsiteY29" fmla="*/ 2767264 h 3636746"/>
              <a:gd name="connsiteX30" fmla="*/ 4934552 w 5232935"/>
              <a:gd name="connsiteY30" fmla="*/ 2950144 h 3636746"/>
              <a:gd name="connsiteX31" fmla="*/ 5232935 w 5232935"/>
              <a:gd name="connsiteY31" fmla="*/ 2844266 h 3636746"/>
              <a:gd name="connsiteX0" fmla="*/ 5272239 w 5272239"/>
              <a:gd name="connsiteY0" fmla="*/ 1252889 h 3636746"/>
              <a:gd name="connsiteX1" fmla="*/ 4616918 w 5272239"/>
              <a:gd name="connsiteY1" fmla="*/ 938464 h 3636746"/>
              <a:gd name="connsiteX2" fmla="*/ 4145280 w 5272239"/>
              <a:gd name="connsiteY2" fmla="*/ 630455 h 3636746"/>
              <a:gd name="connsiteX3" fmla="*/ 3827646 w 5272239"/>
              <a:gd name="connsiteY3" fmla="*/ 457201 h 3636746"/>
              <a:gd name="connsiteX4" fmla="*/ 3375259 w 5272239"/>
              <a:gd name="connsiteY4" fmla="*/ 389824 h 3636746"/>
              <a:gd name="connsiteX5" fmla="*/ 2932497 w 5272239"/>
              <a:gd name="connsiteY5" fmla="*/ 274321 h 3636746"/>
              <a:gd name="connsiteX6" fmla="*/ 2634114 w 5272239"/>
              <a:gd name="connsiteY6" fmla="*/ 139567 h 3636746"/>
              <a:gd name="connsiteX7" fmla="*/ 1960345 w 5272239"/>
              <a:gd name="connsiteY7" fmla="*/ 52940 h 3636746"/>
              <a:gd name="connsiteX8" fmla="*/ 1604211 w 5272239"/>
              <a:gd name="connsiteY8" fmla="*/ 14438 h 3636746"/>
              <a:gd name="connsiteX9" fmla="*/ 1036320 w 5272239"/>
              <a:gd name="connsiteY9" fmla="*/ 139567 h 3636746"/>
              <a:gd name="connsiteX10" fmla="*/ 612809 w 5272239"/>
              <a:gd name="connsiteY10" fmla="*/ 264695 h 3636746"/>
              <a:gd name="connsiteX11" fmla="*/ 208547 w 5272239"/>
              <a:gd name="connsiteY11" fmla="*/ 495702 h 3636746"/>
              <a:gd name="connsiteX12" fmla="*/ 93044 w 5272239"/>
              <a:gd name="connsiteY12" fmla="*/ 813335 h 3636746"/>
              <a:gd name="connsiteX13" fmla="*/ 25667 w 5272239"/>
              <a:gd name="connsiteY13" fmla="*/ 1448603 h 3636746"/>
              <a:gd name="connsiteX14" fmla="*/ 247049 w 5272239"/>
              <a:gd name="connsiteY14" fmla="*/ 1997243 h 3636746"/>
              <a:gd name="connsiteX15" fmla="*/ 737937 w 5272239"/>
              <a:gd name="connsiteY15" fmla="*/ 2449630 h 3636746"/>
              <a:gd name="connsiteX16" fmla="*/ 853440 w 5272239"/>
              <a:gd name="connsiteY16" fmla="*/ 2690262 h 3636746"/>
              <a:gd name="connsiteX17" fmla="*/ 920817 w 5272239"/>
              <a:gd name="connsiteY17" fmla="*/ 3094523 h 3636746"/>
              <a:gd name="connsiteX18" fmla="*/ 920817 w 5272239"/>
              <a:gd name="connsiteY18" fmla="*/ 3344780 h 3636746"/>
              <a:gd name="connsiteX19" fmla="*/ 1036320 w 5272239"/>
              <a:gd name="connsiteY19" fmla="*/ 3585411 h 3636746"/>
              <a:gd name="connsiteX20" fmla="*/ 1286577 w 5272239"/>
              <a:gd name="connsiteY20" fmla="*/ 3614287 h 3636746"/>
              <a:gd name="connsiteX21" fmla="*/ 1584960 w 5272239"/>
              <a:gd name="connsiteY21" fmla="*/ 3450657 h 3636746"/>
              <a:gd name="connsiteX22" fmla="*/ 2095099 w 5272239"/>
              <a:gd name="connsiteY22" fmla="*/ 3325529 h 3636746"/>
              <a:gd name="connsiteX23" fmla="*/ 2778493 w 5272239"/>
              <a:gd name="connsiteY23" fmla="*/ 3181150 h 3636746"/>
              <a:gd name="connsiteX24" fmla="*/ 3279006 w 5272239"/>
              <a:gd name="connsiteY24" fmla="*/ 2844266 h 3636746"/>
              <a:gd name="connsiteX25" fmla="*/ 3673642 w 5272239"/>
              <a:gd name="connsiteY25" fmla="*/ 2642135 h 3636746"/>
              <a:gd name="connsiteX26" fmla="*/ 4116404 w 5272239"/>
              <a:gd name="connsiteY26" fmla="*/ 2545883 h 3636746"/>
              <a:gd name="connsiteX27" fmla="*/ 4376286 w 5272239"/>
              <a:gd name="connsiteY27" fmla="*/ 2468881 h 3636746"/>
              <a:gd name="connsiteX28" fmla="*/ 4472539 w 5272239"/>
              <a:gd name="connsiteY28" fmla="*/ 2594009 h 3636746"/>
              <a:gd name="connsiteX29" fmla="*/ 4559166 w 5272239"/>
              <a:gd name="connsiteY29" fmla="*/ 2767264 h 3636746"/>
              <a:gd name="connsiteX30" fmla="*/ 4934552 w 5272239"/>
              <a:gd name="connsiteY30" fmla="*/ 2950144 h 3636746"/>
              <a:gd name="connsiteX31" fmla="*/ 5232935 w 5272239"/>
              <a:gd name="connsiteY31" fmla="*/ 2844266 h 363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272239" h="3636746">
                <a:moveTo>
                  <a:pt x="5272239" y="1252889"/>
                </a:moveTo>
                <a:cubicBezTo>
                  <a:pt x="5132673" y="1207971"/>
                  <a:pt x="4804744" y="1042203"/>
                  <a:pt x="4616918" y="938464"/>
                </a:cubicBezTo>
                <a:cubicBezTo>
                  <a:pt x="4429092" y="834725"/>
                  <a:pt x="4276825" y="710665"/>
                  <a:pt x="4145280" y="630455"/>
                </a:cubicBezTo>
                <a:cubicBezTo>
                  <a:pt x="4013735" y="550245"/>
                  <a:pt x="3955983" y="497306"/>
                  <a:pt x="3827646" y="457201"/>
                </a:cubicBezTo>
                <a:cubicBezTo>
                  <a:pt x="3699309" y="417096"/>
                  <a:pt x="3524450" y="420304"/>
                  <a:pt x="3375259" y="389824"/>
                </a:cubicBezTo>
                <a:cubicBezTo>
                  <a:pt x="3226068" y="359344"/>
                  <a:pt x="3056021" y="316030"/>
                  <a:pt x="2932497" y="274321"/>
                </a:cubicBezTo>
                <a:cubicBezTo>
                  <a:pt x="2808973" y="232612"/>
                  <a:pt x="2796139" y="176464"/>
                  <a:pt x="2634114" y="139567"/>
                </a:cubicBezTo>
                <a:cubicBezTo>
                  <a:pt x="2472089" y="102670"/>
                  <a:pt x="2131995" y="73795"/>
                  <a:pt x="1960345" y="52940"/>
                </a:cubicBezTo>
                <a:cubicBezTo>
                  <a:pt x="1788695" y="32085"/>
                  <a:pt x="1758215" y="0"/>
                  <a:pt x="1604211" y="14438"/>
                </a:cubicBezTo>
                <a:cubicBezTo>
                  <a:pt x="1450207" y="28876"/>
                  <a:pt x="1201554" y="97858"/>
                  <a:pt x="1036320" y="139567"/>
                </a:cubicBezTo>
                <a:cubicBezTo>
                  <a:pt x="871086" y="181276"/>
                  <a:pt x="750771" y="205339"/>
                  <a:pt x="612809" y="264695"/>
                </a:cubicBezTo>
                <a:cubicBezTo>
                  <a:pt x="474847" y="324051"/>
                  <a:pt x="295174" y="404262"/>
                  <a:pt x="208547" y="495702"/>
                </a:cubicBezTo>
                <a:cubicBezTo>
                  <a:pt x="121920" y="587142"/>
                  <a:pt x="123524" y="654518"/>
                  <a:pt x="93044" y="813335"/>
                </a:cubicBezTo>
                <a:cubicBezTo>
                  <a:pt x="62564" y="972152"/>
                  <a:pt x="0" y="1251285"/>
                  <a:pt x="25667" y="1448603"/>
                </a:cubicBezTo>
                <a:cubicBezTo>
                  <a:pt x="51335" y="1645921"/>
                  <a:pt x="128337" y="1830405"/>
                  <a:pt x="247049" y="1997243"/>
                </a:cubicBezTo>
                <a:cubicBezTo>
                  <a:pt x="365761" y="2164081"/>
                  <a:pt x="636872" y="2334127"/>
                  <a:pt x="737937" y="2449630"/>
                </a:cubicBezTo>
                <a:cubicBezTo>
                  <a:pt x="839002" y="2565133"/>
                  <a:pt x="822960" y="2582780"/>
                  <a:pt x="853440" y="2690262"/>
                </a:cubicBezTo>
                <a:cubicBezTo>
                  <a:pt x="883920" y="2797744"/>
                  <a:pt x="909588" y="2985437"/>
                  <a:pt x="920817" y="3094523"/>
                </a:cubicBezTo>
                <a:cubicBezTo>
                  <a:pt x="932046" y="3203609"/>
                  <a:pt x="901567" y="3262965"/>
                  <a:pt x="920817" y="3344780"/>
                </a:cubicBezTo>
                <a:cubicBezTo>
                  <a:pt x="940068" y="3426595"/>
                  <a:pt x="975360" y="3540493"/>
                  <a:pt x="1036320" y="3585411"/>
                </a:cubicBezTo>
                <a:cubicBezTo>
                  <a:pt x="1097280" y="3630329"/>
                  <a:pt x="1195137" y="3636746"/>
                  <a:pt x="1286577" y="3614287"/>
                </a:cubicBezTo>
                <a:cubicBezTo>
                  <a:pt x="1378017" y="3591828"/>
                  <a:pt x="1450206" y="3498783"/>
                  <a:pt x="1584960" y="3450657"/>
                </a:cubicBezTo>
                <a:cubicBezTo>
                  <a:pt x="1719714" y="3402531"/>
                  <a:pt x="1896177" y="3370447"/>
                  <a:pt x="2095099" y="3325529"/>
                </a:cubicBezTo>
                <a:cubicBezTo>
                  <a:pt x="2294021" y="3280611"/>
                  <a:pt x="2581175" y="3261360"/>
                  <a:pt x="2778493" y="3181150"/>
                </a:cubicBezTo>
                <a:cubicBezTo>
                  <a:pt x="2975811" y="3100940"/>
                  <a:pt x="3129815" y="2934102"/>
                  <a:pt x="3279006" y="2844266"/>
                </a:cubicBezTo>
                <a:cubicBezTo>
                  <a:pt x="3428197" y="2754430"/>
                  <a:pt x="3534076" y="2691866"/>
                  <a:pt x="3673642" y="2642135"/>
                </a:cubicBezTo>
                <a:cubicBezTo>
                  <a:pt x="3813208" y="2592405"/>
                  <a:pt x="3999297" y="2574759"/>
                  <a:pt x="4116404" y="2545883"/>
                </a:cubicBezTo>
                <a:cubicBezTo>
                  <a:pt x="4233511" y="2517007"/>
                  <a:pt x="4316930" y="2460860"/>
                  <a:pt x="4376286" y="2468881"/>
                </a:cubicBezTo>
                <a:cubicBezTo>
                  <a:pt x="4435642" y="2476902"/>
                  <a:pt x="4442059" y="2544279"/>
                  <a:pt x="4472539" y="2594009"/>
                </a:cubicBezTo>
                <a:cubicBezTo>
                  <a:pt x="4503019" y="2643740"/>
                  <a:pt x="4482164" y="2707908"/>
                  <a:pt x="4559166" y="2767264"/>
                </a:cubicBezTo>
                <a:cubicBezTo>
                  <a:pt x="4636168" y="2826620"/>
                  <a:pt x="4822257" y="2937310"/>
                  <a:pt x="4934552" y="2950144"/>
                </a:cubicBezTo>
                <a:cubicBezTo>
                  <a:pt x="5046847" y="2962978"/>
                  <a:pt x="5139891" y="2903622"/>
                  <a:pt x="5232935" y="2844266"/>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0" name="TextBox 29"/>
          <p:cNvSpPr txBox="1"/>
          <p:nvPr/>
        </p:nvSpPr>
        <p:spPr>
          <a:xfrm>
            <a:off x="8077200" y="5410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31" name="TextBox 30"/>
          <p:cNvSpPr txBox="1"/>
          <p:nvPr/>
        </p:nvSpPr>
        <p:spPr>
          <a:xfrm>
            <a:off x="8077200" y="3810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12</a:t>
            </a:r>
            <a:endParaRPr lang="en-US" sz="1200" dirty="0">
              <a:solidFill>
                <a:schemeClr val="bg2">
                  <a:lumMod val="10000"/>
                </a:schemeClr>
              </a:solidFill>
              <a:latin typeface="Arial Black" pitchFamily="34" charset="0"/>
            </a:endParaRPr>
          </a:p>
        </p:txBody>
      </p:sp>
      <p:sp>
        <p:nvSpPr>
          <p:cNvPr id="32" name="Freeform 31"/>
          <p:cNvSpPr/>
          <p:nvPr/>
        </p:nvSpPr>
        <p:spPr>
          <a:xfrm>
            <a:off x="3344863" y="3079750"/>
            <a:ext cx="3865562" cy="2654300"/>
          </a:xfrm>
          <a:custGeom>
            <a:avLst/>
            <a:gdLst>
              <a:gd name="connsiteX0" fmla="*/ 1158240 w 3865880"/>
              <a:gd name="connsiteY0" fmla="*/ 158750 h 2654300"/>
              <a:gd name="connsiteX1" fmla="*/ 914400 w 3865880"/>
              <a:gd name="connsiteY1" fmla="*/ 288290 h 2654300"/>
              <a:gd name="connsiteX2" fmla="*/ 579120 w 3865880"/>
              <a:gd name="connsiteY2" fmla="*/ 501650 h 2654300"/>
              <a:gd name="connsiteX3" fmla="*/ 259080 w 3865880"/>
              <a:gd name="connsiteY3" fmla="*/ 615950 h 2654300"/>
              <a:gd name="connsiteX4" fmla="*/ 60960 w 3865880"/>
              <a:gd name="connsiteY4" fmla="*/ 715010 h 2654300"/>
              <a:gd name="connsiteX5" fmla="*/ 45720 w 3865880"/>
              <a:gd name="connsiteY5" fmla="*/ 958850 h 2654300"/>
              <a:gd name="connsiteX6" fmla="*/ 335280 w 3865880"/>
              <a:gd name="connsiteY6" fmla="*/ 1385570 h 2654300"/>
              <a:gd name="connsiteX7" fmla="*/ 777240 w 3865880"/>
              <a:gd name="connsiteY7" fmla="*/ 1728470 h 2654300"/>
              <a:gd name="connsiteX8" fmla="*/ 1112520 w 3865880"/>
              <a:gd name="connsiteY8" fmla="*/ 2002790 h 2654300"/>
              <a:gd name="connsiteX9" fmla="*/ 1196340 w 3865880"/>
              <a:gd name="connsiteY9" fmla="*/ 2315210 h 2654300"/>
              <a:gd name="connsiteX10" fmla="*/ 1219200 w 3865880"/>
              <a:gd name="connsiteY10" fmla="*/ 2528570 h 2654300"/>
              <a:gd name="connsiteX11" fmla="*/ 1310640 w 3865880"/>
              <a:gd name="connsiteY11" fmla="*/ 2650490 h 2654300"/>
              <a:gd name="connsiteX12" fmla="*/ 1638300 w 3865880"/>
              <a:gd name="connsiteY12" fmla="*/ 2551430 h 2654300"/>
              <a:gd name="connsiteX13" fmla="*/ 2080260 w 3865880"/>
              <a:gd name="connsiteY13" fmla="*/ 2376170 h 2654300"/>
              <a:gd name="connsiteX14" fmla="*/ 2552700 w 3865880"/>
              <a:gd name="connsiteY14" fmla="*/ 2170430 h 2654300"/>
              <a:gd name="connsiteX15" fmla="*/ 2903220 w 3865880"/>
              <a:gd name="connsiteY15" fmla="*/ 1979930 h 2654300"/>
              <a:gd name="connsiteX16" fmla="*/ 3246120 w 3865880"/>
              <a:gd name="connsiteY16" fmla="*/ 1713230 h 2654300"/>
              <a:gd name="connsiteX17" fmla="*/ 3421380 w 3865880"/>
              <a:gd name="connsiteY17" fmla="*/ 1499870 h 2654300"/>
              <a:gd name="connsiteX18" fmla="*/ 3688080 w 3865880"/>
              <a:gd name="connsiteY18" fmla="*/ 1362710 h 2654300"/>
              <a:gd name="connsiteX19" fmla="*/ 3848100 w 3865880"/>
              <a:gd name="connsiteY19" fmla="*/ 1225550 h 2654300"/>
              <a:gd name="connsiteX20" fmla="*/ 3794760 w 3865880"/>
              <a:gd name="connsiteY20" fmla="*/ 1149350 h 2654300"/>
              <a:gd name="connsiteX21" fmla="*/ 3558540 w 3865880"/>
              <a:gd name="connsiteY21" fmla="*/ 1004570 h 2654300"/>
              <a:gd name="connsiteX22" fmla="*/ 3329940 w 3865880"/>
              <a:gd name="connsiteY22" fmla="*/ 775970 h 2654300"/>
              <a:gd name="connsiteX23" fmla="*/ 3154680 w 3865880"/>
              <a:gd name="connsiteY23" fmla="*/ 532130 h 2654300"/>
              <a:gd name="connsiteX24" fmla="*/ 2971800 w 3865880"/>
              <a:gd name="connsiteY24" fmla="*/ 288290 h 2654300"/>
              <a:gd name="connsiteX25" fmla="*/ 2621280 w 3865880"/>
              <a:gd name="connsiteY25" fmla="*/ 105410 h 2654300"/>
              <a:gd name="connsiteX26" fmla="*/ 2362200 w 3865880"/>
              <a:gd name="connsiteY26" fmla="*/ 97790 h 2654300"/>
              <a:gd name="connsiteX27" fmla="*/ 2133600 w 3865880"/>
              <a:gd name="connsiteY27" fmla="*/ 97790 h 2654300"/>
              <a:gd name="connsiteX28" fmla="*/ 1821180 w 3865880"/>
              <a:gd name="connsiteY28" fmla="*/ 13970 h 2654300"/>
              <a:gd name="connsiteX29" fmla="*/ 1554480 w 3865880"/>
              <a:gd name="connsiteY29" fmla="*/ 13970 h 2654300"/>
              <a:gd name="connsiteX30" fmla="*/ 1432560 w 3865880"/>
              <a:gd name="connsiteY30" fmla="*/ 36830 h 2654300"/>
              <a:gd name="connsiteX31" fmla="*/ 1432560 w 3865880"/>
              <a:gd name="connsiteY31" fmla="*/ 36830 h 2654300"/>
              <a:gd name="connsiteX32" fmla="*/ 1432560 w 3865880"/>
              <a:gd name="connsiteY32" fmla="*/ 36830 h 2654300"/>
              <a:gd name="connsiteX33" fmla="*/ 1432560 w 3865880"/>
              <a:gd name="connsiteY33" fmla="*/ 3683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5880" h="2654300">
                <a:moveTo>
                  <a:pt x="1158240" y="158750"/>
                </a:moveTo>
                <a:cubicBezTo>
                  <a:pt x="1084580" y="194945"/>
                  <a:pt x="1010920" y="231140"/>
                  <a:pt x="914400" y="288290"/>
                </a:cubicBezTo>
                <a:cubicBezTo>
                  <a:pt x="817880" y="345440"/>
                  <a:pt x="688340" y="447040"/>
                  <a:pt x="579120" y="501650"/>
                </a:cubicBezTo>
                <a:cubicBezTo>
                  <a:pt x="469900" y="556260"/>
                  <a:pt x="345440" y="580390"/>
                  <a:pt x="259080" y="615950"/>
                </a:cubicBezTo>
                <a:cubicBezTo>
                  <a:pt x="172720" y="651510"/>
                  <a:pt x="96520" y="657860"/>
                  <a:pt x="60960" y="715010"/>
                </a:cubicBezTo>
                <a:cubicBezTo>
                  <a:pt x="25400" y="772160"/>
                  <a:pt x="0" y="847090"/>
                  <a:pt x="45720" y="958850"/>
                </a:cubicBezTo>
                <a:cubicBezTo>
                  <a:pt x="91440" y="1070610"/>
                  <a:pt x="213360" y="1257300"/>
                  <a:pt x="335280" y="1385570"/>
                </a:cubicBezTo>
                <a:cubicBezTo>
                  <a:pt x="457200" y="1513840"/>
                  <a:pt x="647700" y="1625600"/>
                  <a:pt x="777240" y="1728470"/>
                </a:cubicBezTo>
                <a:cubicBezTo>
                  <a:pt x="906780" y="1831340"/>
                  <a:pt x="1042670" y="1905000"/>
                  <a:pt x="1112520" y="2002790"/>
                </a:cubicBezTo>
                <a:cubicBezTo>
                  <a:pt x="1182370" y="2100580"/>
                  <a:pt x="1178560" y="2227580"/>
                  <a:pt x="1196340" y="2315210"/>
                </a:cubicBezTo>
                <a:cubicBezTo>
                  <a:pt x="1214120" y="2402840"/>
                  <a:pt x="1200150" y="2472690"/>
                  <a:pt x="1219200" y="2528570"/>
                </a:cubicBezTo>
                <a:cubicBezTo>
                  <a:pt x="1238250" y="2584450"/>
                  <a:pt x="1240790" y="2646680"/>
                  <a:pt x="1310640" y="2650490"/>
                </a:cubicBezTo>
                <a:cubicBezTo>
                  <a:pt x="1380490" y="2654300"/>
                  <a:pt x="1510030" y="2597150"/>
                  <a:pt x="1638300" y="2551430"/>
                </a:cubicBezTo>
                <a:cubicBezTo>
                  <a:pt x="1766570" y="2505710"/>
                  <a:pt x="1927860" y="2439670"/>
                  <a:pt x="2080260" y="2376170"/>
                </a:cubicBezTo>
                <a:cubicBezTo>
                  <a:pt x="2232660" y="2312670"/>
                  <a:pt x="2415540" y="2236470"/>
                  <a:pt x="2552700" y="2170430"/>
                </a:cubicBezTo>
                <a:cubicBezTo>
                  <a:pt x="2689860" y="2104390"/>
                  <a:pt x="2787650" y="2056130"/>
                  <a:pt x="2903220" y="1979930"/>
                </a:cubicBezTo>
                <a:cubicBezTo>
                  <a:pt x="3018790" y="1903730"/>
                  <a:pt x="3159760" y="1793240"/>
                  <a:pt x="3246120" y="1713230"/>
                </a:cubicBezTo>
                <a:cubicBezTo>
                  <a:pt x="3332480" y="1633220"/>
                  <a:pt x="3347720" y="1558290"/>
                  <a:pt x="3421380" y="1499870"/>
                </a:cubicBezTo>
                <a:cubicBezTo>
                  <a:pt x="3495040" y="1441450"/>
                  <a:pt x="3616960" y="1408430"/>
                  <a:pt x="3688080" y="1362710"/>
                </a:cubicBezTo>
                <a:cubicBezTo>
                  <a:pt x="3759200" y="1316990"/>
                  <a:pt x="3830320" y="1261110"/>
                  <a:pt x="3848100" y="1225550"/>
                </a:cubicBezTo>
                <a:cubicBezTo>
                  <a:pt x="3865880" y="1189990"/>
                  <a:pt x="3843020" y="1186180"/>
                  <a:pt x="3794760" y="1149350"/>
                </a:cubicBezTo>
                <a:cubicBezTo>
                  <a:pt x="3746500" y="1112520"/>
                  <a:pt x="3636010" y="1066800"/>
                  <a:pt x="3558540" y="1004570"/>
                </a:cubicBezTo>
                <a:cubicBezTo>
                  <a:pt x="3481070" y="942340"/>
                  <a:pt x="3397250" y="854710"/>
                  <a:pt x="3329940" y="775970"/>
                </a:cubicBezTo>
                <a:cubicBezTo>
                  <a:pt x="3262630" y="697230"/>
                  <a:pt x="3214370" y="613410"/>
                  <a:pt x="3154680" y="532130"/>
                </a:cubicBezTo>
                <a:cubicBezTo>
                  <a:pt x="3094990" y="450850"/>
                  <a:pt x="3060700" y="359410"/>
                  <a:pt x="2971800" y="288290"/>
                </a:cubicBezTo>
                <a:cubicBezTo>
                  <a:pt x="2882900" y="217170"/>
                  <a:pt x="2722880" y="137160"/>
                  <a:pt x="2621280" y="105410"/>
                </a:cubicBezTo>
                <a:cubicBezTo>
                  <a:pt x="2519680" y="73660"/>
                  <a:pt x="2443480" y="99060"/>
                  <a:pt x="2362200" y="97790"/>
                </a:cubicBezTo>
                <a:cubicBezTo>
                  <a:pt x="2280920" y="96520"/>
                  <a:pt x="2223770" y="111760"/>
                  <a:pt x="2133600" y="97790"/>
                </a:cubicBezTo>
                <a:cubicBezTo>
                  <a:pt x="2043430" y="83820"/>
                  <a:pt x="1917700" y="27940"/>
                  <a:pt x="1821180" y="13970"/>
                </a:cubicBezTo>
                <a:cubicBezTo>
                  <a:pt x="1724660" y="0"/>
                  <a:pt x="1619250" y="10160"/>
                  <a:pt x="1554480" y="13970"/>
                </a:cubicBezTo>
                <a:cubicBezTo>
                  <a:pt x="1489710" y="17780"/>
                  <a:pt x="1432560" y="36830"/>
                  <a:pt x="1432560" y="36830"/>
                </a:cubicBezTo>
                <a:lnTo>
                  <a:pt x="1432560" y="36830"/>
                </a:lnTo>
                <a:lnTo>
                  <a:pt x="1432560" y="36830"/>
                </a:lnTo>
                <a:lnTo>
                  <a:pt x="1432560" y="36830"/>
                </a:ln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3" name="TextBox 32"/>
          <p:cNvSpPr txBox="1"/>
          <p:nvPr/>
        </p:nvSpPr>
        <p:spPr>
          <a:xfrm>
            <a:off x="4419600" y="30480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08</a:t>
            </a:r>
            <a:endParaRPr lang="en-US" sz="1200" dirty="0">
              <a:solidFill>
                <a:schemeClr val="bg2">
                  <a:lumMod val="10000"/>
                </a:schemeClr>
              </a:solidFill>
              <a:latin typeface="Arial Black" pitchFamily="34" charset="0"/>
            </a:endParaRPr>
          </a:p>
        </p:txBody>
      </p:sp>
      <p:sp>
        <p:nvSpPr>
          <p:cNvPr id="34" name="Freeform 33"/>
          <p:cNvSpPr/>
          <p:nvPr/>
        </p:nvSpPr>
        <p:spPr>
          <a:xfrm>
            <a:off x="4057650" y="3303588"/>
            <a:ext cx="2370138" cy="1720850"/>
          </a:xfrm>
          <a:custGeom>
            <a:avLst/>
            <a:gdLst>
              <a:gd name="connsiteX0" fmla="*/ 453390 w 2369820"/>
              <a:gd name="connsiteY0" fmla="*/ 201930 h 1720850"/>
              <a:gd name="connsiteX1" fmla="*/ 240030 w 2369820"/>
              <a:gd name="connsiteY1" fmla="*/ 369570 h 1720850"/>
              <a:gd name="connsiteX2" fmla="*/ 64770 w 2369820"/>
              <a:gd name="connsiteY2" fmla="*/ 681990 h 1720850"/>
              <a:gd name="connsiteX3" fmla="*/ 49530 w 2369820"/>
              <a:gd name="connsiteY3" fmla="*/ 979170 h 1720850"/>
              <a:gd name="connsiteX4" fmla="*/ 361950 w 2369820"/>
              <a:gd name="connsiteY4" fmla="*/ 1223010 h 1720850"/>
              <a:gd name="connsiteX5" fmla="*/ 720090 w 2369820"/>
              <a:gd name="connsiteY5" fmla="*/ 1337310 h 1720850"/>
              <a:gd name="connsiteX6" fmla="*/ 887730 w 2369820"/>
              <a:gd name="connsiteY6" fmla="*/ 1451610 h 1720850"/>
              <a:gd name="connsiteX7" fmla="*/ 910590 w 2369820"/>
              <a:gd name="connsiteY7" fmla="*/ 1657350 h 1720850"/>
              <a:gd name="connsiteX8" fmla="*/ 1017270 w 2369820"/>
              <a:gd name="connsiteY8" fmla="*/ 1710690 h 1720850"/>
              <a:gd name="connsiteX9" fmla="*/ 1314450 w 2369820"/>
              <a:gd name="connsiteY9" fmla="*/ 1596390 h 1720850"/>
              <a:gd name="connsiteX10" fmla="*/ 1725930 w 2369820"/>
              <a:gd name="connsiteY10" fmla="*/ 1474470 h 1720850"/>
              <a:gd name="connsiteX11" fmla="*/ 2160270 w 2369820"/>
              <a:gd name="connsiteY11" fmla="*/ 1207770 h 1720850"/>
              <a:gd name="connsiteX12" fmla="*/ 2366010 w 2369820"/>
              <a:gd name="connsiteY12" fmla="*/ 1055370 h 1720850"/>
              <a:gd name="connsiteX13" fmla="*/ 2183130 w 2369820"/>
              <a:gd name="connsiteY13" fmla="*/ 887730 h 1720850"/>
              <a:gd name="connsiteX14" fmla="*/ 1969770 w 2369820"/>
              <a:gd name="connsiteY14" fmla="*/ 666750 h 1720850"/>
              <a:gd name="connsiteX15" fmla="*/ 1748790 w 2369820"/>
              <a:gd name="connsiteY15" fmla="*/ 407670 h 1720850"/>
              <a:gd name="connsiteX16" fmla="*/ 1520190 w 2369820"/>
              <a:gd name="connsiteY16" fmla="*/ 125730 h 1720850"/>
              <a:gd name="connsiteX17" fmla="*/ 1154430 w 2369820"/>
              <a:gd name="connsiteY17" fmla="*/ 11430 h 1720850"/>
              <a:gd name="connsiteX18" fmla="*/ 834390 w 2369820"/>
              <a:gd name="connsiteY18" fmla="*/ 57150 h 1720850"/>
              <a:gd name="connsiteX19" fmla="*/ 758190 w 2369820"/>
              <a:gd name="connsiteY19" fmla="*/ 95250 h 17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69820" h="1720850">
                <a:moveTo>
                  <a:pt x="453390" y="201930"/>
                </a:moveTo>
                <a:cubicBezTo>
                  <a:pt x="379095" y="245745"/>
                  <a:pt x="304800" y="289560"/>
                  <a:pt x="240030" y="369570"/>
                </a:cubicBezTo>
                <a:cubicBezTo>
                  <a:pt x="175260" y="449580"/>
                  <a:pt x="96520" y="580390"/>
                  <a:pt x="64770" y="681990"/>
                </a:cubicBezTo>
                <a:cubicBezTo>
                  <a:pt x="33020" y="783590"/>
                  <a:pt x="0" y="889000"/>
                  <a:pt x="49530" y="979170"/>
                </a:cubicBezTo>
                <a:cubicBezTo>
                  <a:pt x="99060" y="1069340"/>
                  <a:pt x="250190" y="1163320"/>
                  <a:pt x="361950" y="1223010"/>
                </a:cubicBezTo>
                <a:cubicBezTo>
                  <a:pt x="473710" y="1282700"/>
                  <a:pt x="632460" y="1299210"/>
                  <a:pt x="720090" y="1337310"/>
                </a:cubicBezTo>
                <a:cubicBezTo>
                  <a:pt x="807720" y="1375410"/>
                  <a:pt x="855980" y="1398270"/>
                  <a:pt x="887730" y="1451610"/>
                </a:cubicBezTo>
                <a:cubicBezTo>
                  <a:pt x="919480" y="1504950"/>
                  <a:pt x="889000" y="1614170"/>
                  <a:pt x="910590" y="1657350"/>
                </a:cubicBezTo>
                <a:cubicBezTo>
                  <a:pt x="932180" y="1700530"/>
                  <a:pt x="949960" y="1720850"/>
                  <a:pt x="1017270" y="1710690"/>
                </a:cubicBezTo>
                <a:cubicBezTo>
                  <a:pt x="1084580" y="1700530"/>
                  <a:pt x="1196340" y="1635760"/>
                  <a:pt x="1314450" y="1596390"/>
                </a:cubicBezTo>
                <a:cubicBezTo>
                  <a:pt x="1432560" y="1557020"/>
                  <a:pt x="1584960" y="1539240"/>
                  <a:pt x="1725930" y="1474470"/>
                </a:cubicBezTo>
                <a:cubicBezTo>
                  <a:pt x="1866900" y="1409700"/>
                  <a:pt x="2053590" y="1277620"/>
                  <a:pt x="2160270" y="1207770"/>
                </a:cubicBezTo>
                <a:cubicBezTo>
                  <a:pt x="2266950" y="1137920"/>
                  <a:pt x="2362200" y="1108710"/>
                  <a:pt x="2366010" y="1055370"/>
                </a:cubicBezTo>
                <a:cubicBezTo>
                  <a:pt x="2369820" y="1002030"/>
                  <a:pt x="2249170" y="952500"/>
                  <a:pt x="2183130" y="887730"/>
                </a:cubicBezTo>
                <a:cubicBezTo>
                  <a:pt x="2117090" y="822960"/>
                  <a:pt x="2042160" y="746760"/>
                  <a:pt x="1969770" y="666750"/>
                </a:cubicBezTo>
                <a:cubicBezTo>
                  <a:pt x="1897380" y="586740"/>
                  <a:pt x="1823720" y="497840"/>
                  <a:pt x="1748790" y="407670"/>
                </a:cubicBezTo>
                <a:cubicBezTo>
                  <a:pt x="1673860" y="317500"/>
                  <a:pt x="1619250" y="191770"/>
                  <a:pt x="1520190" y="125730"/>
                </a:cubicBezTo>
                <a:cubicBezTo>
                  <a:pt x="1421130" y="59690"/>
                  <a:pt x="1268730" y="22860"/>
                  <a:pt x="1154430" y="11430"/>
                </a:cubicBezTo>
                <a:cubicBezTo>
                  <a:pt x="1040130" y="0"/>
                  <a:pt x="900430" y="43180"/>
                  <a:pt x="834390" y="57150"/>
                </a:cubicBezTo>
                <a:cubicBezTo>
                  <a:pt x="768350" y="71120"/>
                  <a:pt x="763270" y="83185"/>
                  <a:pt x="758190" y="9525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5" name="TextBox 34"/>
          <p:cNvSpPr txBox="1"/>
          <p:nvPr/>
        </p:nvSpPr>
        <p:spPr>
          <a:xfrm>
            <a:off x="4495800" y="33528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04</a:t>
            </a:r>
            <a:endParaRPr lang="en-US" sz="1200" dirty="0">
              <a:solidFill>
                <a:schemeClr val="bg2">
                  <a:lumMod val="10000"/>
                </a:schemeClr>
              </a:solidFill>
              <a:latin typeface="Arial Black" pitchFamily="34" charset="0"/>
            </a:endParaRPr>
          </a:p>
        </p:txBody>
      </p:sp>
      <p:sp>
        <p:nvSpPr>
          <p:cNvPr id="36" name="Freeform 35"/>
          <p:cNvSpPr/>
          <p:nvPr/>
        </p:nvSpPr>
        <p:spPr>
          <a:xfrm>
            <a:off x="4575175" y="3551238"/>
            <a:ext cx="1257300" cy="963612"/>
          </a:xfrm>
          <a:custGeom>
            <a:avLst/>
            <a:gdLst>
              <a:gd name="connsiteX0" fmla="*/ 302260 w 1258570"/>
              <a:gd name="connsiteY0" fmla="*/ 129540 h 963930"/>
              <a:gd name="connsiteX1" fmla="*/ 104140 w 1258570"/>
              <a:gd name="connsiteY1" fmla="*/ 335280 h 963930"/>
              <a:gd name="connsiteX2" fmla="*/ 50800 w 1258570"/>
              <a:gd name="connsiteY2" fmla="*/ 594360 h 963930"/>
              <a:gd name="connsiteX3" fmla="*/ 408940 w 1258570"/>
              <a:gd name="connsiteY3" fmla="*/ 906780 h 963930"/>
              <a:gd name="connsiteX4" fmla="*/ 652780 w 1258570"/>
              <a:gd name="connsiteY4" fmla="*/ 937260 h 963930"/>
              <a:gd name="connsiteX5" fmla="*/ 934720 w 1258570"/>
              <a:gd name="connsiteY5" fmla="*/ 815340 h 963930"/>
              <a:gd name="connsiteX6" fmla="*/ 988060 w 1258570"/>
              <a:gd name="connsiteY6" fmla="*/ 586740 h 963930"/>
              <a:gd name="connsiteX7" fmla="*/ 1109980 w 1258570"/>
              <a:gd name="connsiteY7" fmla="*/ 563880 h 963930"/>
              <a:gd name="connsiteX8" fmla="*/ 1239520 w 1258570"/>
              <a:gd name="connsiteY8" fmla="*/ 548640 h 963930"/>
              <a:gd name="connsiteX9" fmla="*/ 1224280 w 1258570"/>
              <a:gd name="connsiteY9" fmla="*/ 464820 h 963930"/>
              <a:gd name="connsiteX10" fmla="*/ 1071880 w 1258570"/>
              <a:gd name="connsiteY10" fmla="*/ 304800 h 963930"/>
              <a:gd name="connsiteX11" fmla="*/ 843280 w 1258570"/>
              <a:gd name="connsiteY11" fmla="*/ 45720 h 963930"/>
              <a:gd name="connsiteX12" fmla="*/ 607060 w 1258570"/>
              <a:gd name="connsiteY12" fmla="*/ 30480 h 963930"/>
              <a:gd name="connsiteX13" fmla="*/ 523240 w 1258570"/>
              <a:gd name="connsiteY13" fmla="*/ 38100 h 963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8570" h="963930">
                <a:moveTo>
                  <a:pt x="302260" y="129540"/>
                </a:moveTo>
                <a:cubicBezTo>
                  <a:pt x="224155" y="193675"/>
                  <a:pt x="146050" y="257810"/>
                  <a:pt x="104140" y="335280"/>
                </a:cubicBezTo>
                <a:cubicBezTo>
                  <a:pt x="62230" y="412750"/>
                  <a:pt x="0" y="499110"/>
                  <a:pt x="50800" y="594360"/>
                </a:cubicBezTo>
                <a:cubicBezTo>
                  <a:pt x="101600" y="689610"/>
                  <a:pt x="308610" y="849630"/>
                  <a:pt x="408940" y="906780"/>
                </a:cubicBezTo>
                <a:cubicBezTo>
                  <a:pt x="509270" y="963930"/>
                  <a:pt x="565150" y="952500"/>
                  <a:pt x="652780" y="937260"/>
                </a:cubicBezTo>
                <a:cubicBezTo>
                  <a:pt x="740410" y="922020"/>
                  <a:pt x="878840" y="873760"/>
                  <a:pt x="934720" y="815340"/>
                </a:cubicBezTo>
                <a:cubicBezTo>
                  <a:pt x="990600" y="756920"/>
                  <a:pt x="958850" y="628650"/>
                  <a:pt x="988060" y="586740"/>
                </a:cubicBezTo>
                <a:cubicBezTo>
                  <a:pt x="1017270" y="544830"/>
                  <a:pt x="1068070" y="570230"/>
                  <a:pt x="1109980" y="563880"/>
                </a:cubicBezTo>
                <a:cubicBezTo>
                  <a:pt x="1151890" y="557530"/>
                  <a:pt x="1220470" y="565150"/>
                  <a:pt x="1239520" y="548640"/>
                </a:cubicBezTo>
                <a:cubicBezTo>
                  <a:pt x="1258570" y="532130"/>
                  <a:pt x="1252220" y="505460"/>
                  <a:pt x="1224280" y="464820"/>
                </a:cubicBezTo>
                <a:cubicBezTo>
                  <a:pt x="1196340" y="424180"/>
                  <a:pt x="1135380" y="374650"/>
                  <a:pt x="1071880" y="304800"/>
                </a:cubicBezTo>
                <a:cubicBezTo>
                  <a:pt x="1008380" y="234950"/>
                  <a:pt x="920750" y="91440"/>
                  <a:pt x="843280" y="45720"/>
                </a:cubicBezTo>
                <a:cubicBezTo>
                  <a:pt x="765810" y="0"/>
                  <a:pt x="660400" y="31750"/>
                  <a:pt x="607060" y="30480"/>
                </a:cubicBezTo>
                <a:cubicBezTo>
                  <a:pt x="553720" y="29210"/>
                  <a:pt x="538480" y="33655"/>
                  <a:pt x="523240" y="3810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7" name="TextBox 36"/>
          <p:cNvSpPr txBox="1"/>
          <p:nvPr/>
        </p:nvSpPr>
        <p:spPr>
          <a:xfrm>
            <a:off x="4800600" y="35052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00</a:t>
            </a:r>
            <a:endParaRPr lang="en-US" sz="1200" dirty="0">
              <a:solidFill>
                <a:schemeClr val="bg2">
                  <a:lumMod val="10000"/>
                </a:schemeClr>
              </a:solidFill>
              <a:latin typeface="Arial Black" pitchFamily="34" charset="0"/>
            </a:endParaRPr>
          </a:p>
        </p:txBody>
      </p:sp>
      <p:sp>
        <p:nvSpPr>
          <p:cNvPr id="38" name="Freeform 37"/>
          <p:cNvSpPr/>
          <p:nvPr/>
        </p:nvSpPr>
        <p:spPr>
          <a:xfrm>
            <a:off x="4918075" y="3810000"/>
            <a:ext cx="358775" cy="323850"/>
          </a:xfrm>
          <a:custGeom>
            <a:avLst/>
            <a:gdLst>
              <a:gd name="connsiteX0" fmla="*/ 69850 w 347980"/>
              <a:gd name="connsiteY0" fmla="*/ 68580 h 323850"/>
              <a:gd name="connsiteX1" fmla="*/ 16510 w 347980"/>
              <a:gd name="connsiteY1" fmla="*/ 205740 h 323850"/>
              <a:gd name="connsiteX2" fmla="*/ 168910 w 347980"/>
              <a:gd name="connsiteY2" fmla="*/ 320040 h 323850"/>
              <a:gd name="connsiteX3" fmla="*/ 321310 w 347980"/>
              <a:gd name="connsiteY3" fmla="*/ 228600 h 323850"/>
              <a:gd name="connsiteX4" fmla="*/ 328930 w 347980"/>
              <a:gd name="connsiteY4" fmla="*/ 91440 h 323850"/>
              <a:gd name="connsiteX5" fmla="*/ 245110 w 347980"/>
              <a:gd name="connsiteY5" fmla="*/ 0 h 323850"/>
              <a:gd name="connsiteX0" fmla="*/ 34925 w 358775"/>
              <a:gd name="connsiteY0" fmla="*/ 76200 h 323850"/>
              <a:gd name="connsiteX1" fmla="*/ 27305 w 358775"/>
              <a:gd name="connsiteY1" fmla="*/ 205740 h 323850"/>
              <a:gd name="connsiteX2" fmla="*/ 179705 w 358775"/>
              <a:gd name="connsiteY2" fmla="*/ 320040 h 323850"/>
              <a:gd name="connsiteX3" fmla="*/ 332105 w 358775"/>
              <a:gd name="connsiteY3" fmla="*/ 228600 h 323850"/>
              <a:gd name="connsiteX4" fmla="*/ 339725 w 358775"/>
              <a:gd name="connsiteY4" fmla="*/ 91440 h 323850"/>
              <a:gd name="connsiteX5" fmla="*/ 255905 w 358775"/>
              <a:gd name="connsiteY5" fmla="*/ 0 h 323850"/>
              <a:gd name="connsiteX0" fmla="*/ 34925 w 375286"/>
              <a:gd name="connsiteY0" fmla="*/ 76200 h 323850"/>
              <a:gd name="connsiteX1" fmla="*/ 27305 w 375286"/>
              <a:gd name="connsiteY1" fmla="*/ 205740 h 323850"/>
              <a:gd name="connsiteX2" fmla="*/ 179705 w 375286"/>
              <a:gd name="connsiteY2" fmla="*/ 320040 h 323850"/>
              <a:gd name="connsiteX3" fmla="*/ 332105 w 375286"/>
              <a:gd name="connsiteY3" fmla="*/ 228600 h 323850"/>
              <a:gd name="connsiteX4" fmla="*/ 339725 w 375286"/>
              <a:gd name="connsiteY4" fmla="*/ 91440 h 323850"/>
              <a:gd name="connsiteX5" fmla="*/ 339726 w 375286"/>
              <a:gd name="connsiteY5" fmla="*/ 0 h 323850"/>
              <a:gd name="connsiteX0" fmla="*/ 34925 w 358775"/>
              <a:gd name="connsiteY0" fmla="*/ 76200 h 323850"/>
              <a:gd name="connsiteX1" fmla="*/ 27305 w 358775"/>
              <a:gd name="connsiteY1" fmla="*/ 205740 h 323850"/>
              <a:gd name="connsiteX2" fmla="*/ 179705 w 358775"/>
              <a:gd name="connsiteY2" fmla="*/ 320040 h 323850"/>
              <a:gd name="connsiteX3" fmla="*/ 332105 w 358775"/>
              <a:gd name="connsiteY3" fmla="*/ 228600 h 323850"/>
              <a:gd name="connsiteX4" fmla="*/ 339725 w 358775"/>
              <a:gd name="connsiteY4" fmla="*/ 91440 h 323850"/>
              <a:gd name="connsiteX5" fmla="*/ 263525 w 358775"/>
              <a:gd name="connsiteY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775" h="323850">
                <a:moveTo>
                  <a:pt x="34925" y="76200"/>
                </a:moveTo>
                <a:cubicBezTo>
                  <a:pt x="0" y="123825"/>
                  <a:pt x="3175" y="165100"/>
                  <a:pt x="27305" y="205740"/>
                </a:cubicBezTo>
                <a:cubicBezTo>
                  <a:pt x="51435" y="246380"/>
                  <a:pt x="128905" y="316230"/>
                  <a:pt x="179705" y="320040"/>
                </a:cubicBezTo>
                <a:cubicBezTo>
                  <a:pt x="230505" y="323850"/>
                  <a:pt x="305435" y="266700"/>
                  <a:pt x="332105" y="228600"/>
                </a:cubicBezTo>
                <a:cubicBezTo>
                  <a:pt x="358775" y="190500"/>
                  <a:pt x="351155" y="129540"/>
                  <a:pt x="339725" y="91440"/>
                </a:cubicBezTo>
                <a:cubicBezTo>
                  <a:pt x="328295" y="53340"/>
                  <a:pt x="299085" y="26670"/>
                  <a:pt x="263525" y="0"/>
                </a:cubicBezTo>
              </a:path>
            </a:pathLst>
          </a:cu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9" name="TextBox 38"/>
          <p:cNvSpPr txBox="1"/>
          <p:nvPr/>
        </p:nvSpPr>
        <p:spPr>
          <a:xfrm>
            <a:off x="4876800" y="3657600"/>
            <a:ext cx="390525" cy="276225"/>
          </a:xfrm>
          <a:prstGeom prst="rect">
            <a:avLst/>
          </a:prstGeom>
          <a:noFill/>
        </p:spPr>
        <p:txBody>
          <a:bodyPr wrap="none">
            <a:spAutoFit/>
          </a:bodyPr>
          <a:lstStyle/>
          <a:p>
            <a:pPr fontAlgn="auto">
              <a:spcBef>
                <a:spcPts val="0"/>
              </a:spcBef>
              <a:spcAft>
                <a:spcPts val="0"/>
              </a:spcAft>
              <a:defRPr/>
            </a:pPr>
            <a:r>
              <a:rPr lang="en-US" sz="1200" dirty="0">
                <a:solidFill>
                  <a:schemeClr val="bg2">
                    <a:lumMod val="10000"/>
                  </a:schemeClr>
                </a:solidFill>
                <a:latin typeface="Arial Black" pitchFamily="34" charset="0"/>
              </a:rPr>
              <a:t>96</a:t>
            </a:r>
            <a:endParaRPr lang="en-US" sz="1200" dirty="0">
              <a:solidFill>
                <a:schemeClr val="bg2">
                  <a:lumMod val="10000"/>
                </a:schemeClr>
              </a:solidFill>
              <a:latin typeface="Arial Black" pitchFamily="34" charset="0"/>
            </a:endParaRPr>
          </a:p>
        </p:txBody>
      </p:sp>
      <p:sp>
        <p:nvSpPr>
          <p:cNvPr id="32804" name="TextBox 40"/>
          <p:cNvSpPr txBox="1">
            <a:spLocks noChangeArrowheads="1"/>
          </p:cNvSpPr>
          <p:nvPr/>
        </p:nvSpPr>
        <p:spPr bwMode="auto">
          <a:xfrm>
            <a:off x="4876800" y="36576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32805" name="TextBox 39"/>
          <p:cNvSpPr txBox="1">
            <a:spLocks noChangeArrowheads="1"/>
          </p:cNvSpPr>
          <p:nvPr/>
        </p:nvSpPr>
        <p:spPr bwMode="auto">
          <a:xfrm>
            <a:off x="4572000" y="35814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95</a:t>
            </a:r>
          </a:p>
        </p:txBody>
      </p:sp>
      <p:sp>
        <p:nvSpPr>
          <p:cNvPr id="42" name="Freeform 41"/>
          <p:cNvSpPr/>
          <p:nvPr/>
        </p:nvSpPr>
        <p:spPr>
          <a:xfrm>
            <a:off x="3859213" y="2954338"/>
            <a:ext cx="1228725" cy="873125"/>
          </a:xfrm>
          <a:custGeom>
            <a:avLst/>
            <a:gdLst>
              <a:gd name="connsiteX0" fmla="*/ 592667 w 1228725"/>
              <a:gd name="connsiteY0" fmla="*/ 188383 h 872066"/>
              <a:gd name="connsiteX1" fmla="*/ 376767 w 1228725"/>
              <a:gd name="connsiteY1" fmla="*/ 289983 h 872066"/>
              <a:gd name="connsiteX2" fmla="*/ 59267 w 1228725"/>
              <a:gd name="connsiteY2" fmla="*/ 474133 h 872066"/>
              <a:gd name="connsiteX3" fmla="*/ 21167 w 1228725"/>
              <a:gd name="connsiteY3" fmla="*/ 626533 h 872066"/>
              <a:gd name="connsiteX4" fmla="*/ 110067 w 1228725"/>
              <a:gd name="connsiteY4" fmla="*/ 791633 h 872066"/>
              <a:gd name="connsiteX5" fmla="*/ 319617 w 1228725"/>
              <a:gd name="connsiteY5" fmla="*/ 867833 h 872066"/>
              <a:gd name="connsiteX6" fmla="*/ 529167 w 1228725"/>
              <a:gd name="connsiteY6" fmla="*/ 766233 h 872066"/>
              <a:gd name="connsiteX7" fmla="*/ 757767 w 1228725"/>
              <a:gd name="connsiteY7" fmla="*/ 683683 h 872066"/>
              <a:gd name="connsiteX8" fmla="*/ 1024467 w 1228725"/>
              <a:gd name="connsiteY8" fmla="*/ 550333 h 872066"/>
              <a:gd name="connsiteX9" fmla="*/ 1138767 w 1228725"/>
              <a:gd name="connsiteY9" fmla="*/ 366183 h 872066"/>
              <a:gd name="connsiteX10" fmla="*/ 1208617 w 1228725"/>
              <a:gd name="connsiteY10" fmla="*/ 182033 h 872066"/>
              <a:gd name="connsiteX11" fmla="*/ 1202267 w 1228725"/>
              <a:gd name="connsiteY11" fmla="*/ 35983 h 872066"/>
              <a:gd name="connsiteX12" fmla="*/ 1049867 w 1228725"/>
              <a:gd name="connsiteY12" fmla="*/ 4233 h 872066"/>
              <a:gd name="connsiteX13" fmla="*/ 897467 w 1228725"/>
              <a:gd name="connsiteY13" fmla="*/ 61383 h 87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8725" h="872066">
                <a:moveTo>
                  <a:pt x="592667" y="188383"/>
                </a:moveTo>
                <a:cubicBezTo>
                  <a:pt x="529167" y="215370"/>
                  <a:pt x="465667" y="242358"/>
                  <a:pt x="376767" y="289983"/>
                </a:cubicBezTo>
                <a:cubicBezTo>
                  <a:pt x="287867" y="337608"/>
                  <a:pt x="118534" y="418041"/>
                  <a:pt x="59267" y="474133"/>
                </a:cubicBezTo>
                <a:cubicBezTo>
                  <a:pt x="0" y="530225"/>
                  <a:pt x="12700" y="573616"/>
                  <a:pt x="21167" y="626533"/>
                </a:cubicBezTo>
                <a:cubicBezTo>
                  <a:pt x="29634" y="679450"/>
                  <a:pt x="60325" y="751416"/>
                  <a:pt x="110067" y="791633"/>
                </a:cubicBezTo>
                <a:cubicBezTo>
                  <a:pt x="159809" y="831850"/>
                  <a:pt x="249767" y="872066"/>
                  <a:pt x="319617" y="867833"/>
                </a:cubicBezTo>
                <a:cubicBezTo>
                  <a:pt x="389467" y="863600"/>
                  <a:pt x="456142" y="796925"/>
                  <a:pt x="529167" y="766233"/>
                </a:cubicBezTo>
                <a:cubicBezTo>
                  <a:pt x="602192" y="735541"/>
                  <a:pt x="675217" y="719666"/>
                  <a:pt x="757767" y="683683"/>
                </a:cubicBezTo>
                <a:cubicBezTo>
                  <a:pt x="840317" y="647700"/>
                  <a:pt x="960967" y="603250"/>
                  <a:pt x="1024467" y="550333"/>
                </a:cubicBezTo>
                <a:cubicBezTo>
                  <a:pt x="1087967" y="497416"/>
                  <a:pt x="1108075" y="427566"/>
                  <a:pt x="1138767" y="366183"/>
                </a:cubicBezTo>
                <a:cubicBezTo>
                  <a:pt x="1169459" y="304800"/>
                  <a:pt x="1198034" y="237066"/>
                  <a:pt x="1208617" y="182033"/>
                </a:cubicBezTo>
                <a:cubicBezTo>
                  <a:pt x="1219200" y="127000"/>
                  <a:pt x="1228725" y="65616"/>
                  <a:pt x="1202267" y="35983"/>
                </a:cubicBezTo>
                <a:cubicBezTo>
                  <a:pt x="1175809" y="6350"/>
                  <a:pt x="1100667" y="0"/>
                  <a:pt x="1049867" y="4233"/>
                </a:cubicBezTo>
                <a:cubicBezTo>
                  <a:pt x="999067" y="8466"/>
                  <a:pt x="948267" y="34924"/>
                  <a:pt x="897467" y="61383"/>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3" name="TextBox 42"/>
          <p:cNvSpPr txBox="1"/>
          <p:nvPr/>
        </p:nvSpPr>
        <p:spPr>
          <a:xfrm>
            <a:off x="4419600" y="28956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49" name="Freeform 48"/>
          <p:cNvSpPr/>
          <p:nvPr>
            <p:custDataLst>
              <p:tags r:id="rId1"/>
            </p:custDataLst>
          </p:nvPr>
        </p:nvSpPr>
        <p:spPr>
          <a:xfrm>
            <a:off x="2781300" y="4095750"/>
            <a:ext cx="2184400" cy="407988"/>
          </a:xfrm>
          <a:custGeom>
            <a:avLst/>
            <a:gdLst>
              <a:gd name="connsiteX0" fmla="*/ 2184400 w 2184400"/>
              <a:gd name="connsiteY0" fmla="*/ 0 h 408517"/>
              <a:gd name="connsiteX1" fmla="*/ 1638300 w 2184400"/>
              <a:gd name="connsiteY1" fmla="*/ 203200 h 408517"/>
              <a:gd name="connsiteX2" fmla="*/ 850900 w 2184400"/>
              <a:gd name="connsiteY2" fmla="*/ 374650 h 408517"/>
              <a:gd name="connsiteX3" fmla="*/ 0 w 2184400"/>
              <a:gd name="connsiteY3" fmla="*/ 406400 h 408517"/>
            </a:gdLst>
            <a:ahLst/>
            <a:cxnLst>
              <a:cxn ang="0">
                <a:pos x="connsiteX0" y="connsiteY0"/>
              </a:cxn>
              <a:cxn ang="0">
                <a:pos x="connsiteX1" y="connsiteY1"/>
              </a:cxn>
              <a:cxn ang="0">
                <a:pos x="connsiteX2" y="connsiteY2"/>
              </a:cxn>
              <a:cxn ang="0">
                <a:pos x="connsiteX3" y="connsiteY3"/>
              </a:cxn>
            </a:cxnLst>
            <a:rect l="l" t="t" r="r" b="b"/>
            <a:pathLst>
              <a:path w="2184400" h="408517">
                <a:moveTo>
                  <a:pt x="2184400" y="0"/>
                </a:moveTo>
                <a:cubicBezTo>
                  <a:pt x="2022475" y="70379"/>
                  <a:pt x="1860550" y="140758"/>
                  <a:pt x="1638300" y="203200"/>
                </a:cubicBezTo>
                <a:cubicBezTo>
                  <a:pt x="1416050" y="265642"/>
                  <a:pt x="1123950" y="340783"/>
                  <a:pt x="850900" y="374650"/>
                </a:cubicBezTo>
                <a:cubicBezTo>
                  <a:pt x="577850" y="408517"/>
                  <a:pt x="288925" y="407458"/>
                  <a:pt x="0" y="406400"/>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nvGrpSpPr>
          <p:cNvPr id="32809" name="Group 75"/>
          <p:cNvGrpSpPr>
            <a:grpSpLocks/>
          </p:cNvGrpSpPr>
          <p:nvPr>
            <p:custDataLst>
              <p:tags r:id="rId2"/>
            </p:custDataLst>
          </p:nvPr>
        </p:nvGrpSpPr>
        <p:grpSpPr bwMode="auto">
          <a:xfrm>
            <a:off x="5264150" y="3929063"/>
            <a:ext cx="3111500" cy="506412"/>
            <a:chOff x="5264293" y="3929013"/>
            <a:chExt cx="3112051" cy="506130"/>
          </a:xfrm>
        </p:grpSpPr>
        <p:cxnSp>
          <p:nvCxnSpPr>
            <p:cNvPr id="50" name="Straight Connector 49"/>
            <p:cNvCxnSpPr/>
            <p:nvPr/>
          </p:nvCxnSpPr>
          <p:spPr>
            <a:xfrm flipV="1">
              <a:off x="5264293" y="3986131"/>
              <a:ext cx="125435" cy="206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249322" y="4431970"/>
              <a:ext cx="127022" cy="31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5389728" y="3929013"/>
              <a:ext cx="127022" cy="71397"/>
            </a:xfrm>
            <a:custGeom>
              <a:avLst/>
              <a:gdLst/>
              <a:ahLst/>
              <a:cxnLst/>
              <a:rect l="0" t="0" r="0" b="0"/>
              <a:pathLst>
                <a:path w="126900" h="71254">
                  <a:moveTo>
                    <a:pt x="126899" y="71253"/>
                  </a:moveTo>
                  <a:lnTo>
                    <a:pt x="0" y="56486"/>
                  </a:lnTo>
                  <a:lnTo>
                    <a:pt x="9564" y="29567"/>
                  </a:lnTo>
                  <a:lnTo>
                    <a:pt x="17120" y="19893"/>
                  </a:lnTo>
                  <a:lnTo>
                    <a:pt x="24308" y="13389"/>
                  </a:lnTo>
                  <a:lnTo>
                    <a:pt x="31287" y="8680"/>
                  </a:lnTo>
                  <a:lnTo>
                    <a:pt x="38119" y="5229"/>
                  </a:lnTo>
                  <a:lnTo>
                    <a:pt x="44837" y="2764"/>
                  </a:lnTo>
                  <a:lnTo>
                    <a:pt x="51458" y="1128"/>
                  </a:lnTo>
                  <a:lnTo>
                    <a:pt x="57994" y="226"/>
                  </a:lnTo>
                  <a:lnTo>
                    <a:pt x="64451" y="0"/>
                  </a:lnTo>
                  <a:lnTo>
                    <a:pt x="70833" y="420"/>
                  </a:lnTo>
                  <a:lnTo>
                    <a:pt x="77141" y="1477"/>
                  </a:lnTo>
                  <a:lnTo>
                    <a:pt x="83374" y="3179"/>
                  </a:lnTo>
                  <a:lnTo>
                    <a:pt x="89528" y="5558"/>
                  </a:lnTo>
                  <a:lnTo>
                    <a:pt x="95596" y="8671"/>
                  </a:lnTo>
                  <a:lnTo>
                    <a:pt x="101568" y="12613"/>
                  </a:lnTo>
                  <a:lnTo>
                    <a:pt x="107426" y="17540"/>
                  </a:lnTo>
                  <a:lnTo>
                    <a:pt x="113137" y="23726"/>
                  </a:lnTo>
                  <a:lnTo>
                    <a:pt x="118639" y="31707"/>
                  </a:lnTo>
                  <a:lnTo>
                    <a:pt x="126899" y="7125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3" name="Straight Connector 52"/>
            <p:cNvCxnSpPr/>
            <p:nvPr/>
          </p:nvCxnSpPr>
          <p:spPr>
            <a:xfrm>
              <a:off x="5516751" y="4000410"/>
              <a:ext cx="125434" cy="253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Freeform 53"/>
            <p:cNvSpPr/>
            <p:nvPr/>
          </p:nvSpPr>
          <p:spPr>
            <a:xfrm>
              <a:off x="5642185" y="3976611"/>
              <a:ext cx="123847" cy="77744"/>
            </a:xfrm>
            <a:custGeom>
              <a:avLst/>
              <a:gdLst/>
              <a:ahLst/>
              <a:cxnLst/>
              <a:rect l="0" t="0" r="0" b="0"/>
              <a:pathLst>
                <a:path w="124461" h="78588">
                  <a:moveTo>
                    <a:pt x="124460" y="78587"/>
                  </a:moveTo>
                  <a:lnTo>
                    <a:pt x="0" y="49231"/>
                  </a:lnTo>
                  <a:lnTo>
                    <a:pt x="12621" y="23573"/>
                  </a:lnTo>
                  <a:lnTo>
                    <a:pt x="21252" y="14828"/>
                  </a:lnTo>
                  <a:lnTo>
                    <a:pt x="29151" y="9193"/>
                  </a:lnTo>
                  <a:lnTo>
                    <a:pt x="36634" y="5318"/>
                  </a:lnTo>
                  <a:lnTo>
                    <a:pt x="43826" y="2677"/>
                  </a:lnTo>
                  <a:lnTo>
                    <a:pt x="50790" y="1003"/>
                  </a:lnTo>
                  <a:lnTo>
                    <a:pt x="57563" y="141"/>
                  </a:lnTo>
                  <a:lnTo>
                    <a:pt x="64165" y="0"/>
                  </a:lnTo>
                  <a:lnTo>
                    <a:pt x="70611" y="523"/>
                  </a:lnTo>
                  <a:lnTo>
                    <a:pt x="76907" y="1678"/>
                  </a:lnTo>
                  <a:lnTo>
                    <a:pt x="83057" y="3458"/>
                  </a:lnTo>
                  <a:lnTo>
                    <a:pt x="89057" y="5871"/>
                  </a:lnTo>
                  <a:lnTo>
                    <a:pt x="94901" y="8948"/>
                  </a:lnTo>
                  <a:lnTo>
                    <a:pt x="100574" y="12745"/>
                  </a:lnTo>
                  <a:lnTo>
                    <a:pt x="106056" y="17355"/>
                  </a:lnTo>
                  <a:lnTo>
                    <a:pt x="111310" y="22931"/>
                  </a:lnTo>
                  <a:lnTo>
                    <a:pt x="116273" y="29742"/>
                  </a:lnTo>
                  <a:lnTo>
                    <a:pt x="120821" y="38313"/>
                  </a:lnTo>
                  <a:lnTo>
                    <a:pt x="124460" y="7858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5" name="Straight Connector 54"/>
            <p:cNvCxnSpPr/>
            <p:nvPr/>
          </p:nvCxnSpPr>
          <p:spPr>
            <a:xfrm>
              <a:off x="5766032" y="4054355"/>
              <a:ext cx="123847" cy="349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5889879" y="4044835"/>
              <a:ext cx="120671" cy="84091"/>
            </a:xfrm>
            <a:custGeom>
              <a:avLst/>
              <a:gdLst/>
              <a:ahLst/>
              <a:cxnLst/>
              <a:rect l="0" t="0" r="0" b="0"/>
              <a:pathLst>
                <a:path w="120635" h="84022">
                  <a:moveTo>
                    <a:pt x="120400" y="84021"/>
                  </a:moveTo>
                  <a:lnTo>
                    <a:pt x="0" y="43106"/>
                  </a:lnTo>
                  <a:lnTo>
                    <a:pt x="14937" y="18912"/>
                  </a:lnTo>
                  <a:lnTo>
                    <a:pt x="24314" y="11078"/>
                  </a:lnTo>
                  <a:lnTo>
                    <a:pt x="32669" y="6252"/>
                  </a:lnTo>
                  <a:lnTo>
                    <a:pt x="40446" y="3129"/>
                  </a:lnTo>
                  <a:lnTo>
                    <a:pt x="47816" y="1200"/>
                  </a:lnTo>
                  <a:lnTo>
                    <a:pt x="54869" y="207"/>
                  </a:lnTo>
                  <a:lnTo>
                    <a:pt x="61655" y="0"/>
                  </a:lnTo>
                  <a:lnTo>
                    <a:pt x="68204" y="489"/>
                  </a:lnTo>
                  <a:lnTo>
                    <a:pt x="74535" y="1620"/>
                  </a:lnTo>
                  <a:lnTo>
                    <a:pt x="80657" y="3364"/>
                  </a:lnTo>
                  <a:lnTo>
                    <a:pt x="86575" y="5711"/>
                  </a:lnTo>
                  <a:lnTo>
                    <a:pt x="92284" y="8672"/>
                  </a:lnTo>
                  <a:lnTo>
                    <a:pt x="97775" y="12274"/>
                  </a:lnTo>
                  <a:lnTo>
                    <a:pt x="103029" y="16573"/>
                  </a:lnTo>
                  <a:lnTo>
                    <a:pt x="108016" y="21658"/>
                  </a:lnTo>
                  <a:lnTo>
                    <a:pt x="112685" y="27678"/>
                  </a:lnTo>
                  <a:lnTo>
                    <a:pt x="116949" y="34892"/>
                  </a:lnTo>
                  <a:lnTo>
                    <a:pt x="120634" y="43810"/>
                  </a:lnTo>
                  <a:lnTo>
                    <a:pt x="120400" y="8402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7" name="Straight Connector 56"/>
            <p:cNvCxnSpPr/>
            <p:nvPr/>
          </p:nvCxnSpPr>
          <p:spPr>
            <a:xfrm>
              <a:off x="6010550" y="4128927"/>
              <a:ext cx="114320" cy="5553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Freeform 57"/>
            <p:cNvSpPr/>
            <p:nvPr/>
          </p:nvSpPr>
          <p:spPr>
            <a:xfrm>
              <a:off x="6124870" y="4151139"/>
              <a:ext cx="119084" cy="95197"/>
            </a:xfrm>
            <a:custGeom>
              <a:avLst/>
              <a:gdLst/>
              <a:ahLst/>
              <a:cxnLst/>
              <a:rect l="0" t="0" r="0" b="0"/>
              <a:pathLst>
                <a:path w="119219" h="94912">
                  <a:moveTo>
                    <a:pt x="111797" y="94911"/>
                  </a:moveTo>
                  <a:lnTo>
                    <a:pt x="0" y="32909"/>
                  </a:lnTo>
                  <a:lnTo>
                    <a:pt x="19102" y="11644"/>
                  </a:lnTo>
                  <a:lnTo>
                    <a:pt x="29780" y="5570"/>
                  </a:lnTo>
                  <a:lnTo>
                    <a:pt x="38908" y="2290"/>
                  </a:lnTo>
                  <a:lnTo>
                    <a:pt x="47160" y="591"/>
                  </a:lnTo>
                  <a:lnTo>
                    <a:pt x="54797" y="0"/>
                  </a:lnTo>
                  <a:lnTo>
                    <a:pt x="61952" y="278"/>
                  </a:lnTo>
                  <a:lnTo>
                    <a:pt x="68702" y="1286"/>
                  </a:lnTo>
                  <a:lnTo>
                    <a:pt x="75093" y="2941"/>
                  </a:lnTo>
                  <a:lnTo>
                    <a:pt x="81154" y="5192"/>
                  </a:lnTo>
                  <a:lnTo>
                    <a:pt x="86899" y="8012"/>
                  </a:lnTo>
                  <a:lnTo>
                    <a:pt x="92334" y="11392"/>
                  </a:lnTo>
                  <a:lnTo>
                    <a:pt x="97453" y="15341"/>
                  </a:lnTo>
                  <a:lnTo>
                    <a:pt x="102241" y="19887"/>
                  </a:lnTo>
                  <a:lnTo>
                    <a:pt x="106671" y="25079"/>
                  </a:lnTo>
                  <a:lnTo>
                    <a:pt x="110695" y="31001"/>
                  </a:lnTo>
                  <a:lnTo>
                    <a:pt x="114238" y="37792"/>
                  </a:lnTo>
                  <a:lnTo>
                    <a:pt x="117166" y="45692"/>
                  </a:lnTo>
                  <a:lnTo>
                    <a:pt x="119218" y="55172"/>
                  </a:lnTo>
                  <a:lnTo>
                    <a:pt x="111797" y="9491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59" name="Straight Connector 58"/>
            <p:cNvCxnSpPr/>
            <p:nvPr/>
          </p:nvCxnSpPr>
          <p:spPr>
            <a:xfrm>
              <a:off x="6236015" y="4246336"/>
              <a:ext cx="112733" cy="602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Freeform 59"/>
            <p:cNvSpPr/>
            <p:nvPr/>
          </p:nvSpPr>
          <p:spPr>
            <a:xfrm>
              <a:off x="6348748" y="4265376"/>
              <a:ext cx="122259" cy="88850"/>
            </a:xfrm>
            <a:custGeom>
              <a:avLst/>
              <a:gdLst/>
              <a:ahLst/>
              <a:cxnLst/>
              <a:rect l="0" t="0" r="0" b="0"/>
              <a:pathLst>
                <a:path w="121073" h="87715">
                  <a:moveTo>
                    <a:pt x="118646" y="87714"/>
                  </a:moveTo>
                  <a:lnTo>
                    <a:pt x="0" y="40080"/>
                  </a:lnTo>
                  <a:lnTo>
                    <a:pt x="16314" y="16604"/>
                  </a:lnTo>
                  <a:lnTo>
                    <a:pt x="26154" y="9250"/>
                  </a:lnTo>
                  <a:lnTo>
                    <a:pt x="34805" y="4861"/>
                  </a:lnTo>
                  <a:lnTo>
                    <a:pt x="42782" y="2149"/>
                  </a:lnTo>
                  <a:lnTo>
                    <a:pt x="50287" y="614"/>
                  </a:lnTo>
                  <a:lnTo>
                    <a:pt x="57422" y="0"/>
                  </a:lnTo>
                  <a:lnTo>
                    <a:pt x="64246" y="162"/>
                  </a:lnTo>
                  <a:lnTo>
                    <a:pt x="70794" y="1009"/>
                  </a:lnTo>
                  <a:lnTo>
                    <a:pt x="77088" y="2490"/>
                  </a:lnTo>
                  <a:lnTo>
                    <a:pt x="83139" y="4574"/>
                  </a:lnTo>
                  <a:lnTo>
                    <a:pt x="88953" y="7253"/>
                  </a:lnTo>
                  <a:lnTo>
                    <a:pt x="94523" y="10536"/>
                  </a:lnTo>
                  <a:lnTo>
                    <a:pt x="99840" y="14451"/>
                  </a:lnTo>
                  <a:lnTo>
                    <a:pt x="104880" y="19053"/>
                  </a:lnTo>
                  <a:lnTo>
                    <a:pt x="109610" y="24430"/>
                  </a:lnTo>
                  <a:lnTo>
                    <a:pt x="113970" y="30728"/>
                  </a:lnTo>
                  <a:lnTo>
                    <a:pt x="117857" y="38203"/>
                  </a:lnTo>
                  <a:lnTo>
                    <a:pt x="121072" y="47356"/>
                  </a:lnTo>
                  <a:lnTo>
                    <a:pt x="118646" y="8771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1" name="Straight Connector 60"/>
            <p:cNvCxnSpPr/>
            <p:nvPr/>
          </p:nvCxnSpPr>
          <p:spPr>
            <a:xfrm>
              <a:off x="6467831" y="4354226"/>
              <a:ext cx="125435" cy="253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Freeform 61"/>
            <p:cNvSpPr/>
            <p:nvPr/>
          </p:nvSpPr>
          <p:spPr>
            <a:xfrm>
              <a:off x="6593266" y="4322494"/>
              <a:ext cx="127022" cy="69811"/>
            </a:xfrm>
            <a:custGeom>
              <a:avLst/>
              <a:gdLst/>
              <a:ahLst/>
              <a:cxnLst/>
              <a:rect l="0" t="0" r="0" b="0"/>
              <a:pathLst>
                <a:path w="126465" h="69600">
                  <a:moveTo>
                    <a:pt x="126464" y="69599"/>
                  </a:moveTo>
                  <a:lnTo>
                    <a:pt x="0" y="57446"/>
                  </a:lnTo>
                  <a:lnTo>
                    <a:pt x="8972" y="30491"/>
                  </a:lnTo>
                  <a:lnTo>
                    <a:pt x="16293" y="20722"/>
                  </a:lnTo>
                  <a:lnTo>
                    <a:pt x="23310" y="14112"/>
                  </a:lnTo>
                  <a:lnTo>
                    <a:pt x="30154" y="9291"/>
                  </a:lnTo>
                  <a:lnTo>
                    <a:pt x="36879" y="5724"/>
                  </a:lnTo>
                  <a:lnTo>
                    <a:pt x="43509" y="3139"/>
                  </a:lnTo>
                  <a:lnTo>
                    <a:pt x="50059" y="1380"/>
                  </a:lnTo>
                  <a:lnTo>
                    <a:pt x="56540" y="353"/>
                  </a:lnTo>
                  <a:lnTo>
                    <a:pt x="62955" y="0"/>
                  </a:lnTo>
                  <a:lnTo>
                    <a:pt x="69309" y="291"/>
                  </a:lnTo>
                  <a:lnTo>
                    <a:pt x="75602" y="1215"/>
                  </a:lnTo>
                  <a:lnTo>
                    <a:pt x="81832" y="2784"/>
                  </a:lnTo>
                  <a:lnTo>
                    <a:pt x="87999" y="5026"/>
                  </a:lnTo>
                  <a:lnTo>
                    <a:pt x="94094" y="8000"/>
                  </a:lnTo>
                  <a:lnTo>
                    <a:pt x="100110" y="11800"/>
                  </a:lnTo>
                  <a:lnTo>
                    <a:pt x="106032" y="16583"/>
                  </a:lnTo>
                  <a:lnTo>
                    <a:pt x="111834" y="22620"/>
                  </a:lnTo>
                  <a:lnTo>
                    <a:pt x="117464" y="30445"/>
                  </a:lnTo>
                  <a:lnTo>
                    <a:pt x="126464" y="6959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3" name="Straight Connector 62"/>
            <p:cNvCxnSpPr/>
            <p:nvPr/>
          </p:nvCxnSpPr>
          <p:spPr>
            <a:xfrm>
              <a:off x="6720289" y="4392305"/>
              <a:ext cx="127022" cy="47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Freeform 63"/>
            <p:cNvSpPr/>
            <p:nvPr/>
          </p:nvSpPr>
          <p:spPr>
            <a:xfrm>
              <a:off x="6847311" y="4335187"/>
              <a:ext cx="127022" cy="65051"/>
            </a:xfrm>
            <a:custGeom>
              <a:avLst/>
              <a:gdLst/>
              <a:ahLst/>
              <a:cxnLst/>
              <a:rect l="0" t="0" r="0" b="0"/>
              <a:pathLst>
                <a:path w="127057" h="65266">
                  <a:moveTo>
                    <a:pt x="127056" y="65265"/>
                  </a:moveTo>
                  <a:lnTo>
                    <a:pt x="0" y="61791"/>
                  </a:lnTo>
                  <a:lnTo>
                    <a:pt x="7110" y="34273"/>
                  </a:lnTo>
                  <a:lnTo>
                    <a:pt x="13748" y="24021"/>
                  </a:lnTo>
                  <a:lnTo>
                    <a:pt x="20299" y="16944"/>
                  </a:lnTo>
                  <a:lnTo>
                    <a:pt x="26801" y="11663"/>
                  </a:lnTo>
                  <a:lnTo>
                    <a:pt x="33268" y="7643"/>
                  </a:lnTo>
                  <a:lnTo>
                    <a:pt x="39709" y="4609"/>
                  </a:lnTo>
                  <a:lnTo>
                    <a:pt x="46127" y="2405"/>
                  </a:lnTo>
                  <a:lnTo>
                    <a:pt x="52525" y="936"/>
                  </a:lnTo>
                  <a:lnTo>
                    <a:pt x="58903" y="145"/>
                  </a:lnTo>
                  <a:lnTo>
                    <a:pt x="65265" y="0"/>
                  </a:lnTo>
                  <a:lnTo>
                    <a:pt x="71610" y="492"/>
                  </a:lnTo>
                  <a:lnTo>
                    <a:pt x="77936" y="1631"/>
                  </a:lnTo>
                  <a:lnTo>
                    <a:pt x="84244" y="3448"/>
                  </a:lnTo>
                  <a:lnTo>
                    <a:pt x="90532" y="5999"/>
                  </a:lnTo>
                  <a:lnTo>
                    <a:pt x="96796" y="9380"/>
                  </a:lnTo>
                  <a:lnTo>
                    <a:pt x="103035" y="13748"/>
                  </a:lnTo>
                  <a:lnTo>
                    <a:pt x="109238" y="19376"/>
                  </a:lnTo>
                  <a:lnTo>
                    <a:pt x="115393" y="26801"/>
                  </a:lnTo>
                  <a:lnTo>
                    <a:pt x="127056" y="6526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5" name="Straight Connector 64"/>
            <p:cNvCxnSpPr/>
            <p:nvPr/>
          </p:nvCxnSpPr>
          <p:spPr>
            <a:xfrm>
              <a:off x="6974334" y="4400237"/>
              <a:ext cx="127022" cy="31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Freeform 65"/>
            <p:cNvSpPr/>
            <p:nvPr/>
          </p:nvSpPr>
          <p:spPr>
            <a:xfrm>
              <a:off x="7101356" y="4338360"/>
              <a:ext cx="127022" cy="65051"/>
            </a:xfrm>
            <a:custGeom>
              <a:avLst/>
              <a:gdLst/>
              <a:ahLst/>
              <a:cxnLst/>
              <a:rect l="0" t="0" r="0" b="0"/>
              <a:pathLst>
                <a:path w="127797" h="64861">
                  <a:moveTo>
                    <a:pt x="127796" y="62936"/>
                  </a:moveTo>
                  <a:lnTo>
                    <a:pt x="0" y="64860"/>
                  </a:lnTo>
                  <a:lnTo>
                    <a:pt x="5970" y="36912"/>
                  </a:lnTo>
                  <a:lnTo>
                    <a:pt x="12202" y="26329"/>
                  </a:lnTo>
                  <a:lnTo>
                    <a:pt x="18482" y="18939"/>
                  </a:lnTo>
                  <a:lnTo>
                    <a:pt x="24789" y="13357"/>
                  </a:lnTo>
                  <a:lnTo>
                    <a:pt x="31115" y="9042"/>
                  </a:lnTo>
                  <a:lnTo>
                    <a:pt x="37457" y="5719"/>
                  </a:lnTo>
                  <a:lnTo>
                    <a:pt x="43811" y="3232"/>
                  </a:lnTo>
                  <a:lnTo>
                    <a:pt x="50175" y="1483"/>
                  </a:lnTo>
                  <a:lnTo>
                    <a:pt x="56551" y="416"/>
                  </a:lnTo>
                  <a:lnTo>
                    <a:pt x="62936" y="0"/>
                  </a:lnTo>
                  <a:lnTo>
                    <a:pt x="69330" y="224"/>
                  </a:lnTo>
                  <a:lnTo>
                    <a:pt x="75735" y="1099"/>
                  </a:lnTo>
                  <a:lnTo>
                    <a:pt x="82149" y="2654"/>
                  </a:lnTo>
                  <a:lnTo>
                    <a:pt x="88575" y="4950"/>
                  </a:lnTo>
                  <a:lnTo>
                    <a:pt x="95014" y="8080"/>
                  </a:lnTo>
                  <a:lnTo>
                    <a:pt x="101467" y="12202"/>
                  </a:lnTo>
                  <a:lnTo>
                    <a:pt x="107939" y="17592"/>
                  </a:lnTo>
                  <a:lnTo>
                    <a:pt x="114439" y="24789"/>
                  </a:lnTo>
                  <a:lnTo>
                    <a:pt x="127796" y="6293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7" name="Straight Connector 66"/>
            <p:cNvCxnSpPr/>
            <p:nvPr/>
          </p:nvCxnSpPr>
          <p:spPr>
            <a:xfrm flipV="1">
              <a:off x="7228379" y="4398651"/>
              <a:ext cx="128610" cy="15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Freeform 67"/>
            <p:cNvSpPr/>
            <p:nvPr/>
          </p:nvSpPr>
          <p:spPr>
            <a:xfrm>
              <a:off x="7356989" y="4336773"/>
              <a:ext cx="127022" cy="65052"/>
            </a:xfrm>
            <a:custGeom>
              <a:avLst/>
              <a:gdLst/>
              <a:ahLst/>
              <a:cxnLst/>
              <a:rect l="0" t="0" r="0" b="0"/>
              <a:pathLst>
                <a:path w="127466" h="64893">
                  <a:moveTo>
                    <a:pt x="127465" y="64892"/>
                  </a:moveTo>
                  <a:lnTo>
                    <a:pt x="0" y="62574"/>
                  </a:lnTo>
                  <a:lnTo>
                    <a:pt x="6879" y="34909"/>
                  </a:lnTo>
                  <a:lnTo>
                    <a:pt x="13442" y="24566"/>
                  </a:lnTo>
                  <a:lnTo>
                    <a:pt x="19948" y="17408"/>
                  </a:lnTo>
                  <a:lnTo>
                    <a:pt x="26420" y="12051"/>
                  </a:lnTo>
                  <a:lnTo>
                    <a:pt x="32870" y="7959"/>
                  </a:lnTo>
                  <a:lnTo>
                    <a:pt x="39301" y="4858"/>
                  </a:lnTo>
                  <a:lnTo>
                    <a:pt x="45718" y="2588"/>
                  </a:lnTo>
                  <a:lnTo>
                    <a:pt x="52122" y="1056"/>
                  </a:lnTo>
                  <a:lnTo>
                    <a:pt x="58513" y="204"/>
                  </a:lnTo>
                  <a:lnTo>
                    <a:pt x="64891" y="0"/>
                  </a:lnTo>
                  <a:lnTo>
                    <a:pt x="71259" y="436"/>
                  </a:lnTo>
                  <a:lnTo>
                    <a:pt x="77615" y="1520"/>
                  </a:lnTo>
                  <a:lnTo>
                    <a:pt x="83958" y="3284"/>
                  </a:lnTo>
                  <a:lnTo>
                    <a:pt x="90288" y="5785"/>
                  </a:lnTo>
                  <a:lnTo>
                    <a:pt x="96603" y="9118"/>
                  </a:lnTo>
                  <a:lnTo>
                    <a:pt x="102899" y="13442"/>
                  </a:lnTo>
                  <a:lnTo>
                    <a:pt x="109173" y="19030"/>
                  </a:lnTo>
                  <a:lnTo>
                    <a:pt x="115414" y="26420"/>
                  </a:lnTo>
                  <a:lnTo>
                    <a:pt x="127465" y="6489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9" name="Straight Connector 68"/>
            <p:cNvCxnSpPr/>
            <p:nvPr/>
          </p:nvCxnSpPr>
          <p:spPr>
            <a:xfrm>
              <a:off x="7484011" y="4401825"/>
              <a:ext cx="128611" cy="63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Freeform 69"/>
            <p:cNvSpPr/>
            <p:nvPr/>
          </p:nvSpPr>
          <p:spPr>
            <a:xfrm>
              <a:off x="7612622" y="4347880"/>
              <a:ext cx="127022" cy="68224"/>
            </a:xfrm>
            <a:custGeom>
              <a:avLst/>
              <a:gdLst/>
              <a:ahLst/>
              <a:cxnLst/>
              <a:rect l="0" t="0" r="0" b="0"/>
              <a:pathLst>
                <a:path w="127039" h="67496">
                  <a:moveTo>
                    <a:pt x="127038" y="67495"/>
                  </a:moveTo>
                  <a:lnTo>
                    <a:pt x="0" y="59686"/>
                  </a:lnTo>
                  <a:lnTo>
                    <a:pt x="8055" y="32389"/>
                  </a:lnTo>
                  <a:lnTo>
                    <a:pt x="15048" y="22356"/>
                  </a:lnTo>
                  <a:lnTo>
                    <a:pt x="21845" y="15496"/>
                  </a:lnTo>
                  <a:lnTo>
                    <a:pt x="28532" y="10433"/>
                  </a:lnTo>
                  <a:lnTo>
                    <a:pt x="35142" y="6629"/>
                  </a:lnTo>
                  <a:lnTo>
                    <a:pt x="41690" y="3813"/>
                  </a:lnTo>
                  <a:lnTo>
                    <a:pt x="48188" y="1826"/>
                  </a:lnTo>
                  <a:lnTo>
                    <a:pt x="54641" y="574"/>
                  </a:lnTo>
                  <a:lnTo>
                    <a:pt x="61052" y="0"/>
                  </a:lnTo>
                  <a:lnTo>
                    <a:pt x="67424" y="72"/>
                  </a:lnTo>
                  <a:lnTo>
                    <a:pt x="73756" y="781"/>
                  </a:lnTo>
                  <a:lnTo>
                    <a:pt x="80049" y="2136"/>
                  </a:lnTo>
                  <a:lnTo>
                    <a:pt x="86300" y="4169"/>
                  </a:lnTo>
                  <a:lnTo>
                    <a:pt x="92506" y="6936"/>
                  </a:lnTo>
                  <a:lnTo>
                    <a:pt x="98660" y="10534"/>
                  </a:lnTo>
                  <a:lnTo>
                    <a:pt x="104754" y="15118"/>
                  </a:lnTo>
                  <a:lnTo>
                    <a:pt x="110770" y="20962"/>
                  </a:lnTo>
                  <a:lnTo>
                    <a:pt x="116677" y="28603"/>
                  </a:lnTo>
                  <a:lnTo>
                    <a:pt x="127038" y="6749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1" name="Straight Connector 70"/>
            <p:cNvCxnSpPr/>
            <p:nvPr/>
          </p:nvCxnSpPr>
          <p:spPr>
            <a:xfrm>
              <a:off x="7739644" y="4416104"/>
              <a:ext cx="127022" cy="793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Freeform 71"/>
            <p:cNvSpPr/>
            <p:nvPr/>
          </p:nvSpPr>
          <p:spPr>
            <a:xfrm>
              <a:off x="7866667" y="4363746"/>
              <a:ext cx="127022" cy="66638"/>
            </a:xfrm>
            <a:custGeom>
              <a:avLst/>
              <a:gdLst/>
              <a:ahLst/>
              <a:cxnLst/>
              <a:rect l="0" t="0" r="0" b="0"/>
              <a:pathLst>
                <a:path w="127099" h="67078">
                  <a:moveTo>
                    <a:pt x="127098" y="67077"/>
                  </a:moveTo>
                  <a:lnTo>
                    <a:pt x="0" y="60083"/>
                  </a:lnTo>
                  <a:lnTo>
                    <a:pt x="7878" y="32733"/>
                  </a:lnTo>
                  <a:lnTo>
                    <a:pt x="14807" y="22653"/>
                  </a:lnTo>
                  <a:lnTo>
                    <a:pt x="21561" y="15749"/>
                  </a:lnTo>
                  <a:lnTo>
                    <a:pt x="28217" y="10643"/>
                  </a:lnTo>
                  <a:lnTo>
                    <a:pt x="34802" y="6797"/>
                  </a:lnTo>
                  <a:lnTo>
                    <a:pt x="41334" y="3938"/>
                  </a:lnTo>
                  <a:lnTo>
                    <a:pt x="47819" y="1909"/>
                  </a:lnTo>
                  <a:lnTo>
                    <a:pt x="54265" y="616"/>
                  </a:lnTo>
                  <a:lnTo>
                    <a:pt x="60673" y="0"/>
                  </a:lnTo>
                  <a:lnTo>
                    <a:pt x="67045" y="31"/>
                  </a:lnTo>
                  <a:lnTo>
                    <a:pt x="73383" y="699"/>
                  </a:lnTo>
                  <a:lnTo>
                    <a:pt x="79685" y="2014"/>
                  </a:lnTo>
                  <a:lnTo>
                    <a:pt x="85950" y="4007"/>
                  </a:lnTo>
                  <a:lnTo>
                    <a:pt x="92173" y="6735"/>
                  </a:lnTo>
                  <a:lnTo>
                    <a:pt x="98352" y="10293"/>
                  </a:lnTo>
                  <a:lnTo>
                    <a:pt x="104476" y="14839"/>
                  </a:lnTo>
                  <a:lnTo>
                    <a:pt x="110530" y="20645"/>
                  </a:lnTo>
                  <a:lnTo>
                    <a:pt x="116486" y="28248"/>
                  </a:lnTo>
                  <a:lnTo>
                    <a:pt x="127098" y="6707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3" name="Straight Connector 72"/>
            <p:cNvCxnSpPr/>
            <p:nvPr/>
          </p:nvCxnSpPr>
          <p:spPr>
            <a:xfrm>
              <a:off x="7993689" y="4430384"/>
              <a:ext cx="127022" cy="47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Freeform 73"/>
            <p:cNvSpPr/>
            <p:nvPr/>
          </p:nvSpPr>
          <p:spPr>
            <a:xfrm>
              <a:off x="8120712" y="4371678"/>
              <a:ext cx="128610" cy="63465"/>
            </a:xfrm>
            <a:custGeom>
              <a:avLst/>
              <a:gdLst/>
              <a:ahLst/>
              <a:cxnLst/>
              <a:rect l="0" t="0" r="0" b="0"/>
              <a:pathLst>
                <a:path w="127441" h="63985">
                  <a:moveTo>
                    <a:pt x="127440" y="63984"/>
                  </a:moveTo>
                  <a:lnTo>
                    <a:pt x="0" y="63456"/>
                  </a:lnTo>
                  <a:lnTo>
                    <a:pt x="6487" y="35708"/>
                  </a:lnTo>
                  <a:lnTo>
                    <a:pt x="12902" y="25277"/>
                  </a:lnTo>
                  <a:lnTo>
                    <a:pt x="19304" y="18030"/>
                  </a:lnTo>
                  <a:lnTo>
                    <a:pt x="25699" y="12586"/>
                  </a:lnTo>
                  <a:lnTo>
                    <a:pt x="32089" y="8405"/>
                  </a:lnTo>
                  <a:lnTo>
                    <a:pt x="38474" y="5214"/>
                  </a:lnTo>
                  <a:lnTo>
                    <a:pt x="44856" y="2856"/>
                  </a:lnTo>
                  <a:lnTo>
                    <a:pt x="51235" y="1235"/>
                  </a:lnTo>
                  <a:lnTo>
                    <a:pt x="57610" y="293"/>
                  </a:lnTo>
                  <a:lnTo>
                    <a:pt x="63984" y="0"/>
                  </a:lnTo>
                  <a:lnTo>
                    <a:pt x="70355" y="346"/>
                  </a:lnTo>
                  <a:lnTo>
                    <a:pt x="76722" y="1340"/>
                  </a:lnTo>
                  <a:lnTo>
                    <a:pt x="83088" y="3014"/>
                  </a:lnTo>
                  <a:lnTo>
                    <a:pt x="89450" y="5425"/>
                  </a:lnTo>
                  <a:lnTo>
                    <a:pt x="95809" y="8669"/>
                  </a:lnTo>
                  <a:lnTo>
                    <a:pt x="102164" y="12902"/>
                  </a:lnTo>
                  <a:lnTo>
                    <a:pt x="108513" y="18400"/>
                  </a:lnTo>
                  <a:lnTo>
                    <a:pt x="114855" y="25699"/>
                  </a:lnTo>
                  <a:lnTo>
                    <a:pt x="127440" y="6398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5" name="Straight Connector 74"/>
            <p:cNvCxnSpPr/>
            <p:nvPr/>
          </p:nvCxnSpPr>
          <p:spPr>
            <a:xfrm flipV="1">
              <a:off x="8249322" y="4431970"/>
              <a:ext cx="127022" cy="31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2810" name="Group 92"/>
          <p:cNvGrpSpPr>
            <a:grpSpLocks/>
          </p:cNvGrpSpPr>
          <p:nvPr>
            <p:custDataLst>
              <p:tags r:id="rId3"/>
            </p:custDataLst>
          </p:nvPr>
        </p:nvGrpSpPr>
        <p:grpSpPr bwMode="auto">
          <a:xfrm>
            <a:off x="3386138" y="4021138"/>
            <a:ext cx="2185987" cy="2720975"/>
            <a:chOff x="3385692" y="4020925"/>
            <a:chExt cx="2186445" cy="2721671"/>
          </a:xfrm>
        </p:grpSpPr>
        <p:cxnSp>
          <p:nvCxnSpPr>
            <p:cNvPr id="77" name="Straight Connector 76"/>
            <p:cNvCxnSpPr/>
            <p:nvPr/>
          </p:nvCxnSpPr>
          <p:spPr>
            <a:xfrm flipV="1">
              <a:off x="3385692" y="6653673"/>
              <a:ext cx="92094" cy="88923"/>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flipV="1">
              <a:off x="5281564" y="4020925"/>
              <a:ext cx="87330" cy="936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9" name="Freeform 78"/>
            <p:cNvSpPr/>
            <p:nvPr/>
          </p:nvSpPr>
          <p:spPr>
            <a:xfrm>
              <a:off x="3477786" y="6474239"/>
              <a:ext cx="184189" cy="181021"/>
            </a:xfrm>
            <a:custGeom>
              <a:avLst/>
              <a:gdLst/>
              <a:ahLst/>
              <a:cxnLst/>
              <a:rect l="0" t="0" r="0" b="0"/>
              <a:pathLst>
                <a:path w="183817" h="180477">
                  <a:moveTo>
                    <a:pt x="91602" y="90213"/>
                  </a:moveTo>
                  <a:lnTo>
                    <a:pt x="0" y="179136"/>
                  </a:lnTo>
                  <a:lnTo>
                    <a:pt x="90262" y="180476"/>
                  </a:lnTo>
                  <a:lnTo>
                    <a:pt x="91602" y="90213"/>
                  </a:lnTo>
                  <a:lnTo>
                    <a:pt x="18381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0" name="Freeform 79"/>
            <p:cNvSpPr/>
            <p:nvPr/>
          </p:nvSpPr>
          <p:spPr>
            <a:xfrm>
              <a:off x="3661975" y="6293218"/>
              <a:ext cx="179425" cy="181021"/>
            </a:xfrm>
            <a:custGeom>
              <a:avLst/>
              <a:gdLst/>
              <a:ahLst/>
              <a:cxnLst/>
              <a:rect l="0" t="0" r="0" b="0"/>
              <a:pathLst>
                <a:path w="179772" h="182312">
                  <a:moveTo>
                    <a:pt x="90757" y="91791"/>
                  </a:moveTo>
                  <a:lnTo>
                    <a:pt x="0" y="182074"/>
                  </a:lnTo>
                  <a:lnTo>
                    <a:pt x="90520" y="182311"/>
                  </a:lnTo>
                  <a:lnTo>
                    <a:pt x="90757" y="91791"/>
                  </a:lnTo>
                  <a:lnTo>
                    <a:pt x="17977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1" name="Freeform 80"/>
            <p:cNvSpPr/>
            <p:nvPr/>
          </p:nvSpPr>
          <p:spPr>
            <a:xfrm>
              <a:off x="3841399" y="6099494"/>
              <a:ext cx="166723" cy="193725"/>
            </a:xfrm>
            <a:custGeom>
              <a:avLst/>
              <a:gdLst/>
              <a:ahLst/>
              <a:cxnLst/>
              <a:rect l="0" t="0" r="0" b="0"/>
              <a:pathLst>
                <a:path w="167200" h="192644">
                  <a:moveTo>
                    <a:pt x="84973" y="97806"/>
                  </a:moveTo>
                  <a:lnTo>
                    <a:pt x="0" y="192643"/>
                  </a:lnTo>
                  <a:lnTo>
                    <a:pt x="89905" y="187711"/>
                  </a:lnTo>
                  <a:lnTo>
                    <a:pt x="84973" y="97806"/>
                  </a:lnTo>
                  <a:lnTo>
                    <a:pt x="167199"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2" name="Freeform 81"/>
            <p:cNvSpPr/>
            <p:nvPr/>
          </p:nvSpPr>
          <p:spPr>
            <a:xfrm>
              <a:off x="4008122" y="5943879"/>
              <a:ext cx="201654" cy="166731"/>
            </a:xfrm>
            <a:custGeom>
              <a:avLst/>
              <a:gdLst/>
              <a:ahLst/>
              <a:cxnLst/>
              <a:rect l="0" t="0" r="0" b="0"/>
              <a:pathLst>
                <a:path w="202156" h="166602">
                  <a:moveTo>
                    <a:pt x="100608" y="76521"/>
                  </a:moveTo>
                  <a:lnTo>
                    <a:pt x="0" y="156075"/>
                  </a:lnTo>
                  <a:lnTo>
                    <a:pt x="90081" y="166601"/>
                  </a:lnTo>
                  <a:lnTo>
                    <a:pt x="100608" y="76521"/>
                  </a:lnTo>
                  <a:lnTo>
                    <a:pt x="202155"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3" name="Freeform 82"/>
            <p:cNvSpPr/>
            <p:nvPr/>
          </p:nvSpPr>
          <p:spPr>
            <a:xfrm>
              <a:off x="4209777" y="5802556"/>
              <a:ext cx="212770" cy="157202"/>
            </a:xfrm>
            <a:custGeom>
              <a:avLst/>
              <a:gdLst/>
              <a:ahLst/>
              <a:cxnLst/>
              <a:rect l="0" t="0" r="0" b="0"/>
              <a:pathLst>
                <a:path w="212222" h="157147">
                  <a:moveTo>
                    <a:pt x="104489" y="68466"/>
                  </a:moveTo>
                  <a:lnTo>
                    <a:pt x="0" y="141336"/>
                  </a:lnTo>
                  <a:lnTo>
                    <a:pt x="88679" y="157146"/>
                  </a:lnTo>
                  <a:lnTo>
                    <a:pt x="104489" y="68466"/>
                  </a:lnTo>
                  <a:lnTo>
                    <a:pt x="21222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4" name="Freeform 83"/>
            <p:cNvSpPr/>
            <p:nvPr/>
          </p:nvSpPr>
          <p:spPr>
            <a:xfrm>
              <a:off x="4422546" y="5678699"/>
              <a:ext cx="225472" cy="147675"/>
            </a:xfrm>
            <a:custGeom>
              <a:avLst/>
              <a:gdLst/>
              <a:ahLst/>
              <a:cxnLst/>
              <a:rect l="0" t="0" r="0" b="0"/>
              <a:pathLst>
                <a:path w="224740" h="147206">
                  <a:moveTo>
                    <a:pt x="111115" y="59611"/>
                  </a:moveTo>
                  <a:lnTo>
                    <a:pt x="0" y="123684"/>
                  </a:lnTo>
                  <a:lnTo>
                    <a:pt x="87594" y="147205"/>
                  </a:lnTo>
                  <a:lnTo>
                    <a:pt x="111115" y="59611"/>
                  </a:lnTo>
                  <a:lnTo>
                    <a:pt x="224739"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5" name="Freeform 84"/>
            <p:cNvSpPr/>
            <p:nvPr/>
          </p:nvSpPr>
          <p:spPr>
            <a:xfrm>
              <a:off x="4648018" y="5511968"/>
              <a:ext cx="193716" cy="176258"/>
            </a:xfrm>
            <a:custGeom>
              <a:avLst/>
              <a:gdLst/>
              <a:ahLst/>
              <a:cxnLst/>
              <a:rect l="0" t="0" r="0" b="0"/>
              <a:pathLst>
                <a:path w="194737" h="175314">
                  <a:moveTo>
                    <a:pt x="99040" y="85445"/>
                  </a:moveTo>
                  <a:lnTo>
                    <a:pt x="0" y="166139"/>
                  </a:lnTo>
                  <a:lnTo>
                    <a:pt x="89867" y="175313"/>
                  </a:lnTo>
                  <a:lnTo>
                    <a:pt x="99040" y="85445"/>
                  </a:lnTo>
                  <a:lnTo>
                    <a:pt x="19473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6" name="Freeform 85"/>
            <p:cNvSpPr/>
            <p:nvPr/>
          </p:nvSpPr>
          <p:spPr>
            <a:xfrm>
              <a:off x="4841734" y="5335711"/>
              <a:ext cx="184189" cy="181021"/>
            </a:xfrm>
            <a:custGeom>
              <a:avLst/>
              <a:gdLst/>
              <a:ahLst/>
              <a:cxnLst/>
              <a:rect l="0" t="0" r="0" b="0"/>
              <a:pathLst>
                <a:path w="184603" h="179844">
                  <a:moveTo>
                    <a:pt x="93711" y="89599"/>
                  </a:moveTo>
                  <a:lnTo>
                    <a:pt x="0" y="176375"/>
                  </a:lnTo>
                  <a:lnTo>
                    <a:pt x="90244" y="179843"/>
                  </a:lnTo>
                  <a:lnTo>
                    <a:pt x="93711" y="89599"/>
                  </a:lnTo>
                  <a:lnTo>
                    <a:pt x="18460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7" name="Freeform 86"/>
            <p:cNvSpPr/>
            <p:nvPr/>
          </p:nvSpPr>
          <p:spPr>
            <a:xfrm>
              <a:off x="5025923" y="5137222"/>
              <a:ext cx="158783" cy="198489"/>
            </a:xfrm>
            <a:custGeom>
              <a:avLst/>
              <a:gdLst/>
              <a:ahLst/>
              <a:cxnLst/>
              <a:rect l="0" t="0" r="0" b="0"/>
              <a:pathLst>
                <a:path w="158009" h="198572">
                  <a:moveTo>
                    <a:pt x="85979" y="104833"/>
                  </a:moveTo>
                  <a:lnTo>
                    <a:pt x="0" y="198571"/>
                  </a:lnTo>
                  <a:lnTo>
                    <a:pt x="89858" y="194692"/>
                  </a:lnTo>
                  <a:lnTo>
                    <a:pt x="85979" y="104833"/>
                  </a:lnTo>
                  <a:lnTo>
                    <a:pt x="15800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8" name="Freeform 87"/>
            <p:cNvSpPr/>
            <p:nvPr/>
          </p:nvSpPr>
          <p:spPr>
            <a:xfrm>
              <a:off x="5184706" y="4916504"/>
              <a:ext cx="128615" cy="220718"/>
            </a:xfrm>
            <a:custGeom>
              <a:avLst/>
              <a:gdLst/>
              <a:ahLst/>
              <a:cxnLst/>
              <a:rect l="0" t="0" r="0" b="0"/>
              <a:pathLst>
                <a:path w="129031" h="221180">
                  <a:moveTo>
                    <a:pt x="65203" y="111284"/>
                  </a:moveTo>
                  <a:lnTo>
                    <a:pt x="0" y="221179"/>
                  </a:lnTo>
                  <a:lnTo>
                    <a:pt x="87549" y="198833"/>
                  </a:lnTo>
                  <a:lnTo>
                    <a:pt x="65203" y="111284"/>
                  </a:lnTo>
                  <a:lnTo>
                    <a:pt x="12903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9" name="Freeform 88"/>
            <p:cNvSpPr/>
            <p:nvPr/>
          </p:nvSpPr>
          <p:spPr>
            <a:xfrm>
              <a:off x="5313321" y="4691021"/>
              <a:ext cx="120675" cy="225483"/>
            </a:xfrm>
            <a:custGeom>
              <a:avLst/>
              <a:gdLst/>
              <a:ahLst/>
              <a:cxnLst/>
              <a:rect l="0" t="0" r="0" b="0"/>
              <a:pathLst>
                <a:path w="120298" h="225503">
                  <a:moveTo>
                    <a:pt x="61563" y="113031"/>
                  </a:moveTo>
                  <a:lnTo>
                    <a:pt x="0" y="225502"/>
                  </a:lnTo>
                  <a:lnTo>
                    <a:pt x="87017" y="200048"/>
                  </a:lnTo>
                  <a:lnTo>
                    <a:pt x="61563" y="113031"/>
                  </a:lnTo>
                  <a:lnTo>
                    <a:pt x="12029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0" name="Freeform 89"/>
            <p:cNvSpPr/>
            <p:nvPr/>
          </p:nvSpPr>
          <p:spPr>
            <a:xfrm>
              <a:off x="5433996" y="4451247"/>
              <a:ext cx="85743" cy="239774"/>
            </a:xfrm>
            <a:custGeom>
              <a:avLst/>
              <a:gdLst/>
              <a:ahLst/>
              <a:cxnLst/>
              <a:rect l="0" t="0" r="0" b="0"/>
              <a:pathLst>
                <a:path w="85643" h="240611">
                  <a:moveTo>
                    <a:pt x="56579" y="125905"/>
                  </a:moveTo>
                  <a:lnTo>
                    <a:pt x="0" y="240610"/>
                  </a:lnTo>
                  <a:lnTo>
                    <a:pt x="85642" y="211547"/>
                  </a:lnTo>
                  <a:lnTo>
                    <a:pt x="56579" y="125905"/>
                  </a:lnTo>
                  <a:lnTo>
                    <a:pt x="77294"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1" name="Freeform 90"/>
            <p:cNvSpPr/>
            <p:nvPr/>
          </p:nvSpPr>
          <p:spPr>
            <a:xfrm>
              <a:off x="5456226" y="4205122"/>
              <a:ext cx="115911" cy="246125"/>
            </a:xfrm>
            <a:custGeom>
              <a:avLst/>
              <a:gdLst/>
              <a:ahLst/>
              <a:cxnLst/>
              <a:rect l="0" t="0" r="0" b="0"/>
              <a:pathLst>
                <a:path w="115515" h="244908">
                  <a:moveTo>
                    <a:pt x="49210" y="117778"/>
                  </a:moveTo>
                  <a:lnTo>
                    <a:pt x="54688" y="244907"/>
                  </a:lnTo>
                  <a:lnTo>
                    <a:pt x="115514" y="178604"/>
                  </a:lnTo>
                  <a:lnTo>
                    <a:pt x="49210" y="117778"/>
                  </a:lnTo>
                  <a:lnTo>
                    <a:pt x="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2" name="Freeform 91"/>
            <p:cNvSpPr/>
            <p:nvPr/>
          </p:nvSpPr>
          <p:spPr>
            <a:xfrm>
              <a:off x="5281564" y="4020925"/>
              <a:ext cx="176249" cy="184197"/>
            </a:xfrm>
            <a:custGeom>
              <a:avLst/>
              <a:gdLst/>
              <a:ahLst/>
              <a:cxnLst/>
              <a:rect l="0" t="0" r="0" b="0"/>
              <a:pathLst>
                <a:path w="176469" h="184676">
                  <a:moveTo>
                    <a:pt x="86619" y="93025"/>
                  </a:moveTo>
                  <a:lnTo>
                    <a:pt x="174667" y="184675"/>
                  </a:lnTo>
                  <a:lnTo>
                    <a:pt x="176468" y="94826"/>
                  </a:lnTo>
                  <a:lnTo>
                    <a:pt x="86619" y="93025"/>
                  </a:lnTo>
                  <a:lnTo>
                    <a:pt x="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nvGrpSpPr>
          <p:cNvPr id="32811" name="Group 120"/>
          <p:cNvGrpSpPr>
            <a:grpSpLocks/>
          </p:cNvGrpSpPr>
          <p:nvPr>
            <p:custDataLst>
              <p:tags r:id="rId4"/>
            </p:custDataLst>
          </p:nvPr>
        </p:nvGrpSpPr>
        <p:grpSpPr bwMode="auto">
          <a:xfrm>
            <a:off x="779463" y="3041650"/>
            <a:ext cx="1608137" cy="2725738"/>
            <a:chOff x="780213" y="3042100"/>
            <a:chExt cx="1607803" cy="2724568"/>
          </a:xfrm>
        </p:grpSpPr>
        <p:cxnSp>
          <p:nvCxnSpPr>
            <p:cNvPr id="95" name="Straight Connector 94"/>
            <p:cNvCxnSpPr/>
            <p:nvPr/>
          </p:nvCxnSpPr>
          <p:spPr>
            <a:xfrm>
              <a:off x="780213" y="3042100"/>
              <a:ext cx="95230" cy="872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2318181" y="5660351"/>
              <a:ext cx="69835" cy="1063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7" name="Freeform 96"/>
            <p:cNvSpPr/>
            <p:nvPr/>
          </p:nvSpPr>
          <p:spPr>
            <a:xfrm>
              <a:off x="875443" y="3108746"/>
              <a:ext cx="109514" cy="107904"/>
            </a:xfrm>
            <a:custGeom>
              <a:avLst/>
              <a:gdLst/>
              <a:ahLst/>
              <a:cxnLst/>
              <a:rect l="0" t="0" r="0" b="0"/>
              <a:pathLst>
                <a:path w="110697" h="107989">
                  <a:moveTo>
                    <a:pt x="93331" y="107988"/>
                  </a:moveTo>
                  <a:lnTo>
                    <a:pt x="0" y="20150"/>
                  </a:lnTo>
                  <a:lnTo>
                    <a:pt x="23811" y="4201"/>
                  </a:lnTo>
                  <a:lnTo>
                    <a:pt x="35685" y="935"/>
                  </a:lnTo>
                  <a:lnTo>
                    <a:pt x="45364" y="0"/>
                  </a:lnTo>
                  <a:lnTo>
                    <a:pt x="53802" y="385"/>
                  </a:lnTo>
                  <a:lnTo>
                    <a:pt x="61368" y="1696"/>
                  </a:lnTo>
                  <a:lnTo>
                    <a:pt x="68252" y="3732"/>
                  </a:lnTo>
                  <a:lnTo>
                    <a:pt x="74562" y="6377"/>
                  </a:lnTo>
                  <a:lnTo>
                    <a:pt x="80364" y="9563"/>
                  </a:lnTo>
                  <a:lnTo>
                    <a:pt x="85698" y="13245"/>
                  </a:lnTo>
                  <a:lnTo>
                    <a:pt x="90585" y="17404"/>
                  </a:lnTo>
                  <a:lnTo>
                    <a:pt x="95031" y="22029"/>
                  </a:lnTo>
                  <a:lnTo>
                    <a:pt x="99030" y="27130"/>
                  </a:lnTo>
                  <a:lnTo>
                    <a:pt x="102561" y="32729"/>
                  </a:lnTo>
                  <a:lnTo>
                    <a:pt x="105584" y="38867"/>
                  </a:lnTo>
                  <a:lnTo>
                    <a:pt x="108033" y="45615"/>
                  </a:lnTo>
                  <a:lnTo>
                    <a:pt x="109800" y="53088"/>
                  </a:lnTo>
                  <a:lnTo>
                    <a:pt x="110696" y="61486"/>
                  </a:lnTo>
                  <a:lnTo>
                    <a:pt x="110349" y="71205"/>
                  </a:lnTo>
                  <a:lnTo>
                    <a:pt x="93331" y="107988"/>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98" name="Straight Connector 97"/>
            <p:cNvCxnSpPr/>
            <p:nvPr/>
          </p:nvCxnSpPr>
          <p:spPr>
            <a:xfrm>
              <a:off x="967499" y="3216650"/>
              <a:ext cx="92056" cy="904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9" name="Freeform 98"/>
            <p:cNvSpPr/>
            <p:nvPr/>
          </p:nvSpPr>
          <p:spPr>
            <a:xfrm>
              <a:off x="1059555" y="3289644"/>
              <a:ext cx="106340" cy="111077"/>
            </a:xfrm>
            <a:custGeom>
              <a:avLst/>
              <a:gdLst/>
              <a:ahLst/>
              <a:cxnLst/>
              <a:rect l="0" t="0" r="0" b="0"/>
              <a:pathLst>
                <a:path w="107624" h="110786">
                  <a:moveTo>
                    <a:pt x="87263" y="110785"/>
                  </a:moveTo>
                  <a:lnTo>
                    <a:pt x="0" y="17108"/>
                  </a:lnTo>
                  <a:lnTo>
                    <a:pt x="24780" y="2773"/>
                  </a:lnTo>
                  <a:lnTo>
                    <a:pt x="36829" y="297"/>
                  </a:lnTo>
                  <a:lnTo>
                    <a:pt x="46539" y="0"/>
                  </a:lnTo>
                  <a:lnTo>
                    <a:pt x="54923" y="938"/>
                  </a:lnTo>
                  <a:lnTo>
                    <a:pt x="62379" y="2741"/>
                  </a:lnTo>
                  <a:lnTo>
                    <a:pt x="69107" y="5222"/>
                  </a:lnTo>
                  <a:lnTo>
                    <a:pt x="75223" y="8273"/>
                  </a:lnTo>
                  <a:lnTo>
                    <a:pt x="80797" y="11829"/>
                  </a:lnTo>
                  <a:lnTo>
                    <a:pt x="85872" y="15850"/>
                  </a:lnTo>
                  <a:lnTo>
                    <a:pt x="90470" y="20315"/>
                  </a:lnTo>
                  <a:lnTo>
                    <a:pt x="94598" y="25218"/>
                  </a:lnTo>
                  <a:lnTo>
                    <a:pt x="98250" y="30565"/>
                  </a:lnTo>
                  <a:lnTo>
                    <a:pt x="101402" y="36377"/>
                  </a:lnTo>
                  <a:lnTo>
                    <a:pt x="104012" y="42693"/>
                  </a:lnTo>
                  <a:lnTo>
                    <a:pt x="106011" y="49580"/>
                  </a:lnTo>
                  <a:lnTo>
                    <a:pt x="107281" y="57145"/>
                  </a:lnTo>
                  <a:lnTo>
                    <a:pt x="107623" y="65575"/>
                  </a:lnTo>
                  <a:lnTo>
                    <a:pt x="106640" y="75239"/>
                  </a:lnTo>
                  <a:lnTo>
                    <a:pt x="87263" y="11078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0" name="Straight Connector 99"/>
            <p:cNvCxnSpPr/>
            <p:nvPr/>
          </p:nvCxnSpPr>
          <p:spPr>
            <a:xfrm>
              <a:off x="1146849" y="3400721"/>
              <a:ext cx="80946" cy="967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1" name="Freeform 100"/>
            <p:cNvSpPr/>
            <p:nvPr/>
          </p:nvSpPr>
          <p:spPr>
            <a:xfrm>
              <a:off x="1227795" y="3484823"/>
              <a:ext cx="103166" cy="114251"/>
            </a:xfrm>
            <a:custGeom>
              <a:avLst/>
              <a:gdLst/>
              <a:ahLst/>
              <a:cxnLst/>
              <a:rect l="0" t="0" r="0" b="0"/>
              <a:pathLst>
                <a:path w="102192" h="114815">
                  <a:moveTo>
                    <a:pt x="76743" y="114814"/>
                  </a:moveTo>
                  <a:lnTo>
                    <a:pt x="0" y="12823"/>
                  </a:lnTo>
                  <a:lnTo>
                    <a:pt x="26066" y="1197"/>
                  </a:lnTo>
                  <a:lnTo>
                    <a:pt x="38272" y="0"/>
                  </a:lnTo>
                  <a:lnTo>
                    <a:pt x="47930" y="720"/>
                  </a:lnTo>
                  <a:lnTo>
                    <a:pt x="56145" y="2525"/>
                  </a:lnTo>
                  <a:lnTo>
                    <a:pt x="63349" y="5091"/>
                  </a:lnTo>
                  <a:lnTo>
                    <a:pt x="69761" y="8253"/>
                  </a:lnTo>
                  <a:lnTo>
                    <a:pt x="75507" y="11917"/>
                  </a:lnTo>
                  <a:lnTo>
                    <a:pt x="80662" y="16024"/>
                  </a:lnTo>
                  <a:lnTo>
                    <a:pt x="85274" y="20540"/>
                  </a:lnTo>
                  <a:lnTo>
                    <a:pt x="89367" y="25448"/>
                  </a:lnTo>
                  <a:lnTo>
                    <a:pt x="92948" y="30739"/>
                  </a:lnTo>
                  <a:lnTo>
                    <a:pt x="96011" y="36422"/>
                  </a:lnTo>
                  <a:lnTo>
                    <a:pt x="98529" y="42514"/>
                  </a:lnTo>
                  <a:lnTo>
                    <a:pt x="100458" y="49049"/>
                  </a:lnTo>
                  <a:lnTo>
                    <a:pt x="101720" y="56086"/>
                  </a:lnTo>
                  <a:lnTo>
                    <a:pt x="102191" y="63719"/>
                  </a:lnTo>
                  <a:lnTo>
                    <a:pt x="101649" y="72113"/>
                  </a:lnTo>
                  <a:lnTo>
                    <a:pt x="99666" y="81593"/>
                  </a:lnTo>
                  <a:lnTo>
                    <a:pt x="76743" y="11481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2" name="Straight Connector 101"/>
            <p:cNvCxnSpPr/>
            <p:nvPr/>
          </p:nvCxnSpPr>
          <p:spPr>
            <a:xfrm>
              <a:off x="1305566" y="3599074"/>
              <a:ext cx="69835" cy="10790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3" name="Freeform 102"/>
            <p:cNvSpPr/>
            <p:nvPr/>
          </p:nvSpPr>
          <p:spPr>
            <a:xfrm>
              <a:off x="1375401" y="3699043"/>
              <a:ext cx="96818" cy="119012"/>
            </a:xfrm>
            <a:custGeom>
              <a:avLst/>
              <a:gdLst/>
              <a:ahLst/>
              <a:cxnLst/>
              <a:rect l="0" t="0" r="0" b="0"/>
              <a:pathLst>
                <a:path w="96320" h="118793">
                  <a:moveTo>
                    <a:pt x="64816" y="118792"/>
                  </a:moveTo>
                  <a:lnTo>
                    <a:pt x="0" y="8617"/>
                  </a:lnTo>
                  <a:lnTo>
                    <a:pt x="27253" y="0"/>
                  </a:lnTo>
                  <a:lnTo>
                    <a:pt x="39535" y="190"/>
                  </a:lnTo>
                  <a:lnTo>
                    <a:pt x="49063" y="2000"/>
                  </a:lnTo>
                  <a:lnTo>
                    <a:pt x="57034" y="4726"/>
                  </a:lnTo>
                  <a:lnTo>
                    <a:pt x="63912" y="8095"/>
                  </a:lnTo>
                  <a:lnTo>
                    <a:pt x="69934" y="11968"/>
                  </a:lnTo>
                  <a:lnTo>
                    <a:pt x="75236" y="16263"/>
                  </a:lnTo>
                  <a:lnTo>
                    <a:pt x="79901" y="20934"/>
                  </a:lnTo>
                  <a:lnTo>
                    <a:pt x="83979" y="25951"/>
                  </a:lnTo>
                  <a:lnTo>
                    <a:pt x="87496" y="31297"/>
                  </a:lnTo>
                  <a:lnTo>
                    <a:pt x="90460" y="36968"/>
                  </a:lnTo>
                  <a:lnTo>
                    <a:pt x="92864" y="42969"/>
                  </a:lnTo>
                  <a:lnTo>
                    <a:pt x="94681" y="49316"/>
                  </a:lnTo>
                  <a:lnTo>
                    <a:pt x="95860" y="56038"/>
                  </a:lnTo>
                  <a:lnTo>
                    <a:pt x="96319" y="63183"/>
                  </a:lnTo>
                  <a:lnTo>
                    <a:pt x="95923" y="70831"/>
                  </a:lnTo>
                  <a:lnTo>
                    <a:pt x="94434" y="79122"/>
                  </a:lnTo>
                  <a:lnTo>
                    <a:pt x="91387" y="88330"/>
                  </a:lnTo>
                  <a:lnTo>
                    <a:pt x="64816" y="11879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4" name="Straight Connector 103"/>
            <p:cNvCxnSpPr/>
            <p:nvPr/>
          </p:nvCxnSpPr>
          <p:spPr>
            <a:xfrm>
              <a:off x="1440476" y="3818055"/>
              <a:ext cx="61899" cy="11266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5" name="Freeform 104"/>
            <p:cNvSpPr/>
            <p:nvPr/>
          </p:nvSpPr>
          <p:spPr>
            <a:xfrm>
              <a:off x="1502375" y="3922785"/>
              <a:ext cx="92056" cy="122185"/>
            </a:xfrm>
            <a:custGeom>
              <a:avLst/>
              <a:gdLst/>
              <a:ahLst/>
              <a:cxnLst/>
              <a:rect l="0" t="0" r="0" b="0"/>
              <a:pathLst>
                <a:path w="93010" h="121293">
                  <a:moveTo>
                    <a:pt x="57979" y="121292"/>
                  </a:moveTo>
                  <a:lnTo>
                    <a:pt x="0" y="6917"/>
                  </a:lnTo>
                  <a:lnTo>
                    <a:pt x="27826" y="0"/>
                  </a:lnTo>
                  <a:lnTo>
                    <a:pt x="40110" y="961"/>
                  </a:lnTo>
                  <a:lnTo>
                    <a:pt x="49536" y="3371"/>
                  </a:lnTo>
                  <a:lnTo>
                    <a:pt x="57345" y="6601"/>
                  </a:lnTo>
                  <a:lnTo>
                    <a:pt x="64020" y="10406"/>
                  </a:lnTo>
                  <a:lnTo>
                    <a:pt x="69806" y="14660"/>
                  </a:lnTo>
                  <a:lnTo>
                    <a:pt x="74845" y="19294"/>
                  </a:lnTo>
                  <a:lnTo>
                    <a:pt x="79223" y="24264"/>
                  </a:lnTo>
                  <a:lnTo>
                    <a:pt x="82991" y="29542"/>
                  </a:lnTo>
                  <a:lnTo>
                    <a:pt x="86176" y="35115"/>
                  </a:lnTo>
                  <a:lnTo>
                    <a:pt x="88788" y="40979"/>
                  </a:lnTo>
                  <a:lnTo>
                    <a:pt x="90819" y="47138"/>
                  </a:lnTo>
                  <a:lnTo>
                    <a:pt x="92239" y="53606"/>
                  </a:lnTo>
                  <a:lnTo>
                    <a:pt x="92998" y="60410"/>
                  </a:lnTo>
                  <a:lnTo>
                    <a:pt x="93009" y="67593"/>
                  </a:lnTo>
                  <a:lnTo>
                    <a:pt x="92132" y="75225"/>
                  </a:lnTo>
                  <a:lnTo>
                    <a:pt x="90121" y="83433"/>
                  </a:lnTo>
                  <a:lnTo>
                    <a:pt x="86493" y="92461"/>
                  </a:lnTo>
                  <a:lnTo>
                    <a:pt x="57979" y="12129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6" name="Straight Connector 105"/>
            <p:cNvCxnSpPr/>
            <p:nvPr/>
          </p:nvCxnSpPr>
          <p:spPr>
            <a:xfrm>
              <a:off x="1559513" y="4044969"/>
              <a:ext cx="55551" cy="1142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7" name="Freeform 106"/>
            <p:cNvSpPr/>
            <p:nvPr/>
          </p:nvSpPr>
          <p:spPr>
            <a:xfrm>
              <a:off x="1615065" y="4152873"/>
              <a:ext cx="92056" cy="123772"/>
            </a:xfrm>
            <a:custGeom>
              <a:avLst/>
              <a:gdLst/>
              <a:ahLst/>
              <a:cxnLst/>
              <a:rect l="0" t="0" r="0" b="0"/>
              <a:pathLst>
                <a:path w="91352" h="122590">
                  <a:moveTo>
                    <a:pt x="54158" y="122589"/>
                  </a:moveTo>
                  <a:lnTo>
                    <a:pt x="0" y="5973"/>
                  </a:lnTo>
                  <a:lnTo>
                    <a:pt x="28123" y="0"/>
                  </a:lnTo>
                  <a:lnTo>
                    <a:pt x="40400" y="1387"/>
                  </a:lnTo>
                  <a:lnTo>
                    <a:pt x="49764" y="4127"/>
                  </a:lnTo>
                  <a:lnTo>
                    <a:pt x="57478" y="7633"/>
                  </a:lnTo>
                  <a:lnTo>
                    <a:pt x="64036" y="11675"/>
                  </a:lnTo>
                  <a:lnTo>
                    <a:pt x="69688" y="16139"/>
                  </a:lnTo>
                  <a:lnTo>
                    <a:pt x="74578" y="20956"/>
                  </a:lnTo>
                  <a:lnTo>
                    <a:pt x="78793" y="26087"/>
                  </a:lnTo>
                  <a:lnTo>
                    <a:pt x="82387" y="31506"/>
                  </a:lnTo>
                  <a:lnTo>
                    <a:pt x="85387" y="37202"/>
                  </a:lnTo>
                  <a:lnTo>
                    <a:pt x="87803" y="43168"/>
                  </a:lnTo>
                  <a:lnTo>
                    <a:pt x="89625" y="49410"/>
                  </a:lnTo>
                  <a:lnTo>
                    <a:pt x="90825" y="55941"/>
                  </a:lnTo>
                  <a:lnTo>
                    <a:pt x="91351" y="62786"/>
                  </a:lnTo>
                  <a:lnTo>
                    <a:pt x="91115" y="69984"/>
                  </a:lnTo>
                  <a:lnTo>
                    <a:pt x="89973" y="77602"/>
                  </a:lnTo>
                  <a:lnTo>
                    <a:pt x="87675" y="85758"/>
                  </a:lnTo>
                  <a:lnTo>
                    <a:pt x="83727" y="94680"/>
                  </a:lnTo>
                  <a:lnTo>
                    <a:pt x="54158" y="12258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8" name="Straight Connector 107"/>
            <p:cNvCxnSpPr/>
            <p:nvPr/>
          </p:nvCxnSpPr>
          <p:spPr>
            <a:xfrm>
              <a:off x="1669028" y="4276645"/>
              <a:ext cx="52376" cy="1158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9" name="Freeform 108"/>
            <p:cNvSpPr/>
            <p:nvPr/>
          </p:nvSpPr>
          <p:spPr>
            <a:xfrm>
              <a:off x="1721404" y="4387722"/>
              <a:ext cx="90469" cy="122186"/>
            </a:xfrm>
            <a:custGeom>
              <a:avLst/>
              <a:gdLst/>
              <a:ahLst/>
              <a:cxnLst/>
              <a:rect l="0" t="0" r="0" b="0"/>
              <a:pathLst>
                <a:path w="89172" h="122510">
                  <a:moveTo>
                    <a:pt x="50558" y="122509"/>
                  </a:moveTo>
                  <a:lnTo>
                    <a:pt x="0" y="5151"/>
                  </a:lnTo>
                  <a:lnTo>
                    <a:pt x="28106" y="0"/>
                  </a:lnTo>
                  <a:lnTo>
                    <a:pt x="40263" y="1719"/>
                  </a:lnTo>
                  <a:lnTo>
                    <a:pt x="49489" y="4702"/>
                  </a:lnTo>
                  <a:lnTo>
                    <a:pt x="57055" y="8400"/>
                  </a:lnTo>
                  <a:lnTo>
                    <a:pt x="63457" y="12598"/>
                  </a:lnTo>
                  <a:lnTo>
                    <a:pt x="68948" y="17190"/>
                  </a:lnTo>
                  <a:lnTo>
                    <a:pt x="73672" y="22112"/>
                  </a:lnTo>
                  <a:lnTo>
                    <a:pt x="77717" y="27326"/>
                  </a:lnTo>
                  <a:lnTo>
                    <a:pt x="81136" y="32810"/>
                  </a:lnTo>
                  <a:lnTo>
                    <a:pt x="83958" y="38551"/>
                  </a:lnTo>
                  <a:lnTo>
                    <a:pt x="86192" y="44546"/>
                  </a:lnTo>
                  <a:lnTo>
                    <a:pt x="87828" y="50798"/>
                  </a:lnTo>
                  <a:lnTo>
                    <a:pt x="88839" y="57319"/>
                  </a:lnTo>
                  <a:lnTo>
                    <a:pt x="89171" y="64133"/>
                  </a:lnTo>
                  <a:lnTo>
                    <a:pt x="88736" y="71277"/>
                  </a:lnTo>
                  <a:lnTo>
                    <a:pt x="87390" y="78815"/>
                  </a:lnTo>
                  <a:lnTo>
                    <a:pt x="84880" y="86853"/>
                  </a:lnTo>
                  <a:lnTo>
                    <a:pt x="80710" y="95606"/>
                  </a:lnTo>
                  <a:lnTo>
                    <a:pt x="50558" y="12250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10" name="Straight Connector 109"/>
            <p:cNvCxnSpPr/>
            <p:nvPr/>
          </p:nvCxnSpPr>
          <p:spPr>
            <a:xfrm>
              <a:off x="1772194" y="4509908"/>
              <a:ext cx="42854" cy="1205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1" name="Freeform 110"/>
            <p:cNvSpPr/>
            <p:nvPr/>
          </p:nvSpPr>
          <p:spPr>
            <a:xfrm>
              <a:off x="1815048" y="4628919"/>
              <a:ext cx="82533" cy="123772"/>
            </a:xfrm>
            <a:custGeom>
              <a:avLst/>
              <a:gdLst/>
              <a:ahLst/>
              <a:cxnLst/>
              <a:rect l="0" t="0" r="0" b="0"/>
              <a:pathLst>
                <a:path w="82188" h="123982">
                  <a:moveTo>
                    <a:pt x="36886" y="123981"/>
                  </a:moveTo>
                  <a:lnTo>
                    <a:pt x="0" y="1937"/>
                  </a:lnTo>
                  <a:lnTo>
                    <a:pt x="28443" y="0"/>
                  </a:lnTo>
                  <a:lnTo>
                    <a:pt x="40301" y="3075"/>
                  </a:lnTo>
                  <a:lnTo>
                    <a:pt x="49111" y="7072"/>
                  </a:lnTo>
                  <a:lnTo>
                    <a:pt x="56194" y="11591"/>
                  </a:lnTo>
                  <a:lnTo>
                    <a:pt x="62068" y="16476"/>
                  </a:lnTo>
                  <a:lnTo>
                    <a:pt x="66993" y="21647"/>
                  </a:lnTo>
                  <a:lnTo>
                    <a:pt x="71121" y="27058"/>
                  </a:lnTo>
                  <a:lnTo>
                    <a:pt x="74543" y="32684"/>
                  </a:lnTo>
                  <a:lnTo>
                    <a:pt x="77315" y="38506"/>
                  </a:lnTo>
                  <a:lnTo>
                    <a:pt x="79465" y="44516"/>
                  </a:lnTo>
                  <a:lnTo>
                    <a:pt x="81003" y="50710"/>
                  </a:lnTo>
                  <a:lnTo>
                    <a:pt x="81921" y="57093"/>
                  </a:lnTo>
                  <a:lnTo>
                    <a:pt x="82187" y="63672"/>
                  </a:lnTo>
                  <a:lnTo>
                    <a:pt x="81748" y="70464"/>
                  </a:lnTo>
                  <a:lnTo>
                    <a:pt x="80511" y="77498"/>
                  </a:lnTo>
                  <a:lnTo>
                    <a:pt x="78327" y="84817"/>
                  </a:lnTo>
                  <a:lnTo>
                    <a:pt x="74932" y="92503"/>
                  </a:lnTo>
                  <a:lnTo>
                    <a:pt x="69811" y="100711"/>
                  </a:lnTo>
                  <a:lnTo>
                    <a:pt x="36886" y="12398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12" name="Straight Connector 111"/>
            <p:cNvCxnSpPr/>
            <p:nvPr/>
          </p:nvCxnSpPr>
          <p:spPr>
            <a:xfrm>
              <a:off x="1851552" y="4752690"/>
              <a:ext cx="38092" cy="1221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3" name="Freeform 112"/>
            <p:cNvSpPr/>
            <p:nvPr/>
          </p:nvSpPr>
          <p:spPr>
            <a:xfrm>
              <a:off x="1889645" y="4871702"/>
              <a:ext cx="85707" cy="123772"/>
            </a:xfrm>
            <a:custGeom>
              <a:avLst/>
              <a:gdLst/>
              <a:ahLst/>
              <a:cxnLst/>
              <a:rect l="0" t="0" r="0" b="0"/>
              <a:pathLst>
                <a:path w="85972" h="123760">
                  <a:moveTo>
                    <a:pt x="44091" y="123759"/>
                  </a:moveTo>
                  <a:lnTo>
                    <a:pt x="0" y="3602"/>
                  </a:lnTo>
                  <a:lnTo>
                    <a:pt x="28392" y="0"/>
                  </a:lnTo>
                  <a:lnTo>
                    <a:pt x="40456" y="2390"/>
                  </a:lnTo>
                  <a:lnTo>
                    <a:pt x="49518" y="5881"/>
                  </a:lnTo>
                  <a:lnTo>
                    <a:pt x="56881" y="9997"/>
                  </a:lnTo>
                  <a:lnTo>
                    <a:pt x="63052" y="14549"/>
                  </a:lnTo>
                  <a:lnTo>
                    <a:pt x="68290" y="19444"/>
                  </a:lnTo>
                  <a:lnTo>
                    <a:pt x="72743" y="24626"/>
                  </a:lnTo>
                  <a:lnTo>
                    <a:pt x="76501" y="30064"/>
                  </a:lnTo>
                  <a:lnTo>
                    <a:pt x="79618" y="35737"/>
                  </a:lnTo>
                  <a:lnTo>
                    <a:pt x="82124" y="41635"/>
                  </a:lnTo>
                  <a:lnTo>
                    <a:pt x="84028" y="47753"/>
                  </a:lnTo>
                  <a:lnTo>
                    <a:pt x="85319" y="54096"/>
                  </a:lnTo>
                  <a:lnTo>
                    <a:pt x="85971" y="60674"/>
                  </a:lnTo>
                  <a:lnTo>
                    <a:pt x="85927" y="67506"/>
                  </a:lnTo>
                  <a:lnTo>
                    <a:pt x="85098" y="74628"/>
                  </a:lnTo>
                  <a:lnTo>
                    <a:pt x="83336" y="82091"/>
                  </a:lnTo>
                  <a:lnTo>
                    <a:pt x="80382" y="89991"/>
                  </a:lnTo>
                  <a:lnTo>
                    <a:pt x="75729" y="98516"/>
                  </a:lnTo>
                  <a:lnTo>
                    <a:pt x="44091" y="12375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14" name="Straight Connector 113"/>
            <p:cNvCxnSpPr/>
            <p:nvPr/>
          </p:nvCxnSpPr>
          <p:spPr>
            <a:xfrm>
              <a:off x="1934085" y="4995474"/>
              <a:ext cx="53964" cy="1158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5" name="Freeform 114"/>
            <p:cNvSpPr/>
            <p:nvPr/>
          </p:nvSpPr>
          <p:spPr>
            <a:xfrm>
              <a:off x="1988049" y="5103378"/>
              <a:ext cx="93644" cy="120598"/>
            </a:xfrm>
            <a:custGeom>
              <a:avLst/>
              <a:gdLst/>
              <a:ahLst/>
              <a:cxnLst/>
              <a:rect l="0" t="0" r="0" b="0"/>
              <a:pathLst>
                <a:path w="93451" h="119518">
                  <a:moveTo>
                    <a:pt x="59899" y="119517"/>
                  </a:moveTo>
                  <a:lnTo>
                    <a:pt x="0" y="7451"/>
                  </a:lnTo>
                  <a:lnTo>
                    <a:pt x="27420" y="0"/>
                  </a:lnTo>
                  <a:lnTo>
                    <a:pt x="39610" y="688"/>
                  </a:lnTo>
                  <a:lnTo>
                    <a:pt x="49001" y="2873"/>
                  </a:lnTo>
                  <a:lnTo>
                    <a:pt x="56807" y="5905"/>
                  </a:lnTo>
                  <a:lnTo>
                    <a:pt x="63501" y="9531"/>
                  </a:lnTo>
                  <a:lnTo>
                    <a:pt x="69325" y="13622"/>
                  </a:lnTo>
                  <a:lnTo>
                    <a:pt x="74417" y="18104"/>
                  </a:lnTo>
                  <a:lnTo>
                    <a:pt x="78861" y="22934"/>
                  </a:lnTo>
                  <a:lnTo>
                    <a:pt x="82707" y="28082"/>
                  </a:lnTo>
                  <a:lnTo>
                    <a:pt x="85983" y="33535"/>
                  </a:lnTo>
                  <a:lnTo>
                    <a:pt x="88697" y="39288"/>
                  </a:lnTo>
                  <a:lnTo>
                    <a:pt x="90840" y="45347"/>
                  </a:lnTo>
                  <a:lnTo>
                    <a:pt x="92387" y="51724"/>
                  </a:lnTo>
                  <a:lnTo>
                    <a:pt x="93284" y="58449"/>
                  </a:lnTo>
                  <a:lnTo>
                    <a:pt x="93450" y="65564"/>
                  </a:lnTo>
                  <a:lnTo>
                    <a:pt x="92745" y="73145"/>
                  </a:lnTo>
                  <a:lnTo>
                    <a:pt x="90930" y="81319"/>
                  </a:lnTo>
                  <a:lnTo>
                    <a:pt x="87529" y="90341"/>
                  </a:lnTo>
                  <a:lnTo>
                    <a:pt x="59899" y="11951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16" name="Straight Connector 115"/>
            <p:cNvCxnSpPr/>
            <p:nvPr/>
          </p:nvCxnSpPr>
          <p:spPr>
            <a:xfrm>
              <a:off x="2048362" y="5223976"/>
              <a:ext cx="63487" cy="1094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7" name="Freeform 116"/>
            <p:cNvSpPr/>
            <p:nvPr/>
          </p:nvSpPr>
          <p:spPr>
            <a:xfrm>
              <a:off x="2111848" y="5325532"/>
              <a:ext cx="96818" cy="117425"/>
            </a:xfrm>
            <a:custGeom>
              <a:avLst/>
              <a:gdLst/>
              <a:ahLst/>
              <a:cxnLst/>
              <a:rect l="0" t="0" r="0" b="0"/>
              <a:pathLst>
                <a:path w="97760" h="118842">
                  <a:moveTo>
                    <a:pt x="67004" y="118841"/>
                  </a:moveTo>
                  <a:lnTo>
                    <a:pt x="0" y="9130"/>
                  </a:lnTo>
                  <a:lnTo>
                    <a:pt x="27262" y="13"/>
                  </a:lnTo>
                  <a:lnTo>
                    <a:pt x="39614" y="0"/>
                  </a:lnTo>
                  <a:lnTo>
                    <a:pt x="49226" y="1662"/>
                  </a:lnTo>
                  <a:lnTo>
                    <a:pt x="57285" y="4271"/>
                  </a:lnTo>
                  <a:lnTo>
                    <a:pt x="64258" y="7544"/>
                  </a:lnTo>
                  <a:lnTo>
                    <a:pt x="70377" y="11339"/>
                  </a:lnTo>
                  <a:lnTo>
                    <a:pt x="75780" y="15570"/>
                  </a:lnTo>
                  <a:lnTo>
                    <a:pt x="80549" y="20190"/>
                  </a:lnTo>
                  <a:lnTo>
                    <a:pt x="84732" y="25166"/>
                  </a:lnTo>
                  <a:lnTo>
                    <a:pt x="88358" y="30484"/>
                  </a:lnTo>
                  <a:lnTo>
                    <a:pt x="91433" y="36138"/>
                  </a:lnTo>
                  <a:lnTo>
                    <a:pt x="93950" y="42132"/>
                  </a:lnTo>
                  <a:lnTo>
                    <a:pt x="95881" y="48484"/>
                  </a:lnTo>
                  <a:lnTo>
                    <a:pt x="97179" y="55223"/>
                  </a:lnTo>
                  <a:lnTo>
                    <a:pt x="97759" y="62400"/>
                  </a:lnTo>
                  <a:lnTo>
                    <a:pt x="97487" y="70097"/>
                  </a:lnTo>
                  <a:lnTo>
                    <a:pt x="96128" y="78459"/>
                  </a:lnTo>
                  <a:lnTo>
                    <a:pt x="93217" y="87769"/>
                  </a:lnTo>
                  <a:lnTo>
                    <a:pt x="67004" y="11884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18" name="Straight Connector 117"/>
            <p:cNvCxnSpPr/>
            <p:nvPr/>
          </p:nvCxnSpPr>
          <p:spPr>
            <a:xfrm>
              <a:off x="2178510" y="5442957"/>
              <a:ext cx="68249" cy="1094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9" name="Freeform 118"/>
            <p:cNvSpPr/>
            <p:nvPr/>
          </p:nvSpPr>
          <p:spPr>
            <a:xfrm>
              <a:off x="2246758" y="5541340"/>
              <a:ext cx="99991" cy="119011"/>
            </a:xfrm>
            <a:custGeom>
              <a:avLst/>
              <a:gdLst/>
              <a:ahLst/>
              <a:cxnLst/>
              <a:rect l="0" t="0" r="0" b="0"/>
              <a:pathLst>
                <a:path w="99291" h="118072">
                  <a:moveTo>
                    <a:pt x="70143" y="118071"/>
                  </a:moveTo>
                  <a:lnTo>
                    <a:pt x="0" y="10262"/>
                  </a:lnTo>
                  <a:lnTo>
                    <a:pt x="27004" y="365"/>
                  </a:lnTo>
                  <a:lnTo>
                    <a:pt x="39357" y="0"/>
                  </a:lnTo>
                  <a:lnTo>
                    <a:pt x="49017" y="1387"/>
                  </a:lnTo>
                  <a:lnTo>
                    <a:pt x="57153" y="3766"/>
                  </a:lnTo>
                  <a:lnTo>
                    <a:pt x="64219" y="6841"/>
                  </a:lnTo>
                  <a:lnTo>
                    <a:pt x="70448" y="10461"/>
                  </a:lnTo>
                  <a:lnTo>
                    <a:pt x="75972" y="14539"/>
                  </a:lnTo>
                  <a:lnTo>
                    <a:pt x="80873" y="19023"/>
                  </a:lnTo>
                  <a:lnTo>
                    <a:pt x="85199" y="23880"/>
                  </a:lnTo>
                  <a:lnTo>
                    <a:pt x="88977" y="29095"/>
                  </a:lnTo>
                  <a:lnTo>
                    <a:pt x="92214" y="34661"/>
                  </a:lnTo>
                  <a:lnTo>
                    <a:pt x="94902" y="40585"/>
                  </a:lnTo>
                  <a:lnTo>
                    <a:pt x="97015" y="46882"/>
                  </a:lnTo>
                  <a:lnTo>
                    <a:pt x="98505" y="53585"/>
                  </a:lnTo>
                  <a:lnTo>
                    <a:pt x="99290" y="60746"/>
                  </a:lnTo>
                  <a:lnTo>
                    <a:pt x="99239" y="68452"/>
                  </a:lnTo>
                  <a:lnTo>
                    <a:pt x="98118" y="76854"/>
                  </a:lnTo>
                  <a:lnTo>
                    <a:pt x="95472" y="86247"/>
                  </a:lnTo>
                  <a:lnTo>
                    <a:pt x="70143" y="11807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0" name="Straight Connector 119"/>
            <p:cNvCxnSpPr/>
            <p:nvPr/>
          </p:nvCxnSpPr>
          <p:spPr>
            <a:xfrm>
              <a:off x="2318181" y="5660351"/>
              <a:ext cx="69835" cy="1063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Freeform 8"/>
          <p:cNvSpPr/>
          <p:nvPr/>
        </p:nvSpPr>
        <p:spPr>
          <a:xfrm>
            <a:off x="3581400" y="4168775"/>
            <a:ext cx="4616450" cy="2384425"/>
          </a:xfrm>
          <a:custGeom>
            <a:avLst/>
            <a:gdLst>
              <a:gd name="connsiteX0" fmla="*/ 0 w 4546600"/>
              <a:gd name="connsiteY0" fmla="*/ 2295525 h 2295525"/>
              <a:gd name="connsiteX1" fmla="*/ 368300 w 4546600"/>
              <a:gd name="connsiteY1" fmla="*/ 1901825 h 2295525"/>
              <a:gd name="connsiteX2" fmla="*/ 831850 w 4546600"/>
              <a:gd name="connsiteY2" fmla="*/ 1597025 h 2295525"/>
              <a:gd name="connsiteX3" fmla="*/ 1187450 w 4546600"/>
              <a:gd name="connsiteY3" fmla="*/ 1260475 h 2295525"/>
              <a:gd name="connsiteX4" fmla="*/ 1466850 w 4546600"/>
              <a:gd name="connsiteY4" fmla="*/ 1069975 h 2295525"/>
              <a:gd name="connsiteX5" fmla="*/ 1638300 w 4546600"/>
              <a:gd name="connsiteY5" fmla="*/ 809625 h 2295525"/>
              <a:gd name="connsiteX6" fmla="*/ 1720850 w 4546600"/>
              <a:gd name="connsiteY6" fmla="*/ 447675 h 2295525"/>
              <a:gd name="connsiteX7" fmla="*/ 1835150 w 4546600"/>
              <a:gd name="connsiteY7" fmla="*/ 212725 h 2295525"/>
              <a:gd name="connsiteX8" fmla="*/ 2051050 w 4546600"/>
              <a:gd name="connsiteY8" fmla="*/ 22225 h 2295525"/>
              <a:gd name="connsiteX9" fmla="*/ 2311400 w 4546600"/>
              <a:gd name="connsiteY9" fmla="*/ 79375 h 2295525"/>
              <a:gd name="connsiteX10" fmla="*/ 2679700 w 4546600"/>
              <a:gd name="connsiteY10" fmla="*/ 130175 h 2295525"/>
              <a:gd name="connsiteX11" fmla="*/ 3022600 w 4546600"/>
              <a:gd name="connsiteY11" fmla="*/ 130175 h 2295525"/>
              <a:gd name="connsiteX12" fmla="*/ 3244850 w 4546600"/>
              <a:gd name="connsiteY12" fmla="*/ 47625 h 2295525"/>
              <a:gd name="connsiteX13" fmla="*/ 3790950 w 4546600"/>
              <a:gd name="connsiteY13" fmla="*/ 142875 h 2295525"/>
              <a:gd name="connsiteX14" fmla="*/ 4343400 w 4546600"/>
              <a:gd name="connsiteY14" fmla="*/ 193675 h 2295525"/>
              <a:gd name="connsiteX15" fmla="*/ 4438650 w 4546600"/>
              <a:gd name="connsiteY15" fmla="*/ 460375 h 2295525"/>
              <a:gd name="connsiteX16" fmla="*/ 4546600 w 4546600"/>
              <a:gd name="connsiteY16" fmla="*/ 479425 h 2295525"/>
              <a:gd name="connsiteX0" fmla="*/ 0 w 4540250"/>
              <a:gd name="connsiteY0" fmla="*/ 2384425 h 2384425"/>
              <a:gd name="connsiteX1" fmla="*/ 361950 w 4540250"/>
              <a:gd name="connsiteY1" fmla="*/ 1901825 h 2384425"/>
              <a:gd name="connsiteX2" fmla="*/ 825500 w 4540250"/>
              <a:gd name="connsiteY2" fmla="*/ 1597025 h 2384425"/>
              <a:gd name="connsiteX3" fmla="*/ 1181100 w 4540250"/>
              <a:gd name="connsiteY3" fmla="*/ 1260475 h 2384425"/>
              <a:gd name="connsiteX4" fmla="*/ 1460500 w 4540250"/>
              <a:gd name="connsiteY4" fmla="*/ 1069975 h 2384425"/>
              <a:gd name="connsiteX5" fmla="*/ 1631950 w 4540250"/>
              <a:gd name="connsiteY5" fmla="*/ 809625 h 2384425"/>
              <a:gd name="connsiteX6" fmla="*/ 1714500 w 4540250"/>
              <a:gd name="connsiteY6" fmla="*/ 447675 h 2384425"/>
              <a:gd name="connsiteX7" fmla="*/ 1828800 w 4540250"/>
              <a:gd name="connsiteY7" fmla="*/ 212725 h 2384425"/>
              <a:gd name="connsiteX8" fmla="*/ 2044700 w 4540250"/>
              <a:gd name="connsiteY8" fmla="*/ 22225 h 2384425"/>
              <a:gd name="connsiteX9" fmla="*/ 2305050 w 4540250"/>
              <a:gd name="connsiteY9" fmla="*/ 79375 h 2384425"/>
              <a:gd name="connsiteX10" fmla="*/ 2673350 w 4540250"/>
              <a:gd name="connsiteY10" fmla="*/ 130175 h 2384425"/>
              <a:gd name="connsiteX11" fmla="*/ 3016250 w 4540250"/>
              <a:gd name="connsiteY11" fmla="*/ 130175 h 2384425"/>
              <a:gd name="connsiteX12" fmla="*/ 3238500 w 4540250"/>
              <a:gd name="connsiteY12" fmla="*/ 47625 h 2384425"/>
              <a:gd name="connsiteX13" fmla="*/ 3784600 w 4540250"/>
              <a:gd name="connsiteY13" fmla="*/ 142875 h 2384425"/>
              <a:gd name="connsiteX14" fmla="*/ 4337050 w 4540250"/>
              <a:gd name="connsiteY14" fmla="*/ 193675 h 2384425"/>
              <a:gd name="connsiteX15" fmla="*/ 4432300 w 4540250"/>
              <a:gd name="connsiteY15" fmla="*/ 460375 h 2384425"/>
              <a:gd name="connsiteX16" fmla="*/ 4540250 w 4540250"/>
              <a:gd name="connsiteY16" fmla="*/ 479425 h 2384425"/>
              <a:gd name="connsiteX0" fmla="*/ 0 w 4540250"/>
              <a:gd name="connsiteY0" fmla="*/ 2308225 h 2308225"/>
              <a:gd name="connsiteX1" fmla="*/ 361950 w 4540250"/>
              <a:gd name="connsiteY1" fmla="*/ 1901825 h 2308225"/>
              <a:gd name="connsiteX2" fmla="*/ 825500 w 4540250"/>
              <a:gd name="connsiteY2" fmla="*/ 1597025 h 2308225"/>
              <a:gd name="connsiteX3" fmla="*/ 1181100 w 4540250"/>
              <a:gd name="connsiteY3" fmla="*/ 1260475 h 2308225"/>
              <a:gd name="connsiteX4" fmla="*/ 1460500 w 4540250"/>
              <a:gd name="connsiteY4" fmla="*/ 1069975 h 2308225"/>
              <a:gd name="connsiteX5" fmla="*/ 1631950 w 4540250"/>
              <a:gd name="connsiteY5" fmla="*/ 809625 h 2308225"/>
              <a:gd name="connsiteX6" fmla="*/ 1714500 w 4540250"/>
              <a:gd name="connsiteY6" fmla="*/ 447675 h 2308225"/>
              <a:gd name="connsiteX7" fmla="*/ 1828800 w 4540250"/>
              <a:gd name="connsiteY7" fmla="*/ 212725 h 2308225"/>
              <a:gd name="connsiteX8" fmla="*/ 2044700 w 4540250"/>
              <a:gd name="connsiteY8" fmla="*/ 22225 h 2308225"/>
              <a:gd name="connsiteX9" fmla="*/ 2305050 w 4540250"/>
              <a:gd name="connsiteY9" fmla="*/ 79375 h 2308225"/>
              <a:gd name="connsiteX10" fmla="*/ 2673350 w 4540250"/>
              <a:gd name="connsiteY10" fmla="*/ 130175 h 2308225"/>
              <a:gd name="connsiteX11" fmla="*/ 3016250 w 4540250"/>
              <a:gd name="connsiteY11" fmla="*/ 130175 h 2308225"/>
              <a:gd name="connsiteX12" fmla="*/ 3238500 w 4540250"/>
              <a:gd name="connsiteY12" fmla="*/ 47625 h 2308225"/>
              <a:gd name="connsiteX13" fmla="*/ 3784600 w 4540250"/>
              <a:gd name="connsiteY13" fmla="*/ 142875 h 2308225"/>
              <a:gd name="connsiteX14" fmla="*/ 4337050 w 4540250"/>
              <a:gd name="connsiteY14" fmla="*/ 193675 h 2308225"/>
              <a:gd name="connsiteX15" fmla="*/ 4432300 w 4540250"/>
              <a:gd name="connsiteY15" fmla="*/ 460375 h 2308225"/>
              <a:gd name="connsiteX16" fmla="*/ 4540250 w 4540250"/>
              <a:gd name="connsiteY16" fmla="*/ 479425 h 2308225"/>
              <a:gd name="connsiteX0" fmla="*/ 0 w 4540250"/>
              <a:gd name="connsiteY0" fmla="*/ 2308225 h 2308225"/>
              <a:gd name="connsiteX1" fmla="*/ 361950 w 4540250"/>
              <a:gd name="connsiteY1" fmla="*/ 1901825 h 2308225"/>
              <a:gd name="connsiteX2" fmla="*/ 825500 w 4540250"/>
              <a:gd name="connsiteY2" fmla="*/ 1597025 h 2308225"/>
              <a:gd name="connsiteX3" fmla="*/ 1181100 w 4540250"/>
              <a:gd name="connsiteY3" fmla="*/ 1260475 h 2308225"/>
              <a:gd name="connsiteX4" fmla="*/ 1447800 w 4540250"/>
              <a:gd name="connsiteY4" fmla="*/ 1012825 h 2308225"/>
              <a:gd name="connsiteX5" fmla="*/ 1631950 w 4540250"/>
              <a:gd name="connsiteY5" fmla="*/ 809625 h 2308225"/>
              <a:gd name="connsiteX6" fmla="*/ 1714500 w 4540250"/>
              <a:gd name="connsiteY6" fmla="*/ 447675 h 2308225"/>
              <a:gd name="connsiteX7" fmla="*/ 1828800 w 4540250"/>
              <a:gd name="connsiteY7" fmla="*/ 212725 h 2308225"/>
              <a:gd name="connsiteX8" fmla="*/ 2044700 w 4540250"/>
              <a:gd name="connsiteY8" fmla="*/ 22225 h 2308225"/>
              <a:gd name="connsiteX9" fmla="*/ 2305050 w 4540250"/>
              <a:gd name="connsiteY9" fmla="*/ 79375 h 2308225"/>
              <a:gd name="connsiteX10" fmla="*/ 2673350 w 4540250"/>
              <a:gd name="connsiteY10" fmla="*/ 130175 h 2308225"/>
              <a:gd name="connsiteX11" fmla="*/ 3016250 w 4540250"/>
              <a:gd name="connsiteY11" fmla="*/ 130175 h 2308225"/>
              <a:gd name="connsiteX12" fmla="*/ 3238500 w 4540250"/>
              <a:gd name="connsiteY12" fmla="*/ 47625 h 2308225"/>
              <a:gd name="connsiteX13" fmla="*/ 3784600 w 4540250"/>
              <a:gd name="connsiteY13" fmla="*/ 142875 h 2308225"/>
              <a:gd name="connsiteX14" fmla="*/ 4337050 w 4540250"/>
              <a:gd name="connsiteY14" fmla="*/ 193675 h 2308225"/>
              <a:gd name="connsiteX15" fmla="*/ 4432300 w 4540250"/>
              <a:gd name="connsiteY15" fmla="*/ 460375 h 2308225"/>
              <a:gd name="connsiteX16" fmla="*/ 4540250 w 4540250"/>
              <a:gd name="connsiteY16" fmla="*/ 479425 h 2308225"/>
              <a:gd name="connsiteX0" fmla="*/ 0 w 4540250"/>
              <a:gd name="connsiteY0" fmla="*/ 2308225 h 2308225"/>
              <a:gd name="connsiteX1" fmla="*/ 361950 w 4540250"/>
              <a:gd name="connsiteY1" fmla="*/ 1901825 h 2308225"/>
              <a:gd name="connsiteX2" fmla="*/ 825500 w 4540250"/>
              <a:gd name="connsiteY2" fmla="*/ 1597025 h 2308225"/>
              <a:gd name="connsiteX3" fmla="*/ 1181100 w 4540250"/>
              <a:gd name="connsiteY3" fmla="*/ 1260475 h 2308225"/>
              <a:gd name="connsiteX4" fmla="*/ 1447800 w 4540250"/>
              <a:gd name="connsiteY4" fmla="*/ 1012825 h 2308225"/>
              <a:gd name="connsiteX5" fmla="*/ 1600200 w 4540250"/>
              <a:gd name="connsiteY5" fmla="*/ 784225 h 2308225"/>
              <a:gd name="connsiteX6" fmla="*/ 1714500 w 4540250"/>
              <a:gd name="connsiteY6" fmla="*/ 447675 h 2308225"/>
              <a:gd name="connsiteX7" fmla="*/ 1828800 w 4540250"/>
              <a:gd name="connsiteY7" fmla="*/ 212725 h 2308225"/>
              <a:gd name="connsiteX8" fmla="*/ 2044700 w 4540250"/>
              <a:gd name="connsiteY8" fmla="*/ 22225 h 2308225"/>
              <a:gd name="connsiteX9" fmla="*/ 2305050 w 4540250"/>
              <a:gd name="connsiteY9" fmla="*/ 79375 h 2308225"/>
              <a:gd name="connsiteX10" fmla="*/ 2673350 w 4540250"/>
              <a:gd name="connsiteY10" fmla="*/ 130175 h 2308225"/>
              <a:gd name="connsiteX11" fmla="*/ 3016250 w 4540250"/>
              <a:gd name="connsiteY11" fmla="*/ 130175 h 2308225"/>
              <a:gd name="connsiteX12" fmla="*/ 3238500 w 4540250"/>
              <a:gd name="connsiteY12" fmla="*/ 47625 h 2308225"/>
              <a:gd name="connsiteX13" fmla="*/ 3784600 w 4540250"/>
              <a:gd name="connsiteY13" fmla="*/ 142875 h 2308225"/>
              <a:gd name="connsiteX14" fmla="*/ 4337050 w 4540250"/>
              <a:gd name="connsiteY14" fmla="*/ 193675 h 2308225"/>
              <a:gd name="connsiteX15" fmla="*/ 4432300 w 4540250"/>
              <a:gd name="connsiteY15" fmla="*/ 460375 h 2308225"/>
              <a:gd name="connsiteX16" fmla="*/ 4540250 w 4540250"/>
              <a:gd name="connsiteY16" fmla="*/ 479425 h 2308225"/>
              <a:gd name="connsiteX0" fmla="*/ 0 w 4616450"/>
              <a:gd name="connsiteY0" fmla="*/ 2384425 h 2384425"/>
              <a:gd name="connsiteX1" fmla="*/ 438150 w 4616450"/>
              <a:gd name="connsiteY1" fmla="*/ 1901825 h 2384425"/>
              <a:gd name="connsiteX2" fmla="*/ 901700 w 4616450"/>
              <a:gd name="connsiteY2" fmla="*/ 1597025 h 2384425"/>
              <a:gd name="connsiteX3" fmla="*/ 1257300 w 4616450"/>
              <a:gd name="connsiteY3" fmla="*/ 1260475 h 2384425"/>
              <a:gd name="connsiteX4" fmla="*/ 1524000 w 4616450"/>
              <a:gd name="connsiteY4" fmla="*/ 1012825 h 2384425"/>
              <a:gd name="connsiteX5" fmla="*/ 1676400 w 4616450"/>
              <a:gd name="connsiteY5" fmla="*/ 784225 h 2384425"/>
              <a:gd name="connsiteX6" fmla="*/ 1790700 w 4616450"/>
              <a:gd name="connsiteY6" fmla="*/ 447675 h 2384425"/>
              <a:gd name="connsiteX7" fmla="*/ 1905000 w 4616450"/>
              <a:gd name="connsiteY7" fmla="*/ 212725 h 2384425"/>
              <a:gd name="connsiteX8" fmla="*/ 2120900 w 4616450"/>
              <a:gd name="connsiteY8" fmla="*/ 22225 h 2384425"/>
              <a:gd name="connsiteX9" fmla="*/ 2381250 w 4616450"/>
              <a:gd name="connsiteY9" fmla="*/ 79375 h 2384425"/>
              <a:gd name="connsiteX10" fmla="*/ 2749550 w 4616450"/>
              <a:gd name="connsiteY10" fmla="*/ 130175 h 2384425"/>
              <a:gd name="connsiteX11" fmla="*/ 3092450 w 4616450"/>
              <a:gd name="connsiteY11" fmla="*/ 130175 h 2384425"/>
              <a:gd name="connsiteX12" fmla="*/ 3314700 w 4616450"/>
              <a:gd name="connsiteY12" fmla="*/ 47625 h 2384425"/>
              <a:gd name="connsiteX13" fmla="*/ 3860800 w 4616450"/>
              <a:gd name="connsiteY13" fmla="*/ 142875 h 2384425"/>
              <a:gd name="connsiteX14" fmla="*/ 4413250 w 4616450"/>
              <a:gd name="connsiteY14" fmla="*/ 193675 h 2384425"/>
              <a:gd name="connsiteX15" fmla="*/ 4508500 w 4616450"/>
              <a:gd name="connsiteY15" fmla="*/ 460375 h 2384425"/>
              <a:gd name="connsiteX16" fmla="*/ 4616450 w 4616450"/>
              <a:gd name="connsiteY16" fmla="*/ 479425 h 23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16450" h="2384425">
                <a:moveTo>
                  <a:pt x="0" y="2384425"/>
                </a:moveTo>
                <a:cubicBezTo>
                  <a:pt x="114829" y="2245783"/>
                  <a:pt x="287867" y="2033058"/>
                  <a:pt x="438150" y="1901825"/>
                </a:cubicBezTo>
                <a:cubicBezTo>
                  <a:pt x="588433" y="1770592"/>
                  <a:pt x="765175" y="1703917"/>
                  <a:pt x="901700" y="1597025"/>
                </a:cubicBezTo>
                <a:cubicBezTo>
                  <a:pt x="1038225" y="1490133"/>
                  <a:pt x="1153583" y="1357842"/>
                  <a:pt x="1257300" y="1260475"/>
                </a:cubicBezTo>
                <a:cubicBezTo>
                  <a:pt x="1361017" y="1163108"/>
                  <a:pt x="1454150" y="1092200"/>
                  <a:pt x="1524000" y="1012825"/>
                </a:cubicBezTo>
                <a:cubicBezTo>
                  <a:pt x="1593850" y="933450"/>
                  <a:pt x="1631950" y="878417"/>
                  <a:pt x="1676400" y="784225"/>
                </a:cubicBezTo>
                <a:cubicBezTo>
                  <a:pt x="1720850" y="690033"/>
                  <a:pt x="1752600" y="542925"/>
                  <a:pt x="1790700" y="447675"/>
                </a:cubicBezTo>
                <a:cubicBezTo>
                  <a:pt x="1828800" y="352425"/>
                  <a:pt x="1849967" y="283633"/>
                  <a:pt x="1905000" y="212725"/>
                </a:cubicBezTo>
                <a:cubicBezTo>
                  <a:pt x="1960033" y="141817"/>
                  <a:pt x="2041525" y="44450"/>
                  <a:pt x="2120900" y="22225"/>
                </a:cubicBezTo>
                <a:cubicBezTo>
                  <a:pt x="2200275" y="0"/>
                  <a:pt x="2276475" y="61383"/>
                  <a:pt x="2381250" y="79375"/>
                </a:cubicBezTo>
                <a:cubicBezTo>
                  <a:pt x="2486025" y="97367"/>
                  <a:pt x="2631017" y="121708"/>
                  <a:pt x="2749550" y="130175"/>
                </a:cubicBezTo>
                <a:cubicBezTo>
                  <a:pt x="2868083" y="138642"/>
                  <a:pt x="2998258" y="143933"/>
                  <a:pt x="3092450" y="130175"/>
                </a:cubicBezTo>
                <a:cubicBezTo>
                  <a:pt x="3186642" y="116417"/>
                  <a:pt x="3186642" y="45508"/>
                  <a:pt x="3314700" y="47625"/>
                </a:cubicBezTo>
                <a:cubicBezTo>
                  <a:pt x="3442758" y="49742"/>
                  <a:pt x="3677708" y="118533"/>
                  <a:pt x="3860800" y="142875"/>
                </a:cubicBezTo>
                <a:cubicBezTo>
                  <a:pt x="4043892" y="167217"/>
                  <a:pt x="4305300" y="140758"/>
                  <a:pt x="4413250" y="193675"/>
                </a:cubicBezTo>
                <a:cubicBezTo>
                  <a:pt x="4521200" y="246592"/>
                  <a:pt x="4474633" y="412750"/>
                  <a:pt x="4508500" y="460375"/>
                </a:cubicBezTo>
                <a:cubicBezTo>
                  <a:pt x="4542367" y="508000"/>
                  <a:pt x="4579408" y="493712"/>
                  <a:pt x="4616450" y="479425"/>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TextBox 10"/>
          <p:cNvSpPr txBox="1"/>
          <p:nvPr/>
        </p:nvSpPr>
        <p:spPr>
          <a:xfrm>
            <a:off x="3276600" y="64770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34818" name="TextBox 3"/>
          <p:cNvSpPr txBox="1">
            <a:spLocks noChangeArrowheads="1"/>
          </p:cNvSpPr>
          <p:nvPr/>
        </p:nvSpPr>
        <p:spPr bwMode="auto">
          <a:xfrm>
            <a:off x="3962400" y="304800"/>
            <a:ext cx="4038600" cy="381000"/>
          </a:xfrm>
          <a:prstGeom prst="rect">
            <a:avLst/>
          </a:prstGeom>
          <a:noFill/>
          <a:ln w="9525">
            <a:noFill/>
            <a:miter lim="800000"/>
            <a:headEnd/>
            <a:tailEnd/>
          </a:ln>
        </p:spPr>
        <p:txBody>
          <a:bodyPr>
            <a:spAutoFit/>
          </a:bodyPr>
          <a:lstStyle/>
          <a:p>
            <a:pPr algn="r"/>
            <a:r>
              <a:rPr lang="en-US" b="1">
                <a:solidFill>
                  <a:schemeClr val="bg1"/>
                </a:solidFill>
                <a:latin typeface="Candara" pitchFamily="34" charset="0"/>
              </a:rPr>
              <a:t>12Z 8 March 2009</a:t>
            </a:r>
          </a:p>
        </p:txBody>
      </p:sp>
      <p:pic>
        <p:nvPicPr>
          <p:cNvPr id="34819" name="Picture 2" descr="\\APX-S-FILESVR\HOME\john.boris\My Documents\Downloads\Presentation Images\20090308_1200_nowrad.gif"/>
          <p:cNvPicPr>
            <a:picLocks noChangeAspect="1" noChangeArrowheads="1"/>
          </p:cNvPicPr>
          <p:nvPr/>
        </p:nvPicPr>
        <p:blipFill>
          <a:blip r:embed="rId3"/>
          <a:srcRect/>
          <a:stretch>
            <a:fillRect/>
          </a:stretch>
        </p:blipFill>
        <p:spPr bwMode="auto">
          <a:xfrm>
            <a:off x="1143000" y="762000"/>
            <a:ext cx="6858000" cy="3200400"/>
          </a:xfrm>
          <a:prstGeom prst="rect">
            <a:avLst/>
          </a:prstGeom>
          <a:noFill/>
          <a:ln w="9525">
            <a:solidFill>
              <a:schemeClr val="accent1"/>
            </a:solidFill>
            <a:miter lim="800000"/>
            <a:headEnd/>
            <a:tailEnd/>
          </a:ln>
        </p:spPr>
      </p:pic>
      <p:pic>
        <p:nvPicPr>
          <p:cNvPr id="34820" name="Picture 3" descr="K:\Presentation Images\12zsurface.png"/>
          <p:cNvPicPr>
            <a:picLocks noChangeAspect="1" noChangeArrowheads="1"/>
          </p:cNvPicPr>
          <p:nvPr/>
        </p:nvPicPr>
        <p:blipFill>
          <a:blip r:embed="rId4"/>
          <a:srcRect/>
          <a:stretch>
            <a:fillRect/>
          </a:stretch>
        </p:blipFill>
        <p:spPr bwMode="auto">
          <a:xfrm>
            <a:off x="762000" y="4038600"/>
            <a:ext cx="3657600" cy="2667000"/>
          </a:xfrm>
          <a:prstGeom prst="rect">
            <a:avLst/>
          </a:prstGeom>
          <a:noFill/>
          <a:ln w="9525">
            <a:solidFill>
              <a:schemeClr val="accent1"/>
            </a:solidFill>
            <a:miter lim="800000"/>
            <a:headEnd/>
            <a:tailEnd/>
          </a:ln>
        </p:spPr>
      </p:pic>
      <p:pic>
        <p:nvPicPr>
          <p:cNvPr id="34821" name="Picture 2" descr="K:\Presentation Images\50012z.png"/>
          <p:cNvPicPr>
            <a:picLocks noChangeAspect="1" noChangeArrowheads="1"/>
          </p:cNvPicPr>
          <p:nvPr/>
        </p:nvPicPr>
        <p:blipFill>
          <a:blip r:embed="rId5"/>
          <a:srcRect/>
          <a:stretch>
            <a:fillRect/>
          </a:stretch>
        </p:blipFill>
        <p:spPr bwMode="auto">
          <a:xfrm>
            <a:off x="4724400" y="4038600"/>
            <a:ext cx="3657600" cy="26670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36866" name="TextBox 3"/>
          <p:cNvSpPr txBox="1">
            <a:spLocks noChangeArrowheads="1"/>
          </p:cNvSpPr>
          <p:nvPr/>
        </p:nvSpPr>
        <p:spPr bwMode="auto">
          <a:xfrm>
            <a:off x="3962400" y="304800"/>
            <a:ext cx="4038600" cy="381000"/>
          </a:xfrm>
          <a:prstGeom prst="rect">
            <a:avLst/>
          </a:prstGeom>
          <a:noFill/>
          <a:ln w="9525">
            <a:noFill/>
            <a:miter lim="800000"/>
            <a:headEnd/>
            <a:tailEnd/>
          </a:ln>
        </p:spPr>
        <p:txBody>
          <a:bodyPr>
            <a:spAutoFit/>
          </a:bodyPr>
          <a:lstStyle/>
          <a:p>
            <a:pPr algn="r"/>
            <a:r>
              <a:rPr lang="en-US" b="1">
                <a:solidFill>
                  <a:schemeClr val="bg1"/>
                </a:solidFill>
                <a:latin typeface="Candara" pitchFamily="34" charset="0"/>
              </a:rPr>
              <a:t>18Z 8 March 2009</a:t>
            </a:r>
          </a:p>
        </p:txBody>
      </p:sp>
      <p:pic>
        <p:nvPicPr>
          <p:cNvPr id="36867" name="Picture 2" descr="\\APX-S-FILESVR\HOME\john.boris\My Documents\Downloads\Presentation Images\20090308_1800_nowrad.gif"/>
          <p:cNvPicPr>
            <a:picLocks noChangeAspect="1" noChangeArrowheads="1"/>
          </p:cNvPicPr>
          <p:nvPr/>
        </p:nvPicPr>
        <p:blipFill>
          <a:blip r:embed="rId3"/>
          <a:srcRect/>
          <a:stretch>
            <a:fillRect/>
          </a:stretch>
        </p:blipFill>
        <p:spPr bwMode="auto">
          <a:xfrm>
            <a:off x="1143000" y="762000"/>
            <a:ext cx="6858000" cy="3200400"/>
          </a:xfrm>
          <a:prstGeom prst="rect">
            <a:avLst/>
          </a:prstGeom>
          <a:noFill/>
          <a:ln w="9525">
            <a:solidFill>
              <a:schemeClr val="accent1"/>
            </a:solidFill>
            <a:miter lim="800000"/>
            <a:headEnd/>
            <a:tailEnd/>
          </a:ln>
        </p:spPr>
      </p:pic>
      <p:pic>
        <p:nvPicPr>
          <p:cNvPr id="36868" name="Picture 3" descr="K:\Presentation Images\18zsurface.png"/>
          <p:cNvPicPr>
            <a:picLocks noChangeAspect="1" noChangeArrowheads="1"/>
          </p:cNvPicPr>
          <p:nvPr/>
        </p:nvPicPr>
        <p:blipFill>
          <a:blip r:embed="rId4"/>
          <a:srcRect/>
          <a:stretch>
            <a:fillRect/>
          </a:stretch>
        </p:blipFill>
        <p:spPr bwMode="auto">
          <a:xfrm>
            <a:off x="762000" y="4038600"/>
            <a:ext cx="3657600" cy="2673350"/>
          </a:xfrm>
          <a:prstGeom prst="rect">
            <a:avLst/>
          </a:prstGeom>
          <a:noFill/>
          <a:ln w="9525">
            <a:solidFill>
              <a:schemeClr val="accent1"/>
            </a:solidFill>
            <a:miter lim="800000"/>
            <a:headEnd/>
            <a:tailEnd/>
          </a:ln>
        </p:spPr>
      </p:pic>
      <p:pic>
        <p:nvPicPr>
          <p:cNvPr id="36869" name="Picture 3" descr="\\APX-S-FILESVR\HOME\john.boris\My Documents\Picture1.png"/>
          <p:cNvPicPr>
            <a:picLocks noChangeAspect="1" noChangeArrowheads="1"/>
          </p:cNvPicPr>
          <p:nvPr/>
        </p:nvPicPr>
        <p:blipFill>
          <a:blip r:embed="rId5"/>
          <a:srcRect/>
          <a:stretch>
            <a:fillRect/>
          </a:stretch>
        </p:blipFill>
        <p:spPr bwMode="auto">
          <a:xfrm>
            <a:off x="4724400" y="4038600"/>
            <a:ext cx="3657600" cy="267335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Synoptic Overview</a:t>
            </a:r>
          </a:p>
        </p:txBody>
      </p:sp>
      <p:sp>
        <p:nvSpPr>
          <p:cNvPr id="38914" name="TextBox 3"/>
          <p:cNvSpPr txBox="1">
            <a:spLocks noChangeArrowheads="1"/>
          </p:cNvSpPr>
          <p:nvPr/>
        </p:nvSpPr>
        <p:spPr bwMode="auto">
          <a:xfrm>
            <a:off x="3962400" y="304800"/>
            <a:ext cx="4038600" cy="381000"/>
          </a:xfrm>
          <a:prstGeom prst="rect">
            <a:avLst/>
          </a:prstGeom>
          <a:noFill/>
          <a:ln w="9525">
            <a:noFill/>
            <a:miter lim="800000"/>
            <a:headEnd/>
            <a:tailEnd/>
          </a:ln>
        </p:spPr>
        <p:txBody>
          <a:bodyPr>
            <a:spAutoFit/>
          </a:bodyPr>
          <a:lstStyle/>
          <a:p>
            <a:pPr algn="r"/>
            <a:r>
              <a:rPr lang="en-US" b="1">
                <a:solidFill>
                  <a:schemeClr val="bg1"/>
                </a:solidFill>
                <a:latin typeface="Candara" pitchFamily="34" charset="0"/>
              </a:rPr>
              <a:t>21Z 8 March 2009</a:t>
            </a:r>
          </a:p>
        </p:txBody>
      </p:sp>
      <p:pic>
        <p:nvPicPr>
          <p:cNvPr id="38915" name="Picture 2" descr="\\APX-S-FILESVR\HOME\john.boris\My Documents\Downloads\Presentation Images\20090308_2100_nowrad.gif"/>
          <p:cNvPicPr>
            <a:picLocks noChangeAspect="1" noChangeArrowheads="1"/>
          </p:cNvPicPr>
          <p:nvPr/>
        </p:nvPicPr>
        <p:blipFill>
          <a:blip r:embed="rId3"/>
          <a:srcRect/>
          <a:stretch>
            <a:fillRect/>
          </a:stretch>
        </p:blipFill>
        <p:spPr bwMode="auto">
          <a:xfrm>
            <a:off x="1143000" y="762000"/>
            <a:ext cx="6858000" cy="3200400"/>
          </a:xfrm>
          <a:prstGeom prst="rect">
            <a:avLst/>
          </a:prstGeom>
          <a:noFill/>
          <a:ln w="9525">
            <a:solidFill>
              <a:schemeClr val="accent1"/>
            </a:solidFill>
            <a:miter lim="800000"/>
            <a:headEnd/>
            <a:tailEnd/>
          </a:ln>
        </p:spPr>
      </p:pic>
      <p:pic>
        <p:nvPicPr>
          <p:cNvPr id="38916" name="Picture 2" descr="K:\Presentation Images\21zsurface.png"/>
          <p:cNvPicPr>
            <a:picLocks noChangeAspect="1" noChangeArrowheads="1"/>
          </p:cNvPicPr>
          <p:nvPr/>
        </p:nvPicPr>
        <p:blipFill>
          <a:blip r:embed="rId4"/>
          <a:srcRect/>
          <a:stretch>
            <a:fillRect/>
          </a:stretch>
        </p:blipFill>
        <p:spPr bwMode="auto">
          <a:xfrm>
            <a:off x="762000" y="4038600"/>
            <a:ext cx="3657600" cy="2678113"/>
          </a:xfrm>
          <a:prstGeom prst="rect">
            <a:avLst/>
          </a:prstGeom>
          <a:noFill/>
          <a:ln w="9525">
            <a:solidFill>
              <a:schemeClr val="accent1"/>
            </a:solidFill>
            <a:miter lim="800000"/>
            <a:headEnd/>
            <a:tailEnd/>
          </a:ln>
        </p:spPr>
      </p:pic>
      <p:pic>
        <p:nvPicPr>
          <p:cNvPr id="38917" name="Picture 2" descr="\\APX-S-FILESVR\HOME\john.boris\My Documents\Picture2.png"/>
          <p:cNvPicPr>
            <a:picLocks noChangeAspect="1" noChangeArrowheads="1"/>
          </p:cNvPicPr>
          <p:nvPr/>
        </p:nvPicPr>
        <p:blipFill>
          <a:blip r:embed="rId5"/>
          <a:srcRect/>
          <a:stretch>
            <a:fillRect/>
          </a:stretch>
        </p:blipFill>
        <p:spPr bwMode="auto">
          <a:xfrm>
            <a:off x="4724400" y="4038600"/>
            <a:ext cx="3657600" cy="2671763"/>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5" name="Rectangle 4"/>
          <p:cNvSpPr/>
          <p:nvPr/>
        </p:nvSpPr>
        <p:spPr>
          <a:xfrm>
            <a:off x="37338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0963" name="Picture 2" descr="\\APX-S-FILESVR\HOME\john.boris\My Documents\Downloads\Presentation Images\meso18z8Mar.png"/>
          <p:cNvPicPr>
            <a:picLocks noChangeAspect="1" noChangeArrowheads="1"/>
          </p:cNvPicPr>
          <p:nvPr/>
        </p:nvPicPr>
        <p:blipFill>
          <a:blip r:embed="rId6"/>
          <a:srcRect/>
          <a:stretch>
            <a:fillRect/>
          </a:stretch>
        </p:blipFill>
        <p:spPr bwMode="auto">
          <a:xfrm>
            <a:off x="3352800" y="1143000"/>
            <a:ext cx="5638800" cy="5410200"/>
          </a:xfrm>
          <a:prstGeom prst="rect">
            <a:avLst/>
          </a:prstGeom>
          <a:noFill/>
          <a:ln w="9525">
            <a:solidFill>
              <a:schemeClr val="accent1"/>
            </a:solidFill>
            <a:miter lim="800000"/>
            <a:headEnd/>
            <a:tailEnd/>
          </a:ln>
        </p:spPr>
      </p:pic>
      <p:pic>
        <p:nvPicPr>
          <p:cNvPr id="40964" name="Picture 4" descr="\\APX-S-FILESVR\HOME\john.boris\My Documents\Downloads\Presentation Images\20090308_1800_nowrad2.gif"/>
          <p:cNvPicPr>
            <a:picLocks noChangeAspect="1" noChangeArrowheads="1"/>
          </p:cNvPicPr>
          <p:nvPr/>
        </p:nvPicPr>
        <p:blipFill>
          <a:blip r:embed="rId7"/>
          <a:srcRect/>
          <a:stretch>
            <a:fillRect/>
          </a:stretch>
        </p:blipFill>
        <p:spPr bwMode="auto">
          <a:xfrm>
            <a:off x="152400" y="1143000"/>
            <a:ext cx="3124200" cy="2667000"/>
          </a:xfrm>
          <a:prstGeom prst="rect">
            <a:avLst/>
          </a:prstGeom>
          <a:noFill/>
          <a:ln w="9525">
            <a:solidFill>
              <a:schemeClr val="accent1"/>
            </a:solidFill>
            <a:miter lim="800000"/>
            <a:headEnd/>
            <a:tailEnd/>
          </a:ln>
        </p:spPr>
      </p:pic>
      <p:pic>
        <p:nvPicPr>
          <p:cNvPr id="40965" name="Picture 7" descr="\\APX-S-FILESVR\HOME\john.boris\My Documents\Downloads\Presentation Images\WV8Mar1740z.png"/>
          <p:cNvPicPr>
            <a:picLocks noChangeAspect="1" noChangeArrowheads="1"/>
          </p:cNvPicPr>
          <p:nvPr/>
        </p:nvPicPr>
        <p:blipFill>
          <a:blip r:embed="rId8"/>
          <a:srcRect/>
          <a:stretch>
            <a:fillRect/>
          </a:stretch>
        </p:blipFill>
        <p:spPr bwMode="auto">
          <a:xfrm>
            <a:off x="152400" y="3886200"/>
            <a:ext cx="3124200" cy="2667000"/>
          </a:xfrm>
          <a:prstGeom prst="rect">
            <a:avLst/>
          </a:prstGeom>
          <a:noFill/>
          <a:ln w="9525">
            <a:solidFill>
              <a:schemeClr val="accent1"/>
            </a:solidFill>
            <a:miter lim="800000"/>
            <a:headEnd/>
            <a:tailEnd/>
          </a:ln>
        </p:spPr>
      </p:pic>
      <p:sp>
        <p:nvSpPr>
          <p:cNvPr id="40966" name="TextBox 7"/>
          <p:cNvSpPr txBox="1">
            <a:spLocks noChangeArrowheads="1"/>
          </p:cNvSpPr>
          <p:nvPr/>
        </p:nvSpPr>
        <p:spPr bwMode="auto">
          <a:xfrm>
            <a:off x="4876800" y="48768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97</a:t>
            </a:r>
          </a:p>
        </p:txBody>
      </p:sp>
      <p:sp>
        <p:nvSpPr>
          <p:cNvPr id="40967" name="TextBox 8"/>
          <p:cNvSpPr txBox="1">
            <a:spLocks noChangeArrowheads="1"/>
          </p:cNvSpPr>
          <p:nvPr/>
        </p:nvSpPr>
        <p:spPr bwMode="auto">
          <a:xfrm>
            <a:off x="5029200" y="50292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13" name="Freeform 12"/>
          <p:cNvSpPr/>
          <p:nvPr>
            <p:custDataLst>
              <p:tags r:id="rId1"/>
            </p:custDataLst>
          </p:nvPr>
        </p:nvSpPr>
        <p:spPr>
          <a:xfrm>
            <a:off x="3349625" y="5375275"/>
            <a:ext cx="1790700" cy="200025"/>
          </a:xfrm>
          <a:custGeom>
            <a:avLst/>
            <a:gdLst>
              <a:gd name="connsiteX0" fmla="*/ 1790299 w 1790299"/>
              <a:gd name="connsiteY0" fmla="*/ 110691 h 198922"/>
              <a:gd name="connsiteX1" fmla="*/ 1491915 w 1790299"/>
              <a:gd name="connsiteY1" fmla="*/ 197318 h 198922"/>
              <a:gd name="connsiteX2" fmla="*/ 1001027 w 1790299"/>
              <a:gd name="connsiteY2" fmla="*/ 101066 h 198922"/>
              <a:gd name="connsiteX3" fmla="*/ 346509 w 1790299"/>
              <a:gd name="connsiteY3" fmla="*/ 14438 h 198922"/>
              <a:gd name="connsiteX4" fmla="*/ 0 w 1790299"/>
              <a:gd name="connsiteY4" fmla="*/ 14438 h 19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299" h="198922">
                <a:moveTo>
                  <a:pt x="1790299" y="110691"/>
                </a:moveTo>
                <a:cubicBezTo>
                  <a:pt x="1706879" y="154806"/>
                  <a:pt x="1623460" y="198922"/>
                  <a:pt x="1491915" y="197318"/>
                </a:cubicBezTo>
                <a:cubicBezTo>
                  <a:pt x="1360370" y="195714"/>
                  <a:pt x="1191928" y="131546"/>
                  <a:pt x="1001027" y="101066"/>
                </a:cubicBezTo>
                <a:cubicBezTo>
                  <a:pt x="810126" y="70586"/>
                  <a:pt x="513347" y="28876"/>
                  <a:pt x="346509" y="14438"/>
                </a:cubicBezTo>
                <a:cubicBezTo>
                  <a:pt x="179671" y="0"/>
                  <a:pt x="89835" y="7219"/>
                  <a:pt x="0" y="14438"/>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nvGrpSpPr>
          <p:cNvPr id="40969" name="Group 18"/>
          <p:cNvGrpSpPr>
            <a:grpSpLocks/>
          </p:cNvGrpSpPr>
          <p:nvPr>
            <p:custDataLst>
              <p:tags r:id="rId2"/>
            </p:custDataLst>
          </p:nvPr>
        </p:nvGrpSpPr>
        <p:grpSpPr bwMode="auto">
          <a:xfrm>
            <a:off x="5105400" y="5486400"/>
            <a:ext cx="274638" cy="1066800"/>
            <a:chOff x="5005322" y="5562264"/>
            <a:chExt cx="274255" cy="982489"/>
          </a:xfrm>
        </p:grpSpPr>
        <p:cxnSp>
          <p:nvCxnSpPr>
            <p:cNvPr id="14" name="Straight Connector 13"/>
            <p:cNvCxnSpPr/>
            <p:nvPr/>
          </p:nvCxnSpPr>
          <p:spPr>
            <a:xfrm flipV="1">
              <a:off x="5005322" y="6427790"/>
              <a:ext cx="50729" cy="116963"/>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241530" y="5562264"/>
              <a:ext cx="4755" cy="1271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5056051" y="6189478"/>
              <a:ext cx="90362" cy="238312"/>
            </a:xfrm>
            <a:custGeom>
              <a:avLst/>
              <a:gdLst/>
              <a:ahLst/>
              <a:cxnLst/>
              <a:rect l="0" t="0" r="0" b="0"/>
              <a:pathLst>
                <a:path w="90159" h="238172">
                  <a:moveTo>
                    <a:pt x="47621" y="120421"/>
                  </a:moveTo>
                  <a:lnTo>
                    <a:pt x="0" y="238171"/>
                  </a:lnTo>
                  <a:lnTo>
                    <a:pt x="82686" y="203106"/>
                  </a:lnTo>
                  <a:lnTo>
                    <a:pt x="47621" y="120421"/>
                  </a:lnTo>
                  <a:lnTo>
                    <a:pt x="9015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7" name="Freeform 16"/>
            <p:cNvSpPr/>
            <p:nvPr/>
          </p:nvSpPr>
          <p:spPr>
            <a:xfrm>
              <a:off x="5146413" y="5942394"/>
              <a:ext cx="77679" cy="247085"/>
            </a:xfrm>
            <a:custGeom>
              <a:avLst/>
              <a:gdLst/>
              <a:ahLst/>
              <a:cxnLst/>
              <a:rect l="0" t="0" r="0" b="0"/>
              <a:pathLst>
                <a:path w="78421" h="246926">
                  <a:moveTo>
                    <a:pt x="34246" y="124329"/>
                  </a:moveTo>
                  <a:lnTo>
                    <a:pt x="0" y="246925"/>
                  </a:lnTo>
                  <a:lnTo>
                    <a:pt x="78420" y="202750"/>
                  </a:lnTo>
                  <a:lnTo>
                    <a:pt x="34246" y="124329"/>
                  </a:lnTo>
                  <a:lnTo>
                    <a:pt x="6017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 name="Freeform 17"/>
            <p:cNvSpPr/>
            <p:nvPr/>
          </p:nvSpPr>
          <p:spPr>
            <a:xfrm>
              <a:off x="5206654" y="5689462"/>
              <a:ext cx="72923" cy="252932"/>
            </a:xfrm>
            <a:custGeom>
              <a:avLst/>
              <a:gdLst/>
              <a:ahLst/>
              <a:cxnLst/>
              <a:rect l="0" t="0" r="0" b="0"/>
              <a:pathLst>
                <a:path w="73427" h="252769">
                  <a:moveTo>
                    <a:pt x="20598" y="126513"/>
                  </a:moveTo>
                  <a:lnTo>
                    <a:pt x="0" y="252768"/>
                  </a:lnTo>
                  <a:lnTo>
                    <a:pt x="73426" y="199940"/>
                  </a:lnTo>
                  <a:lnTo>
                    <a:pt x="20598" y="126513"/>
                  </a:lnTo>
                  <a:lnTo>
                    <a:pt x="3615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nvGrpSpPr>
          <p:cNvPr id="40970" name="Group 49"/>
          <p:cNvGrpSpPr>
            <a:grpSpLocks/>
          </p:cNvGrpSpPr>
          <p:nvPr>
            <p:custDataLst>
              <p:tags r:id="rId3"/>
            </p:custDataLst>
          </p:nvPr>
        </p:nvGrpSpPr>
        <p:grpSpPr bwMode="auto">
          <a:xfrm>
            <a:off x="5303838" y="5311775"/>
            <a:ext cx="3687762" cy="534988"/>
            <a:chOff x="5303775" y="5312100"/>
            <a:chExt cx="3571191" cy="534028"/>
          </a:xfrm>
        </p:grpSpPr>
        <p:cxnSp>
          <p:nvCxnSpPr>
            <p:cNvPr id="20" name="Straight Connector 19"/>
            <p:cNvCxnSpPr/>
            <p:nvPr/>
          </p:nvCxnSpPr>
          <p:spPr>
            <a:xfrm>
              <a:off x="5303775" y="5361225"/>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747369" y="5583076"/>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5431372" y="5312100"/>
              <a:ext cx="124523" cy="74479"/>
            </a:xfrm>
            <a:custGeom>
              <a:avLst/>
              <a:gdLst/>
              <a:ahLst/>
              <a:cxnLst/>
              <a:rect l="0" t="0" r="0" b="0"/>
              <a:pathLst>
                <a:path w="125718" h="73711">
                  <a:moveTo>
                    <a:pt x="125717" y="73710"/>
                  </a:moveTo>
                  <a:lnTo>
                    <a:pt x="0" y="53508"/>
                  </a:lnTo>
                  <a:lnTo>
                    <a:pt x="10689" y="27118"/>
                  </a:lnTo>
                  <a:lnTo>
                    <a:pt x="18632" y="17813"/>
                  </a:lnTo>
                  <a:lnTo>
                    <a:pt x="26071" y="11648"/>
                  </a:lnTo>
                  <a:lnTo>
                    <a:pt x="33224" y="7261"/>
                  </a:lnTo>
                  <a:lnTo>
                    <a:pt x="40177" y="4121"/>
                  </a:lnTo>
                  <a:lnTo>
                    <a:pt x="46973" y="1957"/>
                  </a:lnTo>
                  <a:lnTo>
                    <a:pt x="53637" y="615"/>
                  </a:lnTo>
                  <a:lnTo>
                    <a:pt x="60184" y="0"/>
                  </a:lnTo>
                  <a:lnTo>
                    <a:pt x="66623" y="55"/>
                  </a:lnTo>
                  <a:lnTo>
                    <a:pt x="72960" y="750"/>
                  </a:lnTo>
                  <a:lnTo>
                    <a:pt x="79195" y="2075"/>
                  </a:lnTo>
                  <a:lnTo>
                    <a:pt x="85327" y="4040"/>
                  </a:lnTo>
                  <a:lnTo>
                    <a:pt x="91352" y="6675"/>
                  </a:lnTo>
                  <a:lnTo>
                    <a:pt x="97260" y="10038"/>
                  </a:lnTo>
                  <a:lnTo>
                    <a:pt x="103036" y="14222"/>
                  </a:lnTo>
                  <a:lnTo>
                    <a:pt x="108654" y="19382"/>
                  </a:lnTo>
                  <a:lnTo>
                    <a:pt x="114073" y="25789"/>
                  </a:lnTo>
                  <a:lnTo>
                    <a:pt x="119206" y="33974"/>
                  </a:lnTo>
                  <a:lnTo>
                    <a:pt x="125717" y="7371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3" name="Straight Connector 22"/>
            <p:cNvCxnSpPr/>
            <p:nvPr/>
          </p:nvCxnSpPr>
          <p:spPr>
            <a:xfrm>
              <a:off x="5555895" y="5386579"/>
              <a:ext cx="119911" cy="412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5675806" y="5389748"/>
              <a:ext cx="119911" cy="90325"/>
            </a:xfrm>
            <a:custGeom>
              <a:avLst/>
              <a:gdLst/>
              <a:ahLst/>
              <a:cxnLst/>
              <a:rect l="0" t="0" r="0" b="0"/>
              <a:pathLst>
                <a:path w="120013" h="89612">
                  <a:moveTo>
                    <a:pt x="115986" y="89611"/>
                  </a:moveTo>
                  <a:lnTo>
                    <a:pt x="0" y="37525"/>
                  </a:lnTo>
                  <a:lnTo>
                    <a:pt x="17151" y="14851"/>
                  </a:lnTo>
                  <a:lnTo>
                    <a:pt x="27224" y="7938"/>
                  </a:lnTo>
                  <a:lnTo>
                    <a:pt x="35996" y="3923"/>
                  </a:lnTo>
                  <a:lnTo>
                    <a:pt x="44031" y="1548"/>
                  </a:lnTo>
                  <a:lnTo>
                    <a:pt x="51550" y="324"/>
                  </a:lnTo>
                  <a:lnTo>
                    <a:pt x="58664" y="0"/>
                  </a:lnTo>
                  <a:lnTo>
                    <a:pt x="65438" y="434"/>
                  </a:lnTo>
                  <a:lnTo>
                    <a:pt x="71911" y="1539"/>
                  </a:lnTo>
                  <a:lnTo>
                    <a:pt x="78106" y="3262"/>
                  </a:lnTo>
                  <a:lnTo>
                    <a:pt x="84036" y="5576"/>
                  </a:lnTo>
                  <a:lnTo>
                    <a:pt x="89704" y="8470"/>
                  </a:lnTo>
                  <a:lnTo>
                    <a:pt x="95108" y="11956"/>
                  </a:lnTo>
                  <a:lnTo>
                    <a:pt x="100234" y="16059"/>
                  </a:lnTo>
                  <a:lnTo>
                    <a:pt x="105058" y="20834"/>
                  </a:lnTo>
                  <a:lnTo>
                    <a:pt x="109543" y="26366"/>
                  </a:lnTo>
                  <a:lnTo>
                    <a:pt x="113623" y="32799"/>
                  </a:lnTo>
                  <a:lnTo>
                    <a:pt x="117186" y="40383"/>
                  </a:lnTo>
                  <a:lnTo>
                    <a:pt x="120012" y="49607"/>
                  </a:lnTo>
                  <a:lnTo>
                    <a:pt x="115986" y="8961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5" name="Straight Connector 24"/>
            <p:cNvCxnSpPr/>
            <p:nvPr/>
          </p:nvCxnSpPr>
          <p:spPr>
            <a:xfrm>
              <a:off x="5792642" y="5480073"/>
              <a:ext cx="116836" cy="491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5909479" y="5486412"/>
              <a:ext cx="121448" cy="85571"/>
            </a:xfrm>
            <a:custGeom>
              <a:avLst/>
              <a:gdLst/>
              <a:ahLst/>
              <a:cxnLst/>
              <a:rect l="0" t="0" r="0" b="0"/>
              <a:pathLst>
                <a:path w="121327" h="85581">
                  <a:moveTo>
                    <a:pt x="120359" y="85580"/>
                  </a:moveTo>
                  <a:lnTo>
                    <a:pt x="0" y="42238"/>
                  </a:lnTo>
                  <a:lnTo>
                    <a:pt x="15464" y="18174"/>
                  </a:lnTo>
                  <a:lnTo>
                    <a:pt x="25039" y="10465"/>
                  </a:lnTo>
                  <a:lnTo>
                    <a:pt x="33530" y="5763"/>
                  </a:lnTo>
                  <a:lnTo>
                    <a:pt x="41409" y="2763"/>
                  </a:lnTo>
                  <a:lnTo>
                    <a:pt x="48857" y="957"/>
                  </a:lnTo>
                  <a:lnTo>
                    <a:pt x="55970" y="86"/>
                  </a:lnTo>
                  <a:lnTo>
                    <a:pt x="62799" y="0"/>
                  </a:lnTo>
                  <a:lnTo>
                    <a:pt x="69377" y="612"/>
                  </a:lnTo>
                  <a:lnTo>
                    <a:pt x="75724" y="1864"/>
                  </a:lnTo>
                  <a:lnTo>
                    <a:pt x="81851" y="3730"/>
                  </a:lnTo>
                  <a:lnTo>
                    <a:pt x="87760" y="6198"/>
                  </a:lnTo>
                  <a:lnTo>
                    <a:pt x="93449" y="9280"/>
                  </a:lnTo>
                  <a:lnTo>
                    <a:pt x="98906" y="13003"/>
                  </a:lnTo>
                  <a:lnTo>
                    <a:pt x="104113" y="17422"/>
                  </a:lnTo>
                  <a:lnTo>
                    <a:pt x="109037" y="22628"/>
                  </a:lnTo>
                  <a:lnTo>
                    <a:pt x="113624" y="28768"/>
                  </a:lnTo>
                  <a:lnTo>
                    <a:pt x="117782" y="36102"/>
                  </a:lnTo>
                  <a:lnTo>
                    <a:pt x="121326" y="45138"/>
                  </a:lnTo>
                  <a:lnTo>
                    <a:pt x="120359" y="8558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7" name="Straight Connector 26"/>
            <p:cNvCxnSpPr/>
            <p:nvPr/>
          </p:nvCxnSpPr>
          <p:spPr>
            <a:xfrm>
              <a:off x="6029389" y="5571983"/>
              <a:ext cx="121448" cy="412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6150837" y="5571983"/>
              <a:ext cx="119911" cy="83987"/>
            </a:xfrm>
            <a:custGeom>
              <a:avLst/>
              <a:gdLst/>
              <a:ahLst/>
              <a:cxnLst/>
              <a:rect l="0" t="0" r="0" b="0"/>
              <a:pathLst>
                <a:path w="121153" h="85329">
                  <a:moveTo>
                    <a:pt x="120274" y="85328"/>
                  </a:moveTo>
                  <a:lnTo>
                    <a:pt x="0" y="42312"/>
                  </a:lnTo>
                  <a:lnTo>
                    <a:pt x="15389" y="18249"/>
                  </a:lnTo>
                  <a:lnTo>
                    <a:pt x="24932" y="10531"/>
                  </a:lnTo>
                  <a:lnTo>
                    <a:pt x="33401" y="5818"/>
                  </a:lnTo>
                  <a:lnTo>
                    <a:pt x="41261" y="2805"/>
                  </a:lnTo>
                  <a:lnTo>
                    <a:pt x="48695" y="985"/>
                  </a:lnTo>
                  <a:lnTo>
                    <a:pt x="55795" y="100"/>
                  </a:lnTo>
                  <a:lnTo>
                    <a:pt x="62614" y="0"/>
                  </a:lnTo>
                  <a:lnTo>
                    <a:pt x="69183" y="596"/>
                  </a:lnTo>
                  <a:lnTo>
                    <a:pt x="75524" y="1833"/>
                  </a:lnTo>
                  <a:lnTo>
                    <a:pt x="81645" y="3682"/>
                  </a:lnTo>
                  <a:lnTo>
                    <a:pt x="87551" y="6135"/>
                  </a:lnTo>
                  <a:lnTo>
                    <a:pt x="93238" y="9199"/>
                  </a:lnTo>
                  <a:lnTo>
                    <a:pt x="98696" y="12905"/>
                  </a:lnTo>
                  <a:lnTo>
                    <a:pt x="103905" y="17306"/>
                  </a:lnTo>
                  <a:lnTo>
                    <a:pt x="108832" y="22494"/>
                  </a:lnTo>
                  <a:lnTo>
                    <a:pt x="113426" y="28615"/>
                  </a:lnTo>
                  <a:lnTo>
                    <a:pt x="117593" y="35929"/>
                  </a:lnTo>
                  <a:lnTo>
                    <a:pt x="121152" y="44944"/>
                  </a:lnTo>
                  <a:lnTo>
                    <a:pt x="120274" y="85328"/>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9" name="Straight Connector 28"/>
            <p:cNvCxnSpPr/>
            <p:nvPr/>
          </p:nvCxnSpPr>
          <p:spPr>
            <a:xfrm>
              <a:off x="6270748" y="5655970"/>
              <a:ext cx="116836" cy="491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6387584" y="5671816"/>
              <a:ext cx="119911" cy="96663"/>
            </a:xfrm>
            <a:custGeom>
              <a:avLst/>
              <a:gdLst/>
              <a:ahLst/>
              <a:cxnLst/>
              <a:rect l="0" t="0" r="0" b="0"/>
              <a:pathLst>
                <a:path w="118723" h="95575">
                  <a:moveTo>
                    <a:pt x="110750" y="95574"/>
                  </a:moveTo>
                  <a:lnTo>
                    <a:pt x="0" y="32084"/>
                  </a:lnTo>
                  <a:lnTo>
                    <a:pt x="19375" y="11121"/>
                  </a:lnTo>
                  <a:lnTo>
                    <a:pt x="30122" y="5208"/>
                  </a:lnTo>
                  <a:lnTo>
                    <a:pt x="39283" y="2061"/>
                  </a:lnTo>
                  <a:lnTo>
                    <a:pt x="47546" y="482"/>
                  </a:lnTo>
                  <a:lnTo>
                    <a:pt x="55180" y="0"/>
                  </a:lnTo>
                  <a:lnTo>
                    <a:pt x="62320" y="379"/>
                  </a:lnTo>
                  <a:lnTo>
                    <a:pt x="69046" y="1481"/>
                  </a:lnTo>
                  <a:lnTo>
                    <a:pt x="75404" y="3224"/>
                  </a:lnTo>
                  <a:lnTo>
                    <a:pt x="81424" y="5557"/>
                  </a:lnTo>
                  <a:lnTo>
                    <a:pt x="87120" y="8454"/>
                  </a:lnTo>
                  <a:lnTo>
                    <a:pt x="92499" y="11906"/>
                  </a:lnTo>
                  <a:lnTo>
                    <a:pt x="97554" y="15922"/>
                  </a:lnTo>
                  <a:lnTo>
                    <a:pt x="102271" y="20528"/>
                  </a:lnTo>
                  <a:lnTo>
                    <a:pt x="106620" y="25775"/>
                  </a:lnTo>
                  <a:lnTo>
                    <a:pt x="110555" y="31746"/>
                  </a:lnTo>
                  <a:lnTo>
                    <a:pt x="113996" y="38576"/>
                  </a:lnTo>
                  <a:lnTo>
                    <a:pt x="116808" y="46505"/>
                  </a:lnTo>
                  <a:lnTo>
                    <a:pt x="118722" y="56000"/>
                  </a:lnTo>
                  <a:lnTo>
                    <a:pt x="110750" y="9557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1" name="Straight Connector 30"/>
            <p:cNvCxnSpPr/>
            <p:nvPr/>
          </p:nvCxnSpPr>
          <p:spPr>
            <a:xfrm>
              <a:off x="6499809" y="5768480"/>
              <a:ext cx="112224" cy="586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6612033" y="5773234"/>
              <a:ext cx="126060" cy="72894"/>
            </a:xfrm>
            <a:custGeom>
              <a:avLst/>
              <a:gdLst/>
              <a:ahLst/>
              <a:cxnLst/>
              <a:rect l="0" t="0" r="0" b="0"/>
              <a:pathLst>
                <a:path w="126068" h="72947">
                  <a:moveTo>
                    <a:pt x="126067" y="72946"/>
                  </a:moveTo>
                  <a:lnTo>
                    <a:pt x="0" y="54349"/>
                  </a:lnTo>
                  <a:lnTo>
                    <a:pt x="10357" y="27803"/>
                  </a:lnTo>
                  <a:lnTo>
                    <a:pt x="18187" y="18389"/>
                  </a:lnTo>
                  <a:lnTo>
                    <a:pt x="25551" y="12124"/>
                  </a:lnTo>
                  <a:lnTo>
                    <a:pt x="32652" y="7642"/>
                  </a:lnTo>
                  <a:lnTo>
                    <a:pt x="39570" y="4410"/>
                  </a:lnTo>
                  <a:lnTo>
                    <a:pt x="46343" y="2157"/>
                  </a:lnTo>
                  <a:lnTo>
                    <a:pt x="52994" y="728"/>
                  </a:lnTo>
                  <a:lnTo>
                    <a:pt x="59538" y="28"/>
                  </a:lnTo>
                  <a:lnTo>
                    <a:pt x="65982" y="0"/>
                  </a:lnTo>
                  <a:lnTo>
                    <a:pt x="72332" y="614"/>
                  </a:lnTo>
                  <a:lnTo>
                    <a:pt x="78589" y="1860"/>
                  </a:lnTo>
                  <a:lnTo>
                    <a:pt x="84751" y="3748"/>
                  </a:lnTo>
                  <a:lnTo>
                    <a:pt x="90814" y="6307"/>
                  </a:lnTo>
                  <a:lnTo>
                    <a:pt x="96769" y="9596"/>
                  </a:lnTo>
                  <a:lnTo>
                    <a:pt x="102603" y="13709"/>
                  </a:lnTo>
                  <a:lnTo>
                    <a:pt x="108293" y="18800"/>
                  </a:lnTo>
                  <a:lnTo>
                    <a:pt x="113798" y="25142"/>
                  </a:lnTo>
                  <a:lnTo>
                    <a:pt x="119039" y="33266"/>
                  </a:lnTo>
                  <a:lnTo>
                    <a:pt x="126067" y="7294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3" name="Straight Connector 32"/>
            <p:cNvCxnSpPr/>
            <p:nvPr/>
          </p:nvCxnSpPr>
          <p:spPr>
            <a:xfrm flipV="1">
              <a:off x="6738093" y="5825527"/>
              <a:ext cx="126060" cy="206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Freeform 33"/>
            <p:cNvSpPr/>
            <p:nvPr/>
          </p:nvSpPr>
          <p:spPr>
            <a:xfrm>
              <a:off x="6862616" y="5746294"/>
              <a:ext cx="124522" cy="79233"/>
            </a:xfrm>
            <a:custGeom>
              <a:avLst/>
              <a:gdLst/>
              <a:ahLst/>
              <a:cxnLst/>
              <a:rect l="0" t="0" r="0" b="0"/>
              <a:pathLst>
                <a:path w="124517" h="79631">
                  <a:moveTo>
                    <a:pt x="124516" y="48008"/>
                  </a:moveTo>
                  <a:lnTo>
                    <a:pt x="701" y="79630"/>
                  </a:lnTo>
                  <a:lnTo>
                    <a:pt x="0" y="51064"/>
                  </a:lnTo>
                  <a:lnTo>
                    <a:pt x="3596" y="39323"/>
                  </a:lnTo>
                  <a:lnTo>
                    <a:pt x="7982" y="30676"/>
                  </a:lnTo>
                  <a:lnTo>
                    <a:pt x="12816" y="23779"/>
                  </a:lnTo>
                  <a:lnTo>
                    <a:pt x="17963" y="18111"/>
                  </a:lnTo>
                  <a:lnTo>
                    <a:pt x="23355" y="13404"/>
                  </a:lnTo>
                  <a:lnTo>
                    <a:pt x="28953" y="9506"/>
                  </a:lnTo>
                  <a:lnTo>
                    <a:pt x="34736" y="6324"/>
                  </a:lnTo>
                  <a:lnTo>
                    <a:pt x="40686" y="3803"/>
                  </a:lnTo>
                  <a:lnTo>
                    <a:pt x="46798" y="1911"/>
                  </a:lnTo>
                  <a:lnTo>
                    <a:pt x="53067" y="641"/>
                  </a:lnTo>
                  <a:lnTo>
                    <a:pt x="59499" y="0"/>
                  </a:lnTo>
                  <a:lnTo>
                    <a:pt x="66098" y="20"/>
                  </a:lnTo>
                  <a:lnTo>
                    <a:pt x="72881" y="755"/>
                  </a:lnTo>
                  <a:lnTo>
                    <a:pt x="79870" y="2300"/>
                  </a:lnTo>
                  <a:lnTo>
                    <a:pt x="87104" y="4806"/>
                  </a:lnTo>
                  <a:lnTo>
                    <a:pt x="94652" y="8541"/>
                  </a:lnTo>
                  <a:lnTo>
                    <a:pt x="102648" y="14026"/>
                  </a:lnTo>
                  <a:lnTo>
                    <a:pt x="124516" y="48008"/>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5" name="Straight Connector 34"/>
            <p:cNvCxnSpPr/>
            <p:nvPr/>
          </p:nvCxnSpPr>
          <p:spPr>
            <a:xfrm flipV="1">
              <a:off x="6987139" y="5762141"/>
              <a:ext cx="124523" cy="316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7110124" y="5681324"/>
              <a:ext cx="124523" cy="80817"/>
            </a:xfrm>
            <a:custGeom>
              <a:avLst/>
              <a:gdLst/>
              <a:ahLst/>
              <a:cxnLst/>
              <a:rect l="0" t="0" r="0" b="0"/>
              <a:pathLst>
                <a:path w="124284" h="81822">
                  <a:moveTo>
                    <a:pt x="124283" y="45893"/>
                  </a:moveTo>
                  <a:lnTo>
                    <a:pt x="1701" y="81821"/>
                  </a:lnTo>
                  <a:lnTo>
                    <a:pt x="0" y="53308"/>
                  </a:lnTo>
                  <a:lnTo>
                    <a:pt x="3182" y="41454"/>
                  </a:lnTo>
                  <a:lnTo>
                    <a:pt x="7260" y="32661"/>
                  </a:lnTo>
                  <a:lnTo>
                    <a:pt x="11847" y="25603"/>
                  </a:lnTo>
                  <a:lnTo>
                    <a:pt x="16790" y="19759"/>
                  </a:lnTo>
                  <a:lnTo>
                    <a:pt x="22012" y="14868"/>
                  </a:lnTo>
                  <a:lnTo>
                    <a:pt x="27468" y="10778"/>
                  </a:lnTo>
                  <a:lnTo>
                    <a:pt x="33133" y="7397"/>
                  </a:lnTo>
                  <a:lnTo>
                    <a:pt x="38989" y="4670"/>
                  </a:lnTo>
                  <a:lnTo>
                    <a:pt x="45029" y="2566"/>
                  </a:lnTo>
                  <a:lnTo>
                    <a:pt x="51248" y="1077"/>
                  </a:lnTo>
                  <a:lnTo>
                    <a:pt x="57650" y="212"/>
                  </a:lnTo>
                  <a:lnTo>
                    <a:pt x="64244" y="0"/>
                  </a:lnTo>
                  <a:lnTo>
                    <a:pt x="71045" y="498"/>
                  </a:lnTo>
                  <a:lnTo>
                    <a:pt x="78081" y="1796"/>
                  </a:lnTo>
                  <a:lnTo>
                    <a:pt x="85396" y="4046"/>
                  </a:lnTo>
                  <a:lnTo>
                    <a:pt x="93068" y="7512"/>
                  </a:lnTo>
                  <a:lnTo>
                    <a:pt x="101247" y="12712"/>
                  </a:lnTo>
                  <a:lnTo>
                    <a:pt x="124283" y="4589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7" name="Straight Connector 36"/>
            <p:cNvCxnSpPr/>
            <p:nvPr/>
          </p:nvCxnSpPr>
          <p:spPr>
            <a:xfrm flipV="1">
              <a:off x="7234647" y="5690832"/>
              <a:ext cx="121448" cy="364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7354558" y="5610014"/>
              <a:ext cx="124522" cy="80818"/>
            </a:xfrm>
            <a:custGeom>
              <a:avLst/>
              <a:gdLst/>
              <a:ahLst/>
              <a:cxnLst/>
              <a:rect l="0" t="0" r="0" b="0"/>
              <a:pathLst>
                <a:path w="123673" h="80408">
                  <a:moveTo>
                    <a:pt x="123672" y="46527"/>
                  </a:moveTo>
                  <a:lnTo>
                    <a:pt x="1263" y="80407"/>
                  </a:lnTo>
                  <a:lnTo>
                    <a:pt x="0" y="52035"/>
                  </a:lnTo>
                  <a:lnTo>
                    <a:pt x="3340" y="40296"/>
                  </a:lnTo>
                  <a:lnTo>
                    <a:pt x="7527" y="31616"/>
                  </a:lnTo>
                  <a:lnTo>
                    <a:pt x="12193" y="24668"/>
                  </a:lnTo>
                  <a:lnTo>
                    <a:pt x="17195" y="18933"/>
                  </a:lnTo>
                  <a:lnTo>
                    <a:pt x="22460" y="14148"/>
                  </a:lnTo>
                  <a:lnTo>
                    <a:pt x="27947" y="10164"/>
                  </a:lnTo>
                  <a:lnTo>
                    <a:pt x="33629" y="6887"/>
                  </a:lnTo>
                  <a:lnTo>
                    <a:pt x="39492" y="4263"/>
                  </a:lnTo>
                  <a:lnTo>
                    <a:pt x="45528" y="2263"/>
                  </a:lnTo>
                  <a:lnTo>
                    <a:pt x="51733" y="876"/>
                  </a:lnTo>
                  <a:lnTo>
                    <a:pt x="58111" y="111"/>
                  </a:lnTo>
                  <a:lnTo>
                    <a:pt x="64669" y="0"/>
                  </a:lnTo>
                  <a:lnTo>
                    <a:pt x="71423" y="596"/>
                  </a:lnTo>
                  <a:lnTo>
                    <a:pt x="78400" y="1993"/>
                  </a:lnTo>
                  <a:lnTo>
                    <a:pt x="85639" y="4339"/>
                  </a:lnTo>
                  <a:lnTo>
                    <a:pt x="93213" y="7900"/>
                  </a:lnTo>
                  <a:lnTo>
                    <a:pt x="101267" y="13192"/>
                  </a:lnTo>
                  <a:lnTo>
                    <a:pt x="123672" y="4652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9" name="Straight Connector 38"/>
            <p:cNvCxnSpPr/>
            <p:nvPr/>
          </p:nvCxnSpPr>
          <p:spPr>
            <a:xfrm flipV="1">
              <a:off x="7479081" y="5629030"/>
              <a:ext cx="122986" cy="269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Freeform 39"/>
            <p:cNvSpPr/>
            <p:nvPr/>
          </p:nvSpPr>
          <p:spPr>
            <a:xfrm>
              <a:off x="7602066" y="5554552"/>
              <a:ext cx="126060" cy="74478"/>
            </a:xfrm>
            <a:custGeom>
              <a:avLst/>
              <a:gdLst/>
              <a:ahLst/>
              <a:cxnLst/>
              <a:rect l="0" t="0" r="0" b="0"/>
              <a:pathLst>
                <a:path w="126357" h="73429">
                  <a:moveTo>
                    <a:pt x="126356" y="54216"/>
                  </a:moveTo>
                  <a:lnTo>
                    <a:pt x="0" y="73428"/>
                  </a:lnTo>
                  <a:lnTo>
                    <a:pt x="2131" y="44929"/>
                  </a:lnTo>
                  <a:lnTo>
                    <a:pt x="6872" y="33600"/>
                  </a:lnTo>
                  <a:lnTo>
                    <a:pt x="12094" y="25428"/>
                  </a:lnTo>
                  <a:lnTo>
                    <a:pt x="17587" y="19043"/>
                  </a:lnTo>
                  <a:lnTo>
                    <a:pt x="23270" y="13911"/>
                  </a:lnTo>
                  <a:lnTo>
                    <a:pt x="29103" y="9761"/>
                  </a:lnTo>
                  <a:lnTo>
                    <a:pt x="35061" y="6436"/>
                  </a:lnTo>
                  <a:lnTo>
                    <a:pt x="41130" y="3842"/>
                  </a:lnTo>
                  <a:lnTo>
                    <a:pt x="47303" y="1922"/>
                  </a:lnTo>
                  <a:lnTo>
                    <a:pt x="53572" y="644"/>
                  </a:lnTo>
                  <a:lnTo>
                    <a:pt x="59938" y="0"/>
                  </a:lnTo>
                  <a:lnTo>
                    <a:pt x="66402" y="0"/>
                  </a:lnTo>
                  <a:lnTo>
                    <a:pt x="72968" y="672"/>
                  </a:lnTo>
                  <a:lnTo>
                    <a:pt x="79645" y="2076"/>
                  </a:lnTo>
                  <a:lnTo>
                    <a:pt x="86448" y="4306"/>
                  </a:lnTo>
                  <a:lnTo>
                    <a:pt x="93400" y="7516"/>
                  </a:lnTo>
                  <a:lnTo>
                    <a:pt x="100542" y="11980"/>
                  </a:lnTo>
                  <a:lnTo>
                    <a:pt x="107957" y="18231"/>
                  </a:lnTo>
                  <a:lnTo>
                    <a:pt x="126356" y="5421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1" name="Straight Connector 40"/>
            <p:cNvCxnSpPr/>
            <p:nvPr/>
          </p:nvCxnSpPr>
          <p:spPr>
            <a:xfrm flipV="1">
              <a:off x="7728126" y="5597337"/>
              <a:ext cx="127598" cy="110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7855724" y="5530782"/>
              <a:ext cx="127597" cy="66555"/>
            </a:xfrm>
            <a:custGeom>
              <a:avLst/>
              <a:gdLst/>
              <a:ahLst/>
              <a:cxnLst/>
              <a:rect l="0" t="0" r="0" b="0"/>
              <a:pathLst>
                <a:path w="126990" h="66876">
                  <a:moveTo>
                    <a:pt x="126989" y="60150"/>
                  </a:moveTo>
                  <a:lnTo>
                    <a:pt x="0" y="66875"/>
                  </a:lnTo>
                  <a:lnTo>
                    <a:pt x="4884" y="38862"/>
                  </a:lnTo>
                  <a:lnTo>
                    <a:pt x="10681" y="28106"/>
                  </a:lnTo>
                  <a:lnTo>
                    <a:pt x="16647" y="20522"/>
                  </a:lnTo>
                  <a:lnTo>
                    <a:pt x="22708" y="14735"/>
                  </a:lnTo>
                  <a:lnTo>
                    <a:pt x="28835" y="10206"/>
                  </a:lnTo>
                  <a:lnTo>
                    <a:pt x="35015" y="6664"/>
                  </a:lnTo>
                  <a:lnTo>
                    <a:pt x="41239" y="3952"/>
                  </a:lnTo>
                  <a:lnTo>
                    <a:pt x="47501" y="1973"/>
                  </a:lnTo>
                  <a:lnTo>
                    <a:pt x="53799" y="673"/>
                  </a:lnTo>
                  <a:lnTo>
                    <a:pt x="60132" y="18"/>
                  </a:lnTo>
                  <a:lnTo>
                    <a:pt x="66498" y="0"/>
                  </a:lnTo>
                  <a:lnTo>
                    <a:pt x="72899" y="629"/>
                  </a:lnTo>
                  <a:lnTo>
                    <a:pt x="79335" y="1934"/>
                  </a:lnTo>
                  <a:lnTo>
                    <a:pt x="85810" y="3974"/>
                  </a:lnTo>
                  <a:lnTo>
                    <a:pt x="92330" y="6844"/>
                  </a:lnTo>
                  <a:lnTo>
                    <a:pt x="98901" y="10700"/>
                  </a:lnTo>
                  <a:lnTo>
                    <a:pt x="105539" y="15815"/>
                  </a:lnTo>
                  <a:lnTo>
                    <a:pt x="112272" y="22726"/>
                  </a:lnTo>
                  <a:lnTo>
                    <a:pt x="126989" y="6015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3" name="Straight Connector 42"/>
            <p:cNvCxnSpPr/>
            <p:nvPr/>
          </p:nvCxnSpPr>
          <p:spPr>
            <a:xfrm flipV="1">
              <a:off x="7983321" y="5586245"/>
              <a:ext cx="127598"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Freeform 43"/>
            <p:cNvSpPr/>
            <p:nvPr/>
          </p:nvSpPr>
          <p:spPr>
            <a:xfrm>
              <a:off x="8110919" y="5521274"/>
              <a:ext cx="127597" cy="64971"/>
            </a:xfrm>
            <a:custGeom>
              <a:avLst/>
              <a:gdLst/>
              <a:ahLst/>
              <a:cxnLst/>
              <a:rect l="0" t="0" r="0" b="0"/>
              <a:pathLst>
                <a:path w="127469" h="65456">
                  <a:moveTo>
                    <a:pt x="127468" y="62014"/>
                  </a:moveTo>
                  <a:lnTo>
                    <a:pt x="0" y="65455"/>
                  </a:lnTo>
                  <a:lnTo>
                    <a:pt x="5623" y="37501"/>
                  </a:lnTo>
                  <a:lnTo>
                    <a:pt x="11715" y="26870"/>
                  </a:lnTo>
                  <a:lnTo>
                    <a:pt x="17892" y="19423"/>
                  </a:lnTo>
                  <a:lnTo>
                    <a:pt x="24117" y="13779"/>
                  </a:lnTo>
                  <a:lnTo>
                    <a:pt x="30377" y="9399"/>
                  </a:lnTo>
                  <a:lnTo>
                    <a:pt x="36663" y="6009"/>
                  </a:lnTo>
                  <a:lnTo>
                    <a:pt x="42972" y="3452"/>
                  </a:lnTo>
                  <a:lnTo>
                    <a:pt x="49301" y="1632"/>
                  </a:lnTo>
                  <a:lnTo>
                    <a:pt x="55649" y="492"/>
                  </a:lnTo>
                  <a:lnTo>
                    <a:pt x="62014" y="0"/>
                  </a:lnTo>
                  <a:lnTo>
                    <a:pt x="68396" y="147"/>
                  </a:lnTo>
                  <a:lnTo>
                    <a:pt x="74795" y="943"/>
                  </a:lnTo>
                  <a:lnTo>
                    <a:pt x="81213" y="2419"/>
                  </a:lnTo>
                  <a:lnTo>
                    <a:pt x="87651" y="4633"/>
                  </a:lnTo>
                  <a:lnTo>
                    <a:pt x="94111" y="7678"/>
                  </a:lnTo>
                  <a:lnTo>
                    <a:pt x="100598" y="11714"/>
                  </a:lnTo>
                  <a:lnTo>
                    <a:pt x="107120" y="17015"/>
                  </a:lnTo>
                  <a:lnTo>
                    <a:pt x="113689" y="24117"/>
                  </a:lnTo>
                  <a:lnTo>
                    <a:pt x="127468" y="6201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5" name="Straight Connector 44"/>
            <p:cNvCxnSpPr/>
            <p:nvPr/>
          </p:nvCxnSpPr>
          <p:spPr>
            <a:xfrm flipV="1">
              <a:off x="8238516" y="5579907"/>
              <a:ext cx="127598" cy="31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Freeform 45"/>
            <p:cNvSpPr/>
            <p:nvPr/>
          </p:nvSpPr>
          <p:spPr>
            <a:xfrm>
              <a:off x="8366114" y="5516521"/>
              <a:ext cx="127597" cy="63386"/>
            </a:xfrm>
            <a:custGeom>
              <a:avLst/>
              <a:gdLst/>
              <a:ahLst/>
              <a:cxnLst/>
              <a:rect l="0" t="0" r="0" b="0"/>
              <a:pathLst>
                <a:path w="127753" h="64063">
                  <a:moveTo>
                    <a:pt x="127752" y="63690"/>
                  </a:moveTo>
                  <a:lnTo>
                    <a:pt x="0" y="64062"/>
                  </a:lnTo>
                  <a:lnTo>
                    <a:pt x="6307" y="36200"/>
                  </a:lnTo>
                  <a:lnTo>
                    <a:pt x="12664" y="25699"/>
                  </a:lnTo>
                  <a:lnTo>
                    <a:pt x="19030" y="18390"/>
                  </a:lnTo>
                  <a:lnTo>
                    <a:pt x="25402" y="12887"/>
                  </a:lnTo>
                  <a:lnTo>
                    <a:pt x="31777" y="8651"/>
                  </a:lnTo>
                  <a:lnTo>
                    <a:pt x="38155" y="5407"/>
                  </a:lnTo>
                  <a:lnTo>
                    <a:pt x="44536" y="2998"/>
                  </a:lnTo>
                  <a:lnTo>
                    <a:pt x="50919" y="1327"/>
                  </a:lnTo>
                  <a:lnTo>
                    <a:pt x="57304" y="339"/>
                  </a:lnTo>
                  <a:lnTo>
                    <a:pt x="63690" y="0"/>
                  </a:lnTo>
                  <a:lnTo>
                    <a:pt x="70079" y="302"/>
                  </a:lnTo>
                  <a:lnTo>
                    <a:pt x="76469" y="1253"/>
                  </a:lnTo>
                  <a:lnTo>
                    <a:pt x="82862" y="2886"/>
                  </a:lnTo>
                  <a:lnTo>
                    <a:pt x="89256" y="5258"/>
                  </a:lnTo>
                  <a:lnTo>
                    <a:pt x="95653" y="8465"/>
                  </a:lnTo>
                  <a:lnTo>
                    <a:pt x="102053" y="12664"/>
                  </a:lnTo>
                  <a:lnTo>
                    <a:pt x="108456" y="18129"/>
                  </a:lnTo>
                  <a:lnTo>
                    <a:pt x="114865" y="25402"/>
                  </a:lnTo>
                  <a:lnTo>
                    <a:pt x="127752" y="6369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7" name="Straight Connector 46"/>
            <p:cNvCxnSpPr/>
            <p:nvPr/>
          </p:nvCxnSpPr>
          <p:spPr>
            <a:xfrm>
              <a:off x="8493711" y="5579907"/>
              <a:ext cx="127598" cy="158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8621309" y="5518105"/>
              <a:ext cx="126060" cy="64971"/>
            </a:xfrm>
            <a:custGeom>
              <a:avLst/>
              <a:gdLst/>
              <a:ahLst/>
              <a:cxnLst/>
              <a:rect l="0" t="0" r="0" b="0"/>
              <a:pathLst>
                <a:path w="127019" h="64545">
                  <a:moveTo>
                    <a:pt x="127018" y="64544"/>
                  </a:moveTo>
                  <a:lnTo>
                    <a:pt x="0" y="62473"/>
                  </a:lnTo>
                  <a:lnTo>
                    <a:pt x="6802" y="34894"/>
                  </a:lnTo>
                  <a:lnTo>
                    <a:pt x="13324" y="24575"/>
                  </a:lnTo>
                  <a:lnTo>
                    <a:pt x="19792" y="17429"/>
                  </a:lnTo>
                  <a:lnTo>
                    <a:pt x="26232" y="12080"/>
                  </a:lnTo>
                  <a:lnTo>
                    <a:pt x="32651" y="7991"/>
                  </a:lnTo>
                  <a:lnTo>
                    <a:pt x="39055" y="4888"/>
                  </a:lnTo>
                  <a:lnTo>
                    <a:pt x="45444" y="2614"/>
                  </a:lnTo>
                  <a:lnTo>
                    <a:pt x="51822" y="1076"/>
                  </a:lnTo>
                  <a:lnTo>
                    <a:pt x="58188" y="215"/>
                  </a:lnTo>
                  <a:lnTo>
                    <a:pt x="64545" y="0"/>
                  </a:lnTo>
                  <a:lnTo>
                    <a:pt x="70890" y="422"/>
                  </a:lnTo>
                  <a:lnTo>
                    <a:pt x="77225" y="1490"/>
                  </a:lnTo>
                  <a:lnTo>
                    <a:pt x="83550" y="3236"/>
                  </a:lnTo>
                  <a:lnTo>
                    <a:pt x="89862" y="5716"/>
                  </a:lnTo>
                  <a:lnTo>
                    <a:pt x="96160" y="9026"/>
                  </a:lnTo>
                  <a:lnTo>
                    <a:pt x="102443" y="13323"/>
                  </a:lnTo>
                  <a:lnTo>
                    <a:pt x="108705" y="18879"/>
                  </a:lnTo>
                  <a:lnTo>
                    <a:pt x="114938" y="26232"/>
                  </a:lnTo>
                  <a:lnTo>
                    <a:pt x="127018" y="6454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9" name="Straight Connector 48"/>
            <p:cNvCxnSpPr/>
            <p:nvPr/>
          </p:nvCxnSpPr>
          <p:spPr>
            <a:xfrm>
              <a:off x="8747369" y="5583076"/>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1" name="Freeform 50"/>
          <p:cNvSpPr/>
          <p:nvPr/>
        </p:nvSpPr>
        <p:spPr>
          <a:xfrm>
            <a:off x="3609975" y="2954338"/>
            <a:ext cx="5187950" cy="1711325"/>
          </a:xfrm>
          <a:custGeom>
            <a:avLst/>
            <a:gdLst>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74206 w 5188016"/>
              <a:gd name="connsiteY15" fmla="*/ 462012 h 1710088"/>
              <a:gd name="connsiteX16" fmla="*/ 3166711 w 5188016"/>
              <a:gd name="connsiteY16" fmla="*/ 529389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66711 w 5188016"/>
              <a:gd name="connsiteY16" fmla="*/ 529389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867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771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181726 w 5188016"/>
              <a:gd name="connsiteY10" fmla="*/ 245444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20293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055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055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553326 w 5188016"/>
              <a:gd name="connsiteY17" fmla="*/ 3978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88016" h="1710088">
                <a:moveTo>
                  <a:pt x="0" y="1674796"/>
                </a:moveTo>
                <a:cubicBezTo>
                  <a:pt x="145181" y="1654743"/>
                  <a:pt x="290362" y="1634691"/>
                  <a:pt x="423511" y="1636295"/>
                </a:cubicBezTo>
                <a:cubicBezTo>
                  <a:pt x="556660" y="1637899"/>
                  <a:pt x="694623" y="1710088"/>
                  <a:pt x="798897" y="1684421"/>
                </a:cubicBezTo>
                <a:cubicBezTo>
                  <a:pt x="903171" y="1658754"/>
                  <a:pt x="940067" y="1532020"/>
                  <a:pt x="1049153" y="1482290"/>
                </a:cubicBezTo>
                <a:cubicBezTo>
                  <a:pt x="1158239" y="1432560"/>
                  <a:pt x="1329890" y="1413309"/>
                  <a:pt x="1453414" y="1386038"/>
                </a:cubicBezTo>
                <a:cubicBezTo>
                  <a:pt x="1576938" y="1358767"/>
                  <a:pt x="1679608" y="1333099"/>
                  <a:pt x="1790299" y="1318661"/>
                </a:cubicBezTo>
                <a:cubicBezTo>
                  <a:pt x="1900990" y="1304223"/>
                  <a:pt x="2048577" y="1339515"/>
                  <a:pt x="2117558" y="1299410"/>
                </a:cubicBezTo>
                <a:cubicBezTo>
                  <a:pt x="2186539" y="1259305"/>
                  <a:pt x="2180790" y="1177490"/>
                  <a:pt x="2204185" y="1078029"/>
                </a:cubicBezTo>
                <a:cubicBezTo>
                  <a:pt x="2227580" y="978568"/>
                  <a:pt x="2299769" y="816008"/>
                  <a:pt x="2257926" y="702644"/>
                </a:cubicBezTo>
                <a:cubicBezTo>
                  <a:pt x="2216083" y="589280"/>
                  <a:pt x="1978526" y="474044"/>
                  <a:pt x="1953126" y="397844"/>
                </a:cubicBezTo>
                <a:cubicBezTo>
                  <a:pt x="1927726" y="321644"/>
                  <a:pt x="2003926" y="296244"/>
                  <a:pt x="2105526" y="245444"/>
                </a:cubicBezTo>
                <a:cubicBezTo>
                  <a:pt x="2207126" y="194644"/>
                  <a:pt x="2433988" y="127534"/>
                  <a:pt x="2562726" y="93044"/>
                </a:cubicBezTo>
                <a:cubicBezTo>
                  <a:pt x="2691464" y="58554"/>
                  <a:pt x="2814453" y="25801"/>
                  <a:pt x="2877953" y="38501"/>
                </a:cubicBezTo>
                <a:cubicBezTo>
                  <a:pt x="2941453" y="51201"/>
                  <a:pt x="2945464" y="122054"/>
                  <a:pt x="2943726" y="169244"/>
                </a:cubicBezTo>
                <a:cubicBezTo>
                  <a:pt x="2941988" y="216434"/>
                  <a:pt x="2867526" y="245444"/>
                  <a:pt x="2867526" y="321644"/>
                </a:cubicBezTo>
                <a:cubicBezTo>
                  <a:pt x="2867526" y="397844"/>
                  <a:pt x="2892926" y="562944"/>
                  <a:pt x="2943726" y="626444"/>
                </a:cubicBezTo>
                <a:cubicBezTo>
                  <a:pt x="2994526" y="689944"/>
                  <a:pt x="3070726" y="740744"/>
                  <a:pt x="3172326" y="702644"/>
                </a:cubicBezTo>
                <a:cubicBezTo>
                  <a:pt x="3273926" y="664544"/>
                  <a:pt x="3426326" y="461344"/>
                  <a:pt x="3553326" y="397844"/>
                </a:cubicBezTo>
                <a:cubicBezTo>
                  <a:pt x="3680326" y="334344"/>
                  <a:pt x="3742088" y="362284"/>
                  <a:pt x="3934326" y="321644"/>
                </a:cubicBezTo>
                <a:cubicBezTo>
                  <a:pt x="4126564" y="281004"/>
                  <a:pt x="4510638" y="202799"/>
                  <a:pt x="4706753" y="154004"/>
                </a:cubicBezTo>
                <a:cubicBezTo>
                  <a:pt x="4902868" y="105209"/>
                  <a:pt x="5034012" y="54543"/>
                  <a:pt x="5111014" y="28876"/>
                </a:cubicBezTo>
                <a:cubicBezTo>
                  <a:pt x="5188016" y="3209"/>
                  <a:pt x="5178391" y="1604"/>
                  <a:pt x="5168766" y="0"/>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2" name="TextBox 51"/>
          <p:cNvSpPr txBox="1"/>
          <p:nvPr/>
        </p:nvSpPr>
        <p:spPr>
          <a:xfrm>
            <a:off x="3276600" y="44958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3" name="TextBox 52"/>
          <p:cNvSpPr txBox="1"/>
          <p:nvPr/>
        </p:nvSpPr>
        <p:spPr>
          <a:xfrm>
            <a:off x="8686800" y="2743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4" name="Freeform 53"/>
          <p:cNvSpPr/>
          <p:nvPr/>
        </p:nvSpPr>
        <p:spPr>
          <a:xfrm>
            <a:off x="3530600" y="3668713"/>
            <a:ext cx="5207000" cy="1397000"/>
          </a:xfrm>
          <a:custGeom>
            <a:avLst/>
            <a:gdLst>
              <a:gd name="connsiteX0" fmla="*/ 0 w 5207000"/>
              <a:gd name="connsiteY0" fmla="*/ 1347258 h 1397000"/>
              <a:gd name="connsiteX1" fmla="*/ 393700 w 5207000"/>
              <a:gd name="connsiteY1" fmla="*/ 1391708 h 1397000"/>
              <a:gd name="connsiteX2" fmla="*/ 654050 w 5207000"/>
              <a:gd name="connsiteY2" fmla="*/ 1359958 h 1397000"/>
              <a:gd name="connsiteX3" fmla="*/ 698500 w 5207000"/>
              <a:gd name="connsiteY3" fmla="*/ 1169458 h 1397000"/>
              <a:gd name="connsiteX4" fmla="*/ 641350 w 5207000"/>
              <a:gd name="connsiteY4" fmla="*/ 998008 h 1397000"/>
              <a:gd name="connsiteX5" fmla="*/ 704850 w 5207000"/>
              <a:gd name="connsiteY5" fmla="*/ 953558 h 1397000"/>
              <a:gd name="connsiteX6" fmla="*/ 850900 w 5207000"/>
              <a:gd name="connsiteY6" fmla="*/ 991658 h 1397000"/>
              <a:gd name="connsiteX7" fmla="*/ 1130300 w 5207000"/>
              <a:gd name="connsiteY7" fmla="*/ 959908 h 1397000"/>
              <a:gd name="connsiteX8" fmla="*/ 1657350 w 5207000"/>
              <a:gd name="connsiteY8" fmla="*/ 896408 h 1397000"/>
              <a:gd name="connsiteX9" fmla="*/ 1765300 w 5207000"/>
              <a:gd name="connsiteY9" fmla="*/ 871008 h 1397000"/>
              <a:gd name="connsiteX10" fmla="*/ 1962150 w 5207000"/>
              <a:gd name="connsiteY10" fmla="*/ 744008 h 1397000"/>
              <a:gd name="connsiteX11" fmla="*/ 2254250 w 5207000"/>
              <a:gd name="connsiteY11" fmla="*/ 629708 h 1397000"/>
              <a:gd name="connsiteX12" fmla="*/ 2425700 w 5207000"/>
              <a:gd name="connsiteY12" fmla="*/ 496358 h 1397000"/>
              <a:gd name="connsiteX13" fmla="*/ 2667000 w 5207000"/>
              <a:gd name="connsiteY13" fmla="*/ 509058 h 1397000"/>
              <a:gd name="connsiteX14" fmla="*/ 2889250 w 5207000"/>
              <a:gd name="connsiteY14" fmla="*/ 661458 h 1397000"/>
              <a:gd name="connsiteX15" fmla="*/ 3041650 w 5207000"/>
              <a:gd name="connsiteY15" fmla="*/ 553508 h 1397000"/>
              <a:gd name="connsiteX16" fmla="*/ 3359150 w 5207000"/>
              <a:gd name="connsiteY16" fmla="*/ 426508 h 1397000"/>
              <a:gd name="connsiteX17" fmla="*/ 3708400 w 5207000"/>
              <a:gd name="connsiteY17" fmla="*/ 350308 h 1397000"/>
              <a:gd name="connsiteX18" fmla="*/ 4203700 w 5207000"/>
              <a:gd name="connsiteY18" fmla="*/ 210608 h 1397000"/>
              <a:gd name="connsiteX19" fmla="*/ 4552950 w 5207000"/>
              <a:gd name="connsiteY19" fmla="*/ 96308 h 1397000"/>
              <a:gd name="connsiteX20" fmla="*/ 5022850 w 5207000"/>
              <a:gd name="connsiteY20" fmla="*/ 13758 h 1397000"/>
              <a:gd name="connsiteX21" fmla="*/ 5207000 w 5207000"/>
              <a:gd name="connsiteY21" fmla="*/ 13758 h 13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7000" h="1397000">
                <a:moveTo>
                  <a:pt x="0" y="1347258"/>
                </a:moveTo>
                <a:cubicBezTo>
                  <a:pt x="142346" y="1368424"/>
                  <a:pt x="284692" y="1389591"/>
                  <a:pt x="393700" y="1391708"/>
                </a:cubicBezTo>
                <a:cubicBezTo>
                  <a:pt x="502708" y="1393825"/>
                  <a:pt x="603250" y="1397000"/>
                  <a:pt x="654050" y="1359958"/>
                </a:cubicBezTo>
                <a:cubicBezTo>
                  <a:pt x="704850" y="1322916"/>
                  <a:pt x="700617" y="1229783"/>
                  <a:pt x="698500" y="1169458"/>
                </a:cubicBezTo>
                <a:cubicBezTo>
                  <a:pt x="696383" y="1109133"/>
                  <a:pt x="640292" y="1033991"/>
                  <a:pt x="641350" y="998008"/>
                </a:cubicBezTo>
                <a:cubicBezTo>
                  <a:pt x="642408" y="962025"/>
                  <a:pt x="669925" y="954616"/>
                  <a:pt x="704850" y="953558"/>
                </a:cubicBezTo>
                <a:cubicBezTo>
                  <a:pt x="739775" y="952500"/>
                  <a:pt x="779992" y="990600"/>
                  <a:pt x="850900" y="991658"/>
                </a:cubicBezTo>
                <a:cubicBezTo>
                  <a:pt x="921808" y="992716"/>
                  <a:pt x="1130300" y="959908"/>
                  <a:pt x="1130300" y="959908"/>
                </a:cubicBezTo>
                <a:lnTo>
                  <a:pt x="1657350" y="896408"/>
                </a:lnTo>
                <a:cubicBezTo>
                  <a:pt x="1763183" y="881591"/>
                  <a:pt x="1714500" y="896408"/>
                  <a:pt x="1765300" y="871008"/>
                </a:cubicBezTo>
                <a:cubicBezTo>
                  <a:pt x="1816100" y="845608"/>
                  <a:pt x="1880658" y="784225"/>
                  <a:pt x="1962150" y="744008"/>
                </a:cubicBezTo>
                <a:cubicBezTo>
                  <a:pt x="2043642" y="703791"/>
                  <a:pt x="2176992" y="670983"/>
                  <a:pt x="2254250" y="629708"/>
                </a:cubicBezTo>
                <a:cubicBezTo>
                  <a:pt x="2331508" y="588433"/>
                  <a:pt x="2356908" y="516466"/>
                  <a:pt x="2425700" y="496358"/>
                </a:cubicBezTo>
                <a:cubicBezTo>
                  <a:pt x="2494492" y="476250"/>
                  <a:pt x="2589742" y="481541"/>
                  <a:pt x="2667000" y="509058"/>
                </a:cubicBezTo>
                <a:cubicBezTo>
                  <a:pt x="2744258" y="536575"/>
                  <a:pt x="2826809" y="654050"/>
                  <a:pt x="2889250" y="661458"/>
                </a:cubicBezTo>
                <a:cubicBezTo>
                  <a:pt x="2951691" y="668866"/>
                  <a:pt x="2963333" y="592666"/>
                  <a:pt x="3041650" y="553508"/>
                </a:cubicBezTo>
                <a:cubicBezTo>
                  <a:pt x="3119967" y="514350"/>
                  <a:pt x="3248025" y="460375"/>
                  <a:pt x="3359150" y="426508"/>
                </a:cubicBezTo>
                <a:cubicBezTo>
                  <a:pt x="3470275" y="392641"/>
                  <a:pt x="3567642" y="386291"/>
                  <a:pt x="3708400" y="350308"/>
                </a:cubicBezTo>
                <a:cubicBezTo>
                  <a:pt x="3849158" y="314325"/>
                  <a:pt x="4062942" y="252941"/>
                  <a:pt x="4203700" y="210608"/>
                </a:cubicBezTo>
                <a:cubicBezTo>
                  <a:pt x="4344458" y="168275"/>
                  <a:pt x="4416425" y="129116"/>
                  <a:pt x="4552950" y="96308"/>
                </a:cubicBezTo>
                <a:cubicBezTo>
                  <a:pt x="4689475" y="63500"/>
                  <a:pt x="4913842" y="27516"/>
                  <a:pt x="5022850" y="13758"/>
                </a:cubicBezTo>
                <a:cubicBezTo>
                  <a:pt x="5131858" y="0"/>
                  <a:pt x="5169429" y="6879"/>
                  <a:pt x="5207000" y="13758"/>
                </a:cubicBezTo>
              </a:path>
            </a:pathLst>
          </a:custGeom>
          <a:ln w="158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5" name="TextBox 54"/>
          <p:cNvSpPr txBox="1"/>
          <p:nvPr/>
        </p:nvSpPr>
        <p:spPr>
          <a:xfrm>
            <a:off x="3276600" y="48768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6" name="TextBox 55"/>
          <p:cNvSpPr txBox="1"/>
          <p:nvPr/>
        </p:nvSpPr>
        <p:spPr>
          <a:xfrm>
            <a:off x="8686800" y="3505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7" name="Freeform 56"/>
          <p:cNvSpPr/>
          <p:nvPr/>
        </p:nvSpPr>
        <p:spPr>
          <a:xfrm>
            <a:off x="3436938" y="2222500"/>
            <a:ext cx="5318125" cy="1023938"/>
          </a:xfrm>
          <a:custGeom>
            <a:avLst/>
            <a:gdLst>
              <a:gd name="connsiteX0" fmla="*/ 87842 w 5318125"/>
              <a:gd name="connsiteY0" fmla="*/ 806450 h 1040342"/>
              <a:gd name="connsiteX1" fmla="*/ 240242 w 5318125"/>
              <a:gd name="connsiteY1" fmla="*/ 755650 h 1040342"/>
              <a:gd name="connsiteX2" fmla="*/ 138642 w 5318125"/>
              <a:gd name="connsiteY2" fmla="*/ 603250 h 1040342"/>
              <a:gd name="connsiteX3" fmla="*/ 30692 w 5318125"/>
              <a:gd name="connsiteY3" fmla="*/ 368300 h 1040342"/>
              <a:gd name="connsiteX4" fmla="*/ 17992 w 5318125"/>
              <a:gd name="connsiteY4" fmla="*/ 82550 h 1040342"/>
              <a:gd name="connsiteX5" fmla="*/ 138642 w 5318125"/>
              <a:gd name="connsiteY5" fmla="*/ 12700 h 1040342"/>
              <a:gd name="connsiteX6" fmla="*/ 310092 w 5318125"/>
              <a:gd name="connsiteY6" fmla="*/ 158750 h 1040342"/>
              <a:gd name="connsiteX7" fmla="*/ 449792 w 5318125"/>
              <a:gd name="connsiteY7" fmla="*/ 311150 h 1040342"/>
              <a:gd name="connsiteX8" fmla="*/ 627592 w 5318125"/>
              <a:gd name="connsiteY8" fmla="*/ 273050 h 1040342"/>
              <a:gd name="connsiteX9" fmla="*/ 811742 w 5318125"/>
              <a:gd name="connsiteY9" fmla="*/ 209550 h 1040342"/>
              <a:gd name="connsiteX10" fmla="*/ 938742 w 5318125"/>
              <a:gd name="connsiteY10" fmla="*/ 292100 h 1040342"/>
              <a:gd name="connsiteX11" fmla="*/ 1160992 w 5318125"/>
              <a:gd name="connsiteY11" fmla="*/ 323850 h 1040342"/>
              <a:gd name="connsiteX12" fmla="*/ 1561042 w 5318125"/>
              <a:gd name="connsiteY12" fmla="*/ 234950 h 1040342"/>
              <a:gd name="connsiteX13" fmla="*/ 1891242 w 5318125"/>
              <a:gd name="connsiteY13" fmla="*/ 120650 h 1040342"/>
              <a:gd name="connsiteX14" fmla="*/ 2234142 w 5318125"/>
              <a:gd name="connsiteY14" fmla="*/ 107950 h 1040342"/>
              <a:gd name="connsiteX15" fmla="*/ 2894542 w 5318125"/>
              <a:gd name="connsiteY15" fmla="*/ 482600 h 1040342"/>
              <a:gd name="connsiteX16" fmla="*/ 3123142 w 5318125"/>
              <a:gd name="connsiteY16" fmla="*/ 698500 h 1040342"/>
              <a:gd name="connsiteX17" fmla="*/ 3199342 w 5318125"/>
              <a:gd name="connsiteY17" fmla="*/ 882650 h 1040342"/>
              <a:gd name="connsiteX18" fmla="*/ 3485092 w 5318125"/>
              <a:gd name="connsiteY18" fmla="*/ 971550 h 1040342"/>
              <a:gd name="connsiteX19" fmla="*/ 3580342 w 5318125"/>
              <a:gd name="connsiteY19" fmla="*/ 711200 h 1040342"/>
              <a:gd name="connsiteX20" fmla="*/ 3815292 w 5318125"/>
              <a:gd name="connsiteY20" fmla="*/ 1009650 h 1040342"/>
              <a:gd name="connsiteX21" fmla="*/ 4297892 w 5318125"/>
              <a:gd name="connsiteY21" fmla="*/ 895350 h 1040342"/>
              <a:gd name="connsiteX22" fmla="*/ 4799542 w 5318125"/>
              <a:gd name="connsiteY22" fmla="*/ 647700 h 1040342"/>
              <a:gd name="connsiteX23" fmla="*/ 5237692 w 5318125"/>
              <a:gd name="connsiteY23" fmla="*/ 425450 h 1040342"/>
              <a:gd name="connsiteX24" fmla="*/ 5282142 w 5318125"/>
              <a:gd name="connsiteY24" fmla="*/ 412750 h 1040342"/>
              <a:gd name="connsiteX0" fmla="*/ 87842 w 5318125"/>
              <a:gd name="connsiteY0" fmla="*/ 806450 h 1022350"/>
              <a:gd name="connsiteX1" fmla="*/ 240242 w 5318125"/>
              <a:gd name="connsiteY1" fmla="*/ 755650 h 1022350"/>
              <a:gd name="connsiteX2" fmla="*/ 138642 w 5318125"/>
              <a:gd name="connsiteY2" fmla="*/ 603250 h 1022350"/>
              <a:gd name="connsiteX3" fmla="*/ 30692 w 5318125"/>
              <a:gd name="connsiteY3" fmla="*/ 368300 h 1022350"/>
              <a:gd name="connsiteX4" fmla="*/ 17992 w 5318125"/>
              <a:gd name="connsiteY4" fmla="*/ 82550 h 1022350"/>
              <a:gd name="connsiteX5" fmla="*/ 138642 w 5318125"/>
              <a:gd name="connsiteY5" fmla="*/ 12700 h 1022350"/>
              <a:gd name="connsiteX6" fmla="*/ 310092 w 5318125"/>
              <a:gd name="connsiteY6" fmla="*/ 158750 h 1022350"/>
              <a:gd name="connsiteX7" fmla="*/ 449792 w 5318125"/>
              <a:gd name="connsiteY7" fmla="*/ 311150 h 1022350"/>
              <a:gd name="connsiteX8" fmla="*/ 627592 w 5318125"/>
              <a:gd name="connsiteY8" fmla="*/ 273050 h 1022350"/>
              <a:gd name="connsiteX9" fmla="*/ 811742 w 5318125"/>
              <a:gd name="connsiteY9" fmla="*/ 209550 h 1022350"/>
              <a:gd name="connsiteX10" fmla="*/ 938742 w 5318125"/>
              <a:gd name="connsiteY10" fmla="*/ 292100 h 1022350"/>
              <a:gd name="connsiteX11" fmla="*/ 1160992 w 5318125"/>
              <a:gd name="connsiteY11" fmla="*/ 323850 h 1022350"/>
              <a:gd name="connsiteX12" fmla="*/ 1561042 w 5318125"/>
              <a:gd name="connsiteY12" fmla="*/ 234950 h 1022350"/>
              <a:gd name="connsiteX13" fmla="*/ 1891242 w 5318125"/>
              <a:gd name="connsiteY13" fmla="*/ 120650 h 1022350"/>
              <a:gd name="connsiteX14" fmla="*/ 2234142 w 5318125"/>
              <a:gd name="connsiteY14" fmla="*/ 107950 h 1022350"/>
              <a:gd name="connsiteX15" fmla="*/ 2894542 w 5318125"/>
              <a:gd name="connsiteY15" fmla="*/ 482600 h 1022350"/>
              <a:gd name="connsiteX16" fmla="*/ 3123142 w 5318125"/>
              <a:gd name="connsiteY16" fmla="*/ 698500 h 1022350"/>
              <a:gd name="connsiteX17" fmla="*/ 3199342 w 5318125"/>
              <a:gd name="connsiteY17" fmla="*/ 882650 h 1022350"/>
              <a:gd name="connsiteX18" fmla="*/ 3485092 w 5318125"/>
              <a:gd name="connsiteY18" fmla="*/ 971550 h 1022350"/>
              <a:gd name="connsiteX19" fmla="*/ 3815292 w 5318125"/>
              <a:gd name="connsiteY19" fmla="*/ 1009650 h 1022350"/>
              <a:gd name="connsiteX20" fmla="*/ 4297892 w 5318125"/>
              <a:gd name="connsiteY20" fmla="*/ 895350 h 1022350"/>
              <a:gd name="connsiteX21" fmla="*/ 4799542 w 5318125"/>
              <a:gd name="connsiteY21" fmla="*/ 647700 h 1022350"/>
              <a:gd name="connsiteX22" fmla="*/ 5237692 w 5318125"/>
              <a:gd name="connsiteY22" fmla="*/ 425450 h 1022350"/>
              <a:gd name="connsiteX23" fmla="*/ 5282142 w 5318125"/>
              <a:gd name="connsiteY23" fmla="*/ 412750 h 1022350"/>
              <a:gd name="connsiteX0" fmla="*/ 87842 w 5318125"/>
              <a:gd name="connsiteY0" fmla="*/ 806450 h 1023408"/>
              <a:gd name="connsiteX1" fmla="*/ 240242 w 5318125"/>
              <a:gd name="connsiteY1" fmla="*/ 755650 h 1023408"/>
              <a:gd name="connsiteX2" fmla="*/ 138642 w 5318125"/>
              <a:gd name="connsiteY2" fmla="*/ 603250 h 1023408"/>
              <a:gd name="connsiteX3" fmla="*/ 30692 w 5318125"/>
              <a:gd name="connsiteY3" fmla="*/ 368300 h 1023408"/>
              <a:gd name="connsiteX4" fmla="*/ 17992 w 5318125"/>
              <a:gd name="connsiteY4" fmla="*/ 82550 h 1023408"/>
              <a:gd name="connsiteX5" fmla="*/ 138642 w 5318125"/>
              <a:gd name="connsiteY5" fmla="*/ 12700 h 1023408"/>
              <a:gd name="connsiteX6" fmla="*/ 310092 w 5318125"/>
              <a:gd name="connsiteY6" fmla="*/ 158750 h 1023408"/>
              <a:gd name="connsiteX7" fmla="*/ 449792 w 5318125"/>
              <a:gd name="connsiteY7" fmla="*/ 311150 h 1023408"/>
              <a:gd name="connsiteX8" fmla="*/ 627592 w 5318125"/>
              <a:gd name="connsiteY8" fmla="*/ 273050 h 1023408"/>
              <a:gd name="connsiteX9" fmla="*/ 811742 w 5318125"/>
              <a:gd name="connsiteY9" fmla="*/ 209550 h 1023408"/>
              <a:gd name="connsiteX10" fmla="*/ 938742 w 5318125"/>
              <a:gd name="connsiteY10" fmla="*/ 292100 h 1023408"/>
              <a:gd name="connsiteX11" fmla="*/ 1160992 w 5318125"/>
              <a:gd name="connsiteY11" fmla="*/ 323850 h 1023408"/>
              <a:gd name="connsiteX12" fmla="*/ 1561042 w 5318125"/>
              <a:gd name="connsiteY12" fmla="*/ 234950 h 1023408"/>
              <a:gd name="connsiteX13" fmla="*/ 1891242 w 5318125"/>
              <a:gd name="connsiteY13" fmla="*/ 120650 h 1023408"/>
              <a:gd name="connsiteX14" fmla="*/ 2234142 w 5318125"/>
              <a:gd name="connsiteY14" fmla="*/ 107950 h 1023408"/>
              <a:gd name="connsiteX15" fmla="*/ 2894542 w 5318125"/>
              <a:gd name="connsiteY15" fmla="*/ 482600 h 1023408"/>
              <a:gd name="connsiteX16" fmla="*/ 3123142 w 5318125"/>
              <a:gd name="connsiteY16" fmla="*/ 698500 h 1023408"/>
              <a:gd name="connsiteX17" fmla="*/ 3199342 w 5318125"/>
              <a:gd name="connsiteY17" fmla="*/ 882650 h 1023408"/>
              <a:gd name="connsiteX18" fmla="*/ 3345392 w 5318125"/>
              <a:gd name="connsiteY18" fmla="*/ 977900 h 1023408"/>
              <a:gd name="connsiteX19" fmla="*/ 3815292 w 5318125"/>
              <a:gd name="connsiteY19" fmla="*/ 1009650 h 1023408"/>
              <a:gd name="connsiteX20" fmla="*/ 4297892 w 5318125"/>
              <a:gd name="connsiteY20" fmla="*/ 895350 h 1023408"/>
              <a:gd name="connsiteX21" fmla="*/ 4799542 w 5318125"/>
              <a:gd name="connsiteY21" fmla="*/ 647700 h 1023408"/>
              <a:gd name="connsiteX22" fmla="*/ 5237692 w 5318125"/>
              <a:gd name="connsiteY22" fmla="*/ 425450 h 1023408"/>
              <a:gd name="connsiteX23" fmla="*/ 5282142 w 5318125"/>
              <a:gd name="connsiteY23" fmla="*/ 412750 h 1023408"/>
              <a:gd name="connsiteX0" fmla="*/ 240242 w 5318125"/>
              <a:gd name="connsiteY0" fmla="*/ 755650 h 1023408"/>
              <a:gd name="connsiteX1" fmla="*/ 138642 w 5318125"/>
              <a:gd name="connsiteY1" fmla="*/ 603250 h 1023408"/>
              <a:gd name="connsiteX2" fmla="*/ 30692 w 5318125"/>
              <a:gd name="connsiteY2" fmla="*/ 368300 h 1023408"/>
              <a:gd name="connsiteX3" fmla="*/ 17992 w 5318125"/>
              <a:gd name="connsiteY3" fmla="*/ 82550 h 1023408"/>
              <a:gd name="connsiteX4" fmla="*/ 138642 w 5318125"/>
              <a:gd name="connsiteY4" fmla="*/ 12700 h 1023408"/>
              <a:gd name="connsiteX5" fmla="*/ 310092 w 5318125"/>
              <a:gd name="connsiteY5" fmla="*/ 158750 h 1023408"/>
              <a:gd name="connsiteX6" fmla="*/ 449792 w 5318125"/>
              <a:gd name="connsiteY6" fmla="*/ 311150 h 1023408"/>
              <a:gd name="connsiteX7" fmla="*/ 627592 w 5318125"/>
              <a:gd name="connsiteY7" fmla="*/ 273050 h 1023408"/>
              <a:gd name="connsiteX8" fmla="*/ 811742 w 5318125"/>
              <a:gd name="connsiteY8" fmla="*/ 209550 h 1023408"/>
              <a:gd name="connsiteX9" fmla="*/ 938742 w 5318125"/>
              <a:gd name="connsiteY9" fmla="*/ 292100 h 1023408"/>
              <a:gd name="connsiteX10" fmla="*/ 1160992 w 5318125"/>
              <a:gd name="connsiteY10" fmla="*/ 323850 h 1023408"/>
              <a:gd name="connsiteX11" fmla="*/ 1561042 w 5318125"/>
              <a:gd name="connsiteY11" fmla="*/ 234950 h 1023408"/>
              <a:gd name="connsiteX12" fmla="*/ 1891242 w 5318125"/>
              <a:gd name="connsiteY12" fmla="*/ 120650 h 1023408"/>
              <a:gd name="connsiteX13" fmla="*/ 2234142 w 5318125"/>
              <a:gd name="connsiteY13" fmla="*/ 107950 h 1023408"/>
              <a:gd name="connsiteX14" fmla="*/ 2894542 w 5318125"/>
              <a:gd name="connsiteY14" fmla="*/ 482600 h 1023408"/>
              <a:gd name="connsiteX15" fmla="*/ 3123142 w 5318125"/>
              <a:gd name="connsiteY15" fmla="*/ 698500 h 1023408"/>
              <a:gd name="connsiteX16" fmla="*/ 3199342 w 5318125"/>
              <a:gd name="connsiteY16" fmla="*/ 882650 h 1023408"/>
              <a:gd name="connsiteX17" fmla="*/ 3345392 w 5318125"/>
              <a:gd name="connsiteY17" fmla="*/ 977900 h 1023408"/>
              <a:gd name="connsiteX18" fmla="*/ 3815292 w 5318125"/>
              <a:gd name="connsiteY18" fmla="*/ 1009650 h 1023408"/>
              <a:gd name="connsiteX19" fmla="*/ 4297892 w 5318125"/>
              <a:gd name="connsiteY19" fmla="*/ 895350 h 1023408"/>
              <a:gd name="connsiteX20" fmla="*/ 4799542 w 5318125"/>
              <a:gd name="connsiteY20" fmla="*/ 647700 h 1023408"/>
              <a:gd name="connsiteX21" fmla="*/ 5237692 w 5318125"/>
              <a:gd name="connsiteY21" fmla="*/ 425450 h 1023408"/>
              <a:gd name="connsiteX22" fmla="*/ 5282142 w 5318125"/>
              <a:gd name="connsiteY22" fmla="*/ 412750 h 102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18125" h="1023408">
                <a:moveTo>
                  <a:pt x="240242" y="755650"/>
                </a:moveTo>
                <a:cubicBezTo>
                  <a:pt x="248709" y="721783"/>
                  <a:pt x="173567" y="667808"/>
                  <a:pt x="138642" y="603250"/>
                </a:cubicBezTo>
                <a:cubicBezTo>
                  <a:pt x="103717" y="538692"/>
                  <a:pt x="50800" y="455083"/>
                  <a:pt x="30692" y="368300"/>
                </a:cubicBezTo>
                <a:cubicBezTo>
                  <a:pt x="10584" y="281517"/>
                  <a:pt x="0" y="141817"/>
                  <a:pt x="17992" y="82550"/>
                </a:cubicBezTo>
                <a:cubicBezTo>
                  <a:pt x="35984" y="23283"/>
                  <a:pt x="89959" y="0"/>
                  <a:pt x="138642" y="12700"/>
                </a:cubicBezTo>
                <a:cubicBezTo>
                  <a:pt x="187325" y="25400"/>
                  <a:pt x="258234" y="109008"/>
                  <a:pt x="310092" y="158750"/>
                </a:cubicBezTo>
                <a:cubicBezTo>
                  <a:pt x="361950" y="208492"/>
                  <a:pt x="396875" y="292100"/>
                  <a:pt x="449792" y="311150"/>
                </a:cubicBezTo>
                <a:cubicBezTo>
                  <a:pt x="502709" y="330200"/>
                  <a:pt x="567267" y="289983"/>
                  <a:pt x="627592" y="273050"/>
                </a:cubicBezTo>
                <a:cubicBezTo>
                  <a:pt x="687917" y="256117"/>
                  <a:pt x="759884" y="206375"/>
                  <a:pt x="811742" y="209550"/>
                </a:cubicBezTo>
                <a:cubicBezTo>
                  <a:pt x="863600" y="212725"/>
                  <a:pt x="880534" y="273050"/>
                  <a:pt x="938742" y="292100"/>
                </a:cubicBezTo>
                <a:cubicBezTo>
                  <a:pt x="996950" y="311150"/>
                  <a:pt x="1057275" y="333375"/>
                  <a:pt x="1160992" y="323850"/>
                </a:cubicBezTo>
                <a:cubicBezTo>
                  <a:pt x="1264709" y="314325"/>
                  <a:pt x="1439334" y="268817"/>
                  <a:pt x="1561042" y="234950"/>
                </a:cubicBezTo>
                <a:cubicBezTo>
                  <a:pt x="1682750" y="201083"/>
                  <a:pt x="1779059" y="141817"/>
                  <a:pt x="1891242" y="120650"/>
                </a:cubicBezTo>
                <a:cubicBezTo>
                  <a:pt x="2003425" y="99483"/>
                  <a:pt x="2066925" y="47625"/>
                  <a:pt x="2234142" y="107950"/>
                </a:cubicBezTo>
                <a:cubicBezTo>
                  <a:pt x="2401359" y="168275"/>
                  <a:pt x="2746375" y="384175"/>
                  <a:pt x="2894542" y="482600"/>
                </a:cubicBezTo>
                <a:cubicBezTo>
                  <a:pt x="3042709" y="581025"/>
                  <a:pt x="3072342" y="631825"/>
                  <a:pt x="3123142" y="698500"/>
                </a:cubicBezTo>
                <a:cubicBezTo>
                  <a:pt x="3173942" y="765175"/>
                  <a:pt x="3162300" y="836083"/>
                  <a:pt x="3199342" y="882650"/>
                </a:cubicBezTo>
                <a:cubicBezTo>
                  <a:pt x="3236384" y="929217"/>
                  <a:pt x="3242734" y="956733"/>
                  <a:pt x="3345392" y="977900"/>
                </a:cubicBezTo>
                <a:cubicBezTo>
                  <a:pt x="3448050" y="999067"/>
                  <a:pt x="3656542" y="1023408"/>
                  <a:pt x="3815292" y="1009650"/>
                </a:cubicBezTo>
                <a:cubicBezTo>
                  <a:pt x="3974042" y="995892"/>
                  <a:pt x="4133850" y="955675"/>
                  <a:pt x="4297892" y="895350"/>
                </a:cubicBezTo>
                <a:cubicBezTo>
                  <a:pt x="4461934" y="835025"/>
                  <a:pt x="4799542" y="647700"/>
                  <a:pt x="4799542" y="647700"/>
                </a:cubicBezTo>
                <a:lnTo>
                  <a:pt x="5237692" y="425450"/>
                </a:lnTo>
                <a:cubicBezTo>
                  <a:pt x="5318125" y="386292"/>
                  <a:pt x="5282142" y="412750"/>
                  <a:pt x="5282142" y="412750"/>
                </a:cubicBezTo>
              </a:path>
            </a:pathLst>
          </a:custGeom>
          <a:ln w="15875">
            <a:solidFill>
              <a:srgbClr val="FF66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0978" name="TextBox 57"/>
          <p:cNvSpPr txBox="1">
            <a:spLocks noChangeArrowheads="1"/>
          </p:cNvSpPr>
          <p:nvPr/>
        </p:nvSpPr>
        <p:spPr bwMode="auto">
          <a:xfrm>
            <a:off x="3276600" y="28956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40979" name="TextBox 58"/>
          <p:cNvSpPr txBox="1">
            <a:spLocks noChangeArrowheads="1"/>
          </p:cNvSpPr>
          <p:nvPr/>
        </p:nvSpPr>
        <p:spPr bwMode="auto">
          <a:xfrm>
            <a:off x="8534400" y="24384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69" name="Freeform 68"/>
          <p:cNvSpPr/>
          <p:nvPr/>
        </p:nvSpPr>
        <p:spPr>
          <a:xfrm>
            <a:off x="4821238" y="5357813"/>
            <a:ext cx="3865562" cy="992187"/>
          </a:xfrm>
          <a:custGeom>
            <a:avLst/>
            <a:gdLst>
              <a:gd name="connsiteX0" fmla="*/ 310092 w 3834342"/>
              <a:gd name="connsiteY0" fmla="*/ 991658 h 991658"/>
              <a:gd name="connsiteX1" fmla="*/ 246592 w 3834342"/>
              <a:gd name="connsiteY1" fmla="*/ 604308 h 991658"/>
              <a:gd name="connsiteX2" fmla="*/ 5292 w 3834342"/>
              <a:gd name="connsiteY2" fmla="*/ 388408 h 991658"/>
              <a:gd name="connsiteX3" fmla="*/ 214842 w 3834342"/>
              <a:gd name="connsiteY3" fmla="*/ 223308 h 991658"/>
              <a:gd name="connsiteX4" fmla="*/ 500592 w 3834342"/>
              <a:gd name="connsiteY4" fmla="*/ 140758 h 991658"/>
              <a:gd name="connsiteX5" fmla="*/ 678392 w 3834342"/>
              <a:gd name="connsiteY5" fmla="*/ 1058 h 991658"/>
              <a:gd name="connsiteX6" fmla="*/ 1230842 w 3834342"/>
              <a:gd name="connsiteY6" fmla="*/ 134408 h 991658"/>
              <a:gd name="connsiteX7" fmla="*/ 1776942 w 3834342"/>
              <a:gd name="connsiteY7" fmla="*/ 229658 h 991658"/>
              <a:gd name="connsiteX8" fmla="*/ 1992842 w 3834342"/>
              <a:gd name="connsiteY8" fmla="*/ 407458 h 991658"/>
              <a:gd name="connsiteX9" fmla="*/ 2551642 w 3834342"/>
              <a:gd name="connsiteY9" fmla="*/ 236008 h 991658"/>
              <a:gd name="connsiteX10" fmla="*/ 3104092 w 3834342"/>
              <a:gd name="connsiteY10" fmla="*/ 102658 h 991658"/>
              <a:gd name="connsiteX11" fmla="*/ 3669242 w 3834342"/>
              <a:gd name="connsiteY11" fmla="*/ 20108 h 991658"/>
              <a:gd name="connsiteX12" fmla="*/ 3834342 w 3834342"/>
              <a:gd name="connsiteY12" fmla="*/ 20108 h 991658"/>
              <a:gd name="connsiteX0" fmla="*/ 310092 w 3866092"/>
              <a:gd name="connsiteY0" fmla="*/ 991658 h 991658"/>
              <a:gd name="connsiteX1" fmla="*/ 246592 w 3866092"/>
              <a:gd name="connsiteY1" fmla="*/ 604308 h 991658"/>
              <a:gd name="connsiteX2" fmla="*/ 5292 w 3866092"/>
              <a:gd name="connsiteY2" fmla="*/ 388408 h 991658"/>
              <a:gd name="connsiteX3" fmla="*/ 214842 w 3866092"/>
              <a:gd name="connsiteY3" fmla="*/ 223308 h 991658"/>
              <a:gd name="connsiteX4" fmla="*/ 500592 w 3866092"/>
              <a:gd name="connsiteY4" fmla="*/ 140758 h 991658"/>
              <a:gd name="connsiteX5" fmla="*/ 678392 w 3866092"/>
              <a:gd name="connsiteY5" fmla="*/ 1058 h 991658"/>
              <a:gd name="connsiteX6" fmla="*/ 1230842 w 3866092"/>
              <a:gd name="connsiteY6" fmla="*/ 134408 h 991658"/>
              <a:gd name="connsiteX7" fmla="*/ 1776942 w 3866092"/>
              <a:gd name="connsiteY7" fmla="*/ 229658 h 991658"/>
              <a:gd name="connsiteX8" fmla="*/ 1992842 w 3866092"/>
              <a:gd name="connsiteY8" fmla="*/ 407458 h 991658"/>
              <a:gd name="connsiteX9" fmla="*/ 2551642 w 3866092"/>
              <a:gd name="connsiteY9" fmla="*/ 236008 h 991658"/>
              <a:gd name="connsiteX10" fmla="*/ 3104092 w 3866092"/>
              <a:gd name="connsiteY10" fmla="*/ 102658 h 991658"/>
              <a:gd name="connsiteX11" fmla="*/ 3669242 w 3866092"/>
              <a:gd name="connsiteY11" fmla="*/ 20108 h 991658"/>
              <a:gd name="connsiteX12" fmla="*/ 3866092 w 3866092"/>
              <a:gd name="connsiteY12" fmla="*/ 51858 h 991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6092" h="991658">
                <a:moveTo>
                  <a:pt x="310092" y="991658"/>
                </a:moveTo>
                <a:cubicBezTo>
                  <a:pt x="303742" y="848254"/>
                  <a:pt x="297392" y="704850"/>
                  <a:pt x="246592" y="604308"/>
                </a:cubicBezTo>
                <a:cubicBezTo>
                  <a:pt x="195792" y="503766"/>
                  <a:pt x="10584" y="451908"/>
                  <a:pt x="5292" y="388408"/>
                </a:cubicBezTo>
                <a:cubicBezTo>
                  <a:pt x="0" y="324908"/>
                  <a:pt x="132292" y="264583"/>
                  <a:pt x="214842" y="223308"/>
                </a:cubicBezTo>
                <a:cubicBezTo>
                  <a:pt x="297392" y="182033"/>
                  <a:pt x="423334" y="177800"/>
                  <a:pt x="500592" y="140758"/>
                </a:cubicBezTo>
                <a:cubicBezTo>
                  <a:pt x="577850" y="103716"/>
                  <a:pt x="556684" y="2116"/>
                  <a:pt x="678392" y="1058"/>
                </a:cubicBezTo>
                <a:cubicBezTo>
                  <a:pt x="800100" y="0"/>
                  <a:pt x="1047750" y="96308"/>
                  <a:pt x="1230842" y="134408"/>
                </a:cubicBezTo>
                <a:cubicBezTo>
                  <a:pt x="1413934" y="172508"/>
                  <a:pt x="1649942" y="184150"/>
                  <a:pt x="1776942" y="229658"/>
                </a:cubicBezTo>
                <a:cubicBezTo>
                  <a:pt x="1903942" y="275166"/>
                  <a:pt x="1863725" y="406400"/>
                  <a:pt x="1992842" y="407458"/>
                </a:cubicBezTo>
                <a:cubicBezTo>
                  <a:pt x="2121959" y="408516"/>
                  <a:pt x="2366434" y="286808"/>
                  <a:pt x="2551642" y="236008"/>
                </a:cubicBezTo>
                <a:cubicBezTo>
                  <a:pt x="2736850" y="185208"/>
                  <a:pt x="2917825" y="138641"/>
                  <a:pt x="3104092" y="102658"/>
                </a:cubicBezTo>
                <a:cubicBezTo>
                  <a:pt x="3290359" y="66675"/>
                  <a:pt x="3542242" y="28575"/>
                  <a:pt x="3669242" y="20108"/>
                </a:cubicBezTo>
                <a:cubicBezTo>
                  <a:pt x="3796242" y="11641"/>
                  <a:pt x="3844396" y="44979"/>
                  <a:pt x="3866092" y="51858"/>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1" name="TextBox 70"/>
          <p:cNvSpPr txBox="1"/>
          <p:nvPr/>
        </p:nvSpPr>
        <p:spPr>
          <a:xfrm>
            <a:off x="48768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3" name="Freeform 72"/>
          <p:cNvSpPr/>
          <p:nvPr/>
        </p:nvSpPr>
        <p:spPr>
          <a:xfrm>
            <a:off x="5181600" y="5715000"/>
            <a:ext cx="973138" cy="866775"/>
          </a:xfrm>
          <a:custGeom>
            <a:avLst/>
            <a:gdLst>
              <a:gd name="connsiteX0" fmla="*/ 50800 w 972608"/>
              <a:gd name="connsiteY0" fmla="*/ 854075 h 915458"/>
              <a:gd name="connsiteX1" fmla="*/ 317500 w 972608"/>
              <a:gd name="connsiteY1" fmla="*/ 498475 h 915458"/>
              <a:gd name="connsiteX2" fmla="*/ 393700 w 972608"/>
              <a:gd name="connsiteY2" fmla="*/ 161925 h 915458"/>
              <a:gd name="connsiteX3" fmla="*/ 603250 w 972608"/>
              <a:gd name="connsiteY3" fmla="*/ 136525 h 915458"/>
              <a:gd name="connsiteX4" fmla="*/ 800100 w 972608"/>
              <a:gd name="connsiteY4" fmla="*/ 60325 h 915458"/>
              <a:gd name="connsiteX5" fmla="*/ 895350 w 972608"/>
              <a:gd name="connsiteY5" fmla="*/ 3175 h 915458"/>
              <a:gd name="connsiteX6" fmla="*/ 971550 w 972608"/>
              <a:gd name="connsiteY6" fmla="*/ 79375 h 915458"/>
              <a:gd name="connsiteX7" fmla="*/ 901700 w 972608"/>
              <a:gd name="connsiteY7" fmla="*/ 358775 h 915458"/>
              <a:gd name="connsiteX8" fmla="*/ 679450 w 972608"/>
              <a:gd name="connsiteY8" fmla="*/ 612775 h 915458"/>
              <a:gd name="connsiteX9" fmla="*/ 622300 w 972608"/>
              <a:gd name="connsiteY9" fmla="*/ 866775 h 915458"/>
              <a:gd name="connsiteX10" fmla="*/ 50800 w 972608"/>
              <a:gd name="connsiteY10" fmla="*/ 854075 h 915458"/>
              <a:gd name="connsiteX0" fmla="*/ 50800 w 972608"/>
              <a:gd name="connsiteY0" fmla="*/ 854075 h 866775"/>
              <a:gd name="connsiteX1" fmla="*/ 317500 w 972608"/>
              <a:gd name="connsiteY1" fmla="*/ 498475 h 866775"/>
              <a:gd name="connsiteX2" fmla="*/ 393700 w 972608"/>
              <a:gd name="connsiteY2" fmla="*/ 161925 h 866775"/>
              <a:gd name="connsiteX3" fmla="*/ 603250 w 972608"/>
              <a:gd name="connsiteY3" fmla="*/ 136525 h 866775"/>
              <a:gd name="connsiteX4" fmla="*/ 800100 w 972608"/>
              <a:gd name="connsiteY4" fmla="*/ 60325 h 866775"/>
              <a:gd name="connsiteX5" fmla="*/ 895350 w 972608"/>
              <a:gd name="connsiteY5" fmla="*/ 3175 h 866775"/>
              <a:gd name="connsiteX6" fmla="*/ 971550 w 972608"/>
              <a:gd name="connsiteY6" fmla="*/ 79375 h 866775"/>
              <a:gd name="connsiteX7" fmla="*/ 901700 w 972608"/>
              <a:gd name="connsiteY7" fmla="*/ 358775 h 866775"/>
              <a:gd name="connsiteX8" fmla="*/ 679450 w 972608"/>
              <a:gd name="connsiteY8" fmla="*/ 612775 h 866775"/>
              <a:gd name="connsiteX9" fmla="*/ 622300 w 972608"/>
              <a:gd name="connsiteY9" fmla="*/ 866775 h 866775"/>
              <a:gd name="connsiteX10" fmla="*/ 50800 w 972608"/>
              <a:gd name="connsiteY10" fmla="*/ 854075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2608" h="866775">
                <a:moveTo>
                  <a:pt x="50800" y="854075"/>
                </a:moveTo>
                <a:cubicBezTo>
                  <a:pt x="0" y="792692"/>
                  <a:pt x="260350" y="613833"/>
                  <a:pt x="317500" y="498475"/>
                </a:cubicBezTo>
                <a:cubicBezTo>
                  <a:pt x="374650" y="383117"/>
                  <a:pt x="346075" y="222250"/>
                  <a:pt x="393700" y="161925"/>
                </a:cubicBezTo>
                <a:cubicBezTo>
                  <a:pt x="441325" y="101600"/>
                  <a:pt x="535517" y="153458"/>
                  <a:pt x="603250" y="136525"/>
                </a:cubicBezTo>
                <a:cubicBezTo>
                  <a:pt x="670983" y="119592"/>
                  <a:pt x="751417" y="82550"/>
                  <a:pt x="800100" y="60325"/>
                </a:cubicBezTo>
                <a:cubicBezTo>
                  <a:pt x="848783" y="38100"/>
                  <a:pt x="866775" y="0"/>
                  <a:pt x="895350" y="3175"/>
                </a:cubicBezTo>
                <a:cubicBezTo>
                  <a:pt x="923925" y="6350"/>
                  <a:pt x="970492" y="20108"/>
                  <a:pt x="971550" y="79375"/>
                </a:cubicBezTo>
                <a:cubicBezTo>
                  <a:pt x="972608" y="138642"/>
                  <a:pt x="950383" y="269875"/>
                  <a:pt x="901700" y="358775"/>
                </a:cubicBezTo>
                <a:cubicBezTo>
                  <a:pt x="853017" y="447675"/>
                  <a:pt x="726017" y="528108"/>
                  <a:pt x="679450" y="612775"/>
                </a:cubicBezTo>
                <a:cubicBezTo>
                  <a:pt x="632883" y="697442"/>
                  <a:pt x="729192" y="825500"/>
                  <a:pt x="622300" y="866775"/>
                </a:cubicBezTo>
                <a:lnTo>
                  <a:pt x="50800" y="854075"/>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2" name="TextBox 71"/>
          <p:cNvSpPr txBox="1"/>
          <p:nvPr/>
        </p:nvSpPr>
        <p:spPr>
          <a:xfrm>
            <a:off x="8610600" y="52578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4" name="Freeform 73"/>
          <p:cNvSpPr/>
          <p:nvPr/>
        </p:nvSpPr>
        <p:spPr>
          <a:xfrm>
            <a:off x="7924800" y="5772150"/>
            <a:ext cx="857250" cy="596900"/>
          </a:xfrm>
          <a:custGeom>
            <a:avLst/>
            <a:gdLst>
              <a:gd name="connsiteX0" fmla="*/ 0 w 857250"/>
              <a:gd name="connsiteY0" fmla="*/ 596900 h 596900"/>
              <a:gd name="connsiteX1" fmla="*/ 400050 w 857250"/>
              <a:gd name="connsiteY1" fmla="*/ 260350 h 596900"/>
              <a:gd name="connsiteX2" fmla="*/ 482600 w 857250"/>
              <a:gd name="connsiteY2" fmla="*/ 38100 h 596900"/>
              <a:gd name="connsiteX3" fmla="*/ 768350 w 857250"/>
              <a:gd name="connsiteY3" fmla="*/ 31750 h 596900"/>
              <a:gd name="connsiteX4" fmla="*/ 857250 w 857250"/>
              <a:gd name="connsiteY4" fmla="*/ 6985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596900">
                <a:moveTo>
                  <a:pt x="0" y="596900"/>
                </a:moveTo>
                <a:cubicBezTo>
                  <a:pt x="159808" y="475191"/>
                  <a:pt x="319617" y="353483"/>
                  <a:pt x="400050" y="260350"/>
                </a:cubicBezTo>
                <a:cubicBezTo>
                  <a:pt x="480483" y="167217"/>
                  <a:pt x="421217" y="76200"/>
                  <a:pt x="482600" y="38100"/>
                </a:cubicBezTo>
                <a:cubicBezTo>
                  <a:pt x="543983" y="0"/>
                  <a:pt x="705908" y="26458"/>
                  <a:pt x="768350" y="31750"/>
                </a:cubicBezTo>
                <a:cubicBezTo>
                  <a:pt x="830792" y="37042"/>
                  <a:pt x="844021" y="53446"/>
                  <a:pt x="857250" y="69850"/>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5" name="TextBox 74"/>
          <p:cNvSpPr txBox="1"/>
          <p:nvPr/>
        </p:nvSpPr>
        <p:spPr>
          <a:xfrm>
            <a:off x="8610600" y="5791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6" name="TextBox 75"/>
          <p:cNvSpPr txBox="1"/>
          <p:nvPr/>
        </p:nvSpPr>
        <p:spPr>
          <a:xfrm>
            <a:off x="76962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0" name="TextBox 69"/>
          <p:cNvSpPr txBox="1"/>
          <p:nvPr/>
        </p:nvSpPr>
        <p:spPr>
          <a:xfrm>
            <a:off x="5715000" y="57912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sp>
        <p:nvSpPr>
          <p:cNvPr id="40988" name="TextBox 64"/>
          <p:cNvSpPr txBox="1">
            <a:spLocks noChangeArrowheads="1"/>
          </p:cNvSpPr>
          <p:nvPr/>
        </p:nvSpPr>
        <p:spPr bwMode="auto">
          <a:xfrm>
            <a:off x="152400" y="762000"/>
            <a:ext cx="31242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National Radar/Water Vapor     </a:t>
            </a:r>
          </a:p>
        </p:txBody>
      </p:sp>
      <p:sp>
        <p:nvSpPr>
          <p:cNvPr id="40989" name="TextBox 65"/>
          <p:cNvSpPr txBox="1">
            <a:spLocks noChangeArrowheads="1"/>
          </p:cNvSpPr>
          <p:nvPr/>
        </p:nvSpPr>
        <p:spPr bwMode="auto">
          <a:xfrm>
            <a:off x="3352800" y="762000"/>
            <a:ext cx="5638800" cy="338138"/>
          </a:xfrm>
          <a:prstGeom prst="rect">
            <a:avLst/>
          </a:prstGeom>
          <a:noFill/>
          <a:ln w="9525">
            <a:noFill/>
            <a:miter lim="800000"/>
            <a:headEnd/>
            <a:tailEnd/>
          </a:ln>
        </p:spPr>
        <p:txBody>
          <a:bodyPr>
            <a:spAutoFit/>
          </a:bodyPr>
          <a:lstStyle/>
          <a:p>
            <a:pPr algn="r"/>
            <a:r>
              <a:rPr lang="en-US" sz="1600" b="1">
                <a:solidFill>
                  <a:schemeClr val="bg1"/>
                </a:solidFill>
                <a:latin typeface="Candara" pitchFamily="34" charset="0"/>
              </a:rPr>
              <a:t>Surface Map      </a:t>
            </a:r>
          </a:p>
        </p:txBody>
      </p:sp>
      <p:sp>
        <p:nvSpPr>
          <p:cNvPr id="40990" name="TextBox 3"/>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4" descr="\\APX-S-FILESVR\HOME\john.boris\My Documents\Downloads\Presentation Images\temp18z.png"/>
          <p:cNvPicPr>
            <a:picLocks noChangeAspect="1" noChangeArrowheads="1"/>
          </p:cNvPicPr>
          <p:nvPr/>
        </p:nvPicPr>
        <p:blipFill>
          <a:blip r:embed="rId6"/>
          <a:srcRect/>
          <a:stretch>
            <a:fillRect/>
          </a:stretch>
        </p:blipFill>
        <p:spPr bwMode="auto">
          <a:xfrm>
            <a:off x="152400" y="3886200"/>
            <a:ext cx="3124200" cy="2667000"/>
          </a:xfrm>
          <a:prstGeom prst="rect">
            <a:avLst/>
          </a:prstGeom>
          <a:noFill/>
          <a:ln w="9525">
            <a:solidFill>
              <a:schemeClr val="accent1"/>
            </a:solidFill>
            <a:miter lim="800000"/>
            <a:headEnd/>
            <a:tailEnd/>
          </a:ln>
        </p:spPr>
      </p:pic>
      <p:pic>
        <p:nvPicPr>
          <p:cNvPr id="43010" name="Picture 3" descr="\\APX-S-FILESVR\HOME\john.boris\My Documents\Downloads\Presentation Images\temp12z.png"/>
          <p:cNvPicPr>
            <a:picLocks noChangeAspect="1" noChangeArrowheads="1"/>
          </p:cNvPicPr>
          <p:nvPr/>
        </p:nvPicPr>
        <p:blipFill>
          <a:blip r:embed="rId7"/>
          <a:srcRect/>
          <a:stretch>
            <a:fillRect/>
          </a:stretch>
        </p:blipFill>
        <p:spPr bwMode="auto">
          <a:xfrm>
            <a:off x="152400" y="1143000"/>
            <a:ext cx="3124200" cy="2667000"/>
          </a:xfrm>
          <a:prstGeom prst="rect">
            <a:avLst/>
          </a:prstGeom>
          <a:noFill/>
          <a:ln w="9525">
            <a:solidFill>
              <a:schemeClr val="accent1"/>
            </a:solidFill>
            <a:miter lim="800000"/>
            <a:headEnd/>
            <a:tailEnd/>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5" name="Rectangle 4"/>
          <p:cNvSpPr/>
          <p:nvPr/>
        </p:nvSpPr>
        <p:spPr>
          <a:xfrm>
            <a:off x="37338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3013" name="Picture 2" descr="\\APX-S-FILESVR\HOME\john.boris\My Documents\Downloads\Presentation Images\meso18z8Mar.png"/>
          <p:cNvPicPr>
            <a:picLocks noChangeAspect="1" noChangeArrowheads="1"/>
          </p:cNvPicPr>
          <p:nvPr/>
        </p:nvPicPr>
        <p:blipFill>
          <a:blip r:embed="rId8"/>
          <a:srcRect/>
          <a:stretch>
            <a:fillRect/>
          </a:stretch>
        </p:blipFill>
        <p:spPr bwMode="auto">
          <a:xfrm>
            <a:off x="3352800" y="1143000"/>
            <a:ext cx="5638800" cy="5410200"/>
          </a:xfrm>
          <a:prstGeom prst="rect">
            <a:avLst/>
          </a:prstGeom>
          <a:noFill/>
          <a:ln w="9525">
            <a:solidFill>
              <a:schemeClr val="accent1"/>
            </a:solidFill>
            <a:miter lim="800000"/>
            <a:headEnd/>
            <a:tailEnd/>
          </a:ln>
        </p:spPr>
      </p:pic>
      <p:sp>
        <p:nvSpPr>
          <p:cNvPr id="43014" name="TextBox 7"/>
          <p:cNvSpPr txBox="1">
            <a:spLocks noChangeArrowheads="1"/>
          </p:cNvSpPr>
          <p:nvPr/>
        </p:nvSpPr>
        <p:spPr bwMode="auto">
          <a:xfrm>
            <a:off x="4876800" y="48768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97</a:t>
            </a:r>
          </a:p>
        </p:txBody>
      </p:sp>
      <p:sp>
        <p:nvSpPr>
          <p:cNvPr id="43015" name="TextBox 8"/>
          <p:cNvSpPr txBox="1">
            <a:spLocks noChangeArrowheads="1"/>
          </p:cNvSpPr>
          <p:nvPr/>
        </p:nvSpPr>
        <p:spPr bwMode="auto">
          <a:xfrm>
            <a:off x="5029200" y="50292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13" name="Freeform 12"/>
          <p:cNvSpPr/>
          <p:nvPr>
            <p:custDataLst>
              <p:tags r:id="rId1"/>
            </p:custDataLst>
          </p:nvPr>
        </p:nvSpPr>
        <p:spPr>
          <a:xfrm>
            <a:off x="3349625" y="5375275"/>
            <a:ext cx="1790700" cy="200025"/>
          </a:xfrm>
          <a:custGeom>
            <a:avLst/>
            <a:gdLst>
              <a:gd name="connsiteX0" fmla="*/ 1790299 w 1790299"/>
              <a:gd name="connsiteY0" fmla="*/ 110691 h 198922"/>
              <a:gd name="connsiteX1" fmla="*/ 1491915 w 1790299"/>
              <a:gd name="connsiteY1" fmla="*/ 197318 h 198922"/>
              <a:gd name="connsiteX2" fmla="*/ 1001027 w 1790299"/>
              <a:gd name="connsiteY2" fmla="*/ 101066 h 198922"/>
              <a:gd name="connsiteX3" fmla="*/ 346509 w 1790299"/>
              <a:gd name="connsiteY3" fmla="*/ 14438 h 198922"/>
              <a:gd name="connsiteX4" fmla="*/ 0 w 1790299"/>
              <a:gd name="connsiteY4" fmla="*/ 14438 h 198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299" h="198922">
                <a:moveTo>
                  <a:pt x="1790299" y="110691"/>
                </a:moveTo>
                <a:cubicBezTo>
                  <a:pt x="1706879" y="154806"/>
                  <a:pt x="1623460" y="198922"/>
                  <a:pt x="1491915" y="197318"/>
                </a:cubicBezTo>
                <a:cubicBezTo>
                  <a:pt x="1360370" y="195714"/>
                  <a:pt x="1191928" y="131546"/>
                  <a:pt x="1001027" y="101066"/>
                </a:cubicBezTo>
                <a:cubicBezTo>
                  <a:pt x="810126" y="70586"/>
                  <a:pt x="513347" y="28876"/>
                  <a:pt x="346509" y="14438"/>
                </a:cubicBezTo>
                <a:cubicBezTo>
                  <a:pt x="179671" y="0"/>
                  <a:pt x="89835" y="7219"/>
                  <a:pt x="0" y="14438"/>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nvGrpSpPr>
          <p:cNvPr id="43017" name="Group 18"/>
          <p:cNvGrpSpPr>
            <a:grpSpLocks/>
          </p:cNvGrpSpPr>
          <p:nvPr>
            <p:custDataLst>
              <p:tags r:id="rId2"/>
            </p:custDataLst>
          </p:nvPr>
        </p:nvGrpSpPr>
        <p:grpSpPr bwMode="auto">
          <a:xfrm>
            <a:off x="5105400" y="5486400"/>
            <a:ext cx="274638" cy="1066800"/>
            <a:chOff x="5005322" y="5562264"/>
            <a:chExt cx="274255" cy="982489"/>
          </a:xfrm>
        </p:grpSpPr>
        <p:cxnSp>
          <p:nvCxnSpPr>
            <p:cNvPr id="14" name="Straight Connector 13"/>
            <p:cNvCxnSpPr/>
            <p:nvPr/>
          </p:nvCxnSpPr>
          <p:spPr>
            <a:xfrm flipV="1">
              <a:off x="5005322" y="6427790"/>
              <a:ext cx="50729" cy="116963"/>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241530" y="5562264"/>
              <a:ext cx="4755" cy="1271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5056051" y="6189478"/>
              <a:ext cx="90362" cy="238312"/>
            </a:xfrm>
            <a:custGeom>
              <a:avLst/>
              <a:gdLst/>
              <a:ahLst/>
              <a:cxnLst/>
              <a:rect l="0" t="0" r="0" b="0"/>
              <a:pathLst>
                <a:path w="90159" h="238172">
                  <a:moveTo>
                    <a:pt x="47621" y="120421"/>
                  </a:moveTo>
                  <a:lnTo>
                    <a:pt x="0" y="238171"/>
                  </a:lnTo>
                  <a:lnTo>
                    <a:pt x="82686" y="203106"/>
                  </a:lnTo>
                  <a:lnTo>
                    <a:pt x="47621" y="120421"/>
                  </a:lnTo>
                  <a:lnTo>
                    <a:pt x="90158"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7" name="Freeform 16"/>
            <p:cNvSpPr/>
            <p:nvPr/>
          </p:nvSpPr>
          <p:spPr>
            <a:xfrm>
              <a:off x="5146413" y="5942394"/>
              <a:ext cx="77679" cy="247085"/>
            </a:xfrm>
            <a:custGeom>
              <a:avLst/>
              <a:gdLst/>
              <a:ahLst/>
              <a:cxnLst/>
              <a:rect l="0" t="0" r="0" b="0"/>
              <a:pathLst>
                <a:path w="78421" h="246926">
                  <a:moveTo>
                    <a:pt x="34246" y="124329"/>
                  </a:moveTo>
                  <a:lnTo>
                    <a:pt x="0" y="246925"/>
                  </a:lnTo>
                  <a:lnTo>
                    <a:pt x="78420" y="202750"/>
                  </a:lnTo>
                  <a:lnTo>
                    <a:pt x="34246" y="124329"/>
                  </a:lnTo>
                  <a:lnTo>
                    <a:pt x="6017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 name="Freeform 17"/>
            <p:cNvSpPr/>
            <p:nvPr/>
          </p:nvSpPr>
          <p:spPr>
            <a:xfrm>
              <a:off x="5206654" y="5689462"/>
              <a:ext cx="72923" cy="252932"/>
            </a:xfrm>
            <a:custGeom>
              <a:avLst/>
              <a:gdLst/>
              <a:ahLst/>
              <a:cxnLst/>
              <a:rect l="0" t="0" r="0" b="0"/>
              <a:pathLst>
                <a:path w="73427" h="252769">
                  <a:moveTo>
                    <a:pt x="20598" y="126513"/>
                  </a:moveTo>
                  <a:lnTo>
                    <a:pt x="0" y="252768"/>
                  </a:lnTo>
                  <a:lnTo>
                    <a:pt x="73426" y="199940"/>
                  </a:lnTo>
                  <a:lnTo>
                    <a:pt x="20598" y="126513"/>
                  </a:lnTo>
                  <a:lnTo>
                    <a:pt x="3615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nvGrpSpPr>
          <p:cNvPr id="43018" name="Group 49"/>
          <p:cNvGrpSpPr>
            <a:grpSpLocks/>
          </p:cNvGrpSpPr>
          <p:nvPr>
            <p:custDataLst>
              <p:tags r:id="rId3"/>
            </p:custDataLst>
          </p:nvPr>
        </p:nvGrpSpPr>
        <p:grpSpPr bwMode="auto">
          <a:xfrm>
            <a:off x="5303838" y="5311775"/>
            <a:ext cx="3687762" cy="534988"/>
            <a:chOff x="5303775" y="5312100"/>
            <a:chExt cx="3571191" cy="534028"/>
          </a:xfrm>
        </p:grpSpPr>
        <p:cxnSp>
          <p:nvCxnSpPr>
            <p:cNvPr id="20" name="Straight Connector 19"/>
            <p:cNvCxnSpPr/>
            <p:nvPr/>
          </p:nvCxnSpPr>
          <p:spPr>
            <a:xfrm>
              <a:off x="5303775" y="5361225"/>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747369" y="5583076"/>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5431372" y="5312100"/>
              <a:ext cx="124523" cy="74479"/>
            </a:xfrm>
            <a:custGeom>
              <a:avLst/>
              <a:gdLst/>
              <a:ahLst/>
              <a:cxnLst/>
              <a:rect l="0" t="0" r="0" b="0"/>
              <a:pathLst>
                <a:path w="125718" h="73711">
                  <a:moveTo>
                    <a:pt x="125717" y="73710"/>
                  </a:moveTo>
                  <a:lnTo>
                    <a:pt x="0" y="53508"/>
                  </a:lnTo>
                  <a:lnTo>
                    <a:pt x="10689" y="27118"/>
                  </a:lnTo>
                  <a:lnTo>
                    <a:pt x="18632" y="17813"/>
                  </a:lnTo>
                  <a:lnTo>
                    <a:pt x="26071" y="11648"/>
                  </a:lnTo>
                  <a:lnTo>
                    <a:pt x="33224" y="7261"/>
                  </a:lnTo>
                  <a:lnTo>
                    <a:pt x="40177" y="4121"/>
                  </a:lnTo>
                  <a:lnTo>
                    <a:pt x="46973" y="1957"/>
                  </a:lnTo>
                  <a:lnTo>
                    <a:pt x="53637" y="615"/>
                  </a:lnTo>
                  <a:lnTo>
                    <a:pt x="60184" y="0"/>
                  </a:lnTo>
                  <a:lnTo>
                    <a:pt x="66623" y="55"/>
                  </a:lnTo>
                  <a:lnTo>
                    <a:pt x="72960" y="750"/>
                  </a:lnTo>
                  <a:lnTo>
                    <a:pt x="79195" y="2075"/>
                  </a:lnTo>
                  <a:lnTo>
                    <a:pt x="85327" y="4040"/>
                  </a:lnTo>
                  <a:lnTo>
                    <a:pt x="91352" y="6675"/>
                  </a:lnTo>
                  <a:lnTo>
                    <a:pt x="97260" y="10038"/>
                  </a:lnTo>
                  <a:lnTo>
                    <a:pt x="103036" y="14222"/>
                  </a:lnTo>
                  <a:lnTo>
                    <a:pt x="108654" y="19382"/>
                  </a:lnTo>
                  <a:lnTo>
                    <a:pt x="114073" y="25789"/>
                  </a:lnTo>
                  <a:lnTo>
                    <a:pt x="119206" y="33974"/>
                  </a:lnTo>
                  <a:lnTo>
                    <a:pt x="125717" y="7371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3" name="Straight Connector 22"/>
            <p:cNvCxnSpPr/>
            <p:nvPr/>
          </p:nvCxnSpPr>
          <p:spPr>
            <a:xfrm>
              <a:off x="5555895" y="5386579"/>
              <a:ext cx="119911" cy="412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5675806" y="5389748"/>
              <a:ext cx="119911" cy="90325"/>
            </a:xfrm>
            <a:custGeom>
              <a:avLst/>
              <a:gdLst/>
              <a:ahLst/>
              <a:cxnLst/>
              <a:rect l="0" t="0" r="0" b="0"/>
              <a:pathLst>
                <a:path w="120013" h="89612">
                  <a:moveTo>
                    <a:pt x="115986" y="89611"/>
                  </a:moveTo>
                  <a:lnTo>
                    <a:pt x="0" y="37525"/>
                  </a:lnTo>
                  <a:lnTo>
                    <a:pt x="17151" y="14851"/>
                  </a:lnTo>
                  <a:lnTo>
                    <a:pt x="27224" y="7938"/>
                  </a:lnTo>
                  <a:lnTo>
                    <a:pt x="35996" y="3923"/>
                  </a:lnTo>
                  <a:lnTo>
                    <a:pt x="44031" y="1548"/>
                  </a:lnTo>
                  <a:lnTo>
                    <a:pt x="51550" y="324"/>
                  </a:lnTo>
                  <a:lnTo>
                    <a:pt x="58664" y="0"/>
                  </a:lnTo>
                  <a:lnTo>
                    <a:pt x="65438" y="434"/>
                  </a:lnTo>
                  <a:lnTo>
                    <a:pt x="71911" y="1539"/>
                  </a:lnTo>
                  <a:lnTo>
                    <a:pt x="78106" y="3262"/>
                  </a:lnTo>
                  <a:lnTo>
                    <a:pt x="84036" y="5576"/>
                  </a:lnTo>
                  <a:lnTo>
                    <a:pt x="89704" y="8470"/>
                  </a:lnTo>
                  <a:lnTo>
                    <a:pt x="95108" y="11956"/>
                  </a:lnTo>
                  <a:lnTo>
                    <a:pt x="100234" y="16059"/>
                  </a:lnTo>
                  <a:lnTo>
                    <a:pt x="105058" y="20834"/>
                  </a:lnTo>
                  <a:lnTo>
                    <a:pt x="109543" y="26366"/>
                  </a:lnTo>
                  <a:lnTo>
                    <a:pt x="113623" y="32799"/>
                  </a:lnTo>
                  <a:lnTo>
                    <a:pt x="117186" y="40383"/>
                  </a:lnTo>
                  <a:lnTo>
                    <a:pt x="120012" y="49607"/>
                  </a:lnTo>
                  <a:lnTo>
                    <a:pt x="115986" y="8961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5" name="Straight Connector 24"/>
            <p:cNvCxnSpPr/>
            <p:nvPr/>
          </p:nvCxnSpPr>
          <p:spPr>
            <a:xfrm>
              <a:off x="5792642" y="5480073"/>
              <a:ext cx="116836" cy="491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5909479" y="5486412"/>
              <a:ext cx="121448" cy="85571"/>
            </a:xfrm>
            <a:custGeom>
              <a:avLst/>
              <a:gdLst/>
              <a:ahLst/>
              <a:cxnLst/>
              <a:rect l="0" t="0" r="0" b="0"/>
              <a:pathLst>
                <a:path w="121327" h="85581">
                  <a:moveTo>
                    <a:pt x="120359" y="85580"/>
                  </a:moveTo>
                  <a:lnTo>
                    <a:pt x="0" y="42238"/>
                  </a:lnTo>
                  <a:lnTo>
                    <a:pt x="15464" y="18174"/>
                  </a:lnTo>
                  <a:lnTo>
                    <a:pt x="25039" y="10465"/>
                  </a:lnTo>
                  <a:lnTo>
                    <a:pt x="33530" y="5763"/>
                  </a:lnTo>
                  <a:lnTo>
                    <a:pt x="41409" y="2763"/>
                  </a:lnTo>
                  <a:lnTo>
                    <a:pt x="48857" y="957"/>
                  </a:lnTo>
                  <a:lnTo>
                    <a:pt x="55970" y="86"/>
                  </a:lnTo>
                  <a:lnTo>
                    <a:pt x="62799" y="0"/>
                  </a:lnTo>
                  <a:lnTo>
                    <a:pt x="69377" y="612"/>
                  </a:lnTo>
                  <a:lnTo>
                    <a:pt x="75724" y="1864"/>
                  </a:lnTo>
                  <a:lnTo>
                    <a:pt x="81851" y="3730"/>
                  </a:lnTo>
                  <a:lnTo>
                    <a:pt x="87760" y="6198"/>
                  </a:lnTo>
                  <a:lnTo>
                    <a:pt x="93449" y="9280"/>
                  </a:lnTo>
                  <a:lnTo>
                    <a:pt x="98906" y="13003"/>
                  </a:lnTo>
                  <a:lnTo>
                    <a:pt x="104113" y="17422"/>
                  </a:lnTo>
                  <a:lnTo>
                    <a:pt x="109037" y="22628"/>
                  </a:lnTo>
                  <a:lnTo>
                    <a:pt x="113624" y="28768"/>
                  </a:lnTo>
                  <a:lnTo>
                    <a:pt x="117782" y="36102"/>
                  </a:lnTo>
                  <a:lnTo>
                    <a:pt x="121326" y="45138"/>
                  </a:lnTo>
                  <a:lnTo>
                    <a:pt x="120359" y="8558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7" name="Straight Connector 26"/>
            <p:cNvCxnSpPr/>
            <p:nvPr/>
          </p:nvCxnSpPr>
          <p:spPr>
            <a:xfrm>
              <a:off x="6029389" y="5571983"/>
              <a:ext cx="121448" cy="412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6150837" y="5571983"/>
              <a:ext cx="119911" cy="83987"/>
            </a:xfrm>
            <a:custGeom>
              <a:avLst/>
              <a:gdLst/>
              <a:ahLst/>
              <a:cxnLst/>
              <a:rect l="0" t="0" r="0" b="0"/>
              <a:pathLst>
                <a:path w="121153" h="85329">
                  <a:moveTo>
                    <a:pt x="120274" y="85328"/>
                  </a:moveTo>
                  <a:lnTo>
                    <a:pt x="0" y="42312"/>
                  </a:lnTo>
                  <a:lnTo>
                    <a:pt x="15389" y="18249"/>
                  </a:lnTo>
                  <a:lnTo>
                    <a:pt x="24932" y="10531"/>
                  </a:lnTo>
                  <a:lnTo>
                    <a:pt x="33401" y="5818"/>
                  </a:lnTo>
                  <a:lnTo>
                    <a:pt x="41261" y="2805"/>
                  </a:lnTo>
                  <a:lnTo>
                    <a:pt x="48695" y="985"/>
                  </a:lnTo>
                  <a:lnTo>
                    <a:pt x="55795" y="100"/>
                  </a:lnTo>
                  <a:lnTo>
                    <a:pt x="62614" y="0"/>
                  </a:lnTo>
                  <a:lnTo>
                    <a:pt x="69183" y="596"/>
                  </a:lnTo>
                  <a:lnTo>
                    <a:pt x="75524" y="1833"/>
                  </a:lnTo>
                  <a:lnTo>
                    <a:pt x="81645" y="3682"/>
                  </a:lnTo>
                  <a:lnTo>
                    <a:pt x="87551" y="6135"/>
                  </a:lnTo>
                  <a:lnTo>
                    <a:pt x="93238" y="9199"/>
                  </a:lnTo>
                  <a:lnTo>
                    <a:pt x="98696" y="12905"/>
                  </a:lnTo>
                  <a:lnTo>
                    <a:pt x="103905" y="17306"/>
                  </a:lnTo>
                  <a:lnTo>
                    <a:pt x="108832" y="22494"/>
                  </a:lnTo>
                  <a:lnTo>
                    <a:pt x="113426" y="28615"/>
                  </a:lnTo>
                  <a:lnTo>
                    <a:pt x="117593" y="35929"/>
                  </a:lnTo>
                  <a:lnTo>
                    <a:pt x="121152" y="44944"/>
                  </a:lnTo>
                  <a:lnTo>
                    <a:pt x="120274" y="85328"/>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9" name="Straight Connector 28"/>
            <p:cNvCxnSpPr/>
            <p:nvPr/>
          </p:nvCxnSpPr>
          <p:spPr>
            <a:xfrm>
              <a:off x="6270748" y="5655970"/>
              <a:ext cx="116836" cy="491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6387584" y="5671816"/>
              <a:ext cx="119911" cy="96663"/>
            </a:xfrm>
            <a:custGeom>
              <a:avLst/>
              <a:gdLst/>
              <a:ahLst/>
              <a:cxnLst/>
              <a:rect l="0" t="0" r="0" b="0"/>
              <a:pathLst>
                <a:path w="118723" h="95575">
                  <a:moveTo>
                    <a:pt x="110750" y="95574"/>
                  </a:moveTo>
                  <a:lnTo>
                    <a:pt x="0" y="32084"/>
                  </a:lnTo>
                  <a:lnTo>
                    <a:pt x="19375" y="11121"/>
                  </a:lnTo>
                  <a:lnTo>
                    <a:pt x="30122" y="5208"/>
                  </a:lnTo>
                  <a:lnTo>
                    <a:pt x="39283" y="2061"/>
                  </a:lnTo>
                  <a:lnTo>
                    <a:pt x="47546" y="482"/>
                  </a:lnTo>
                  <a:lnTo>
                    <a:pt x="55180" y="0"/>
                  </a:lnTo>
                  <a:lnTo>
                    <a:pt x="62320" y="379"/>
                  </a:lnTo>
                  <a:lnTo>
                    <a:pt x="69046" y="1481"/>
                  </a:lnTo>
                  <a:lnTo>
                    <a:pt x="75404" y="3224"/>
                  </a:lnTo>
                  <a:lnTo>
                    <a:pt x="81424" y="5557"/>
                  </a:lnTo>
                  <a:lnTo>
                    <a:pt x="87120" y="8454"/>
                  </a:lnTo>
                  <a:lnTo>
                    <a:pt x="92499" y="11906"/>
                  </a:lnTo>
                  <a:lnTo>
                    <a:pt x="97554" y="15922"/>
                  </a:lnTo>
                  <a:lnTo>
                    <a:pt x="102271" y="20528"/>
                  </a:lnTo>
                  <a:lnTo>
                    <a:pt x="106620" y="25775"/>
                  </a:lnTo>
                  <a:lnTo>
                    <a:pt x="110555" y="31746"/>
                  </a:lnTo>
                  <a:lnTo>
                    <a:pt x="113996" y="38576"/>
                  </a:lnTo>
                  <a:lnTo>
                    <a:pt x="116808" y="46505"/>
                  </a:lnTo>
                  <a:lnTo>
                    <a:pt x="118722" y="56000"/>
                  </a:lnTo>
                  <a:lnTo>
                    <a:pt x="110750" y="9557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1" name="Straight Connector 30"/>
            <p:cNvCxnSpPr/>
            <p:nvPr/>
          </p:nvCxnSpPr>
          <p:spPr>
            <a:xfrm>
              <a:off x="6499809" y="5768480"/>
              <a:ext cx="112224" cy="586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6612033" y="5773234"/>
              <a:ext cx="126060" cy="72894"/>
            </a:xfrm>
            <a:custGeom>
              <a:avLst/>
              <a:gdLst/>
              <a:ahLst/>
              <a:cxnLst/>
              <a:rect l="0" t="0" r="0" b="0"/>
              <a:pathLst>
                <a:path w="126068" h="72947">
                  <a:moveTo>
                    <a:pt x="126067" y="72946"/>
                  </a:moveTo>
                  <a:lnTo>
                    <a:pt x="0" y="54349"/>
                  </a:lnTo>
                  <a:lnTo>
                    <a:pt x="10357" y="27803"/>
                  </a:lnTo>
                  <a:lnTo>
                    <a:pt x="18187" y="18389"/>
                  </a:lnTo>
                  <a:lnTo>
                    <a:pt x="25551" y="12124"/>
                  </a:lnTo>
                  <a:lnTo>
                    <a:pt x="32652" y="7642"/>
                  </a:lnTo>
                  <a:lnTo>
                    <a:pt x="39570" y="4410"/>
                  </a:lnTo>
                  <a:lnTo>
                    <a:pt x="46343" y="2157"/>
                  </a:lnTo>
                  <a:lnTo>
                    <a:pt x="52994" y="728"/>
                  </a:lnTo>
                  <a:lnTo>
                    <a:pt x="59538" y="28"/>
                  </a:lnTo>
                  <a:lnTo>
                    <a:pt x="65982" y="0"/>
                  </a:lnTo>
                  <a:lnTo>
                    <a:pt x="72332" y="614"/>
                  </a:lnTo>
                  <a:lnTo>
                    <a:pt x="78589" y="1860"/>
                  </a:lnTo>
                  <a:lnTo>
                    <a:pt x="84751" y="3748"/>
                  </a:lnTo>
                  <a:lnTo>
                    <a:pt x="90814" y="6307"/>
                  </a:lnTo>
                  <a:lnTo>
                    <a:pt x="96769" y="9596"/>
                  </a:lnTo>
                  <a:lnTo>
                    <a:pt x="102603" y="13709"/>
                  </a:lnTo>
                  <a:lnTo>
                    <a:pt x="108293" y="18800"/>
                  </a:lnTo>
                  <a:lnTo>
                    <a:pt x="113798" y="25142"/>
                  </a:lnTo>
                  <a:lnTo>
                    <a:pt x="119039" y="33266"/>
                  </a:lnTo>
                  <a:lnTo>
                    <a:pt x="126067" y="7294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3" name="Straight Connector 32"/>
            <p:cNvCxnSpPr/>
            <p:nvPr/>
          </p:nvCxnSpPr>
          <p:spPr>
            <a:xfrm flipV="1">
              <a:off x="6738093" y="5825527"/>
              <a:ext cx="126060" cy="206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Freeform 33"/>
            <p:cNvSpPr/>
            <p:nvPr/>
          </p:nvSpPr>
          <p:spPr>
            <a:xfrm>
              <a:off x="6862616" y="5746294"/>
              <a:ext cx="124522" cy="79233"/>
            </a:xfrm>
            <a:custGeom>
              <a:avLst/>
              <a:gdLst/>
              <a:ahLst/>
              <a:cxnLst/>
              <a:rect l="0" t="0" r="0" b="0"/>
              <a:pathLst>
                <a:path w="124517" h="79631">
                  <a:moveTo>
                    <a:pt x="124516" y="48008"/>
                  </a:moveTo>
                  <a:lnTo>
                    <a:pt x="701" y="79630"/>
                  </a:lnTo>
                  <a:lnTo>
                    <a:pt x="0" y="51064"/>
                  </a:lnTo>
                  <a:lnTo>
                    <a:pt x="3596" y="39323"/>
                  </a:lnTo>
                  <a:lnTo>
                    <a:pt x="7982" y="30676"/>
                  </a:lnTo>
                  <a:lnTo>
                    <a:pt x="12816" y="23779"/>
                  </a:lnTo>
                  <a:lnTo>
                    <a:pt x="17963" y="18111"/>
                  </a:lnTo>
                  <a:lnTo>
                    <a:pt x="23355" y="13404"/>
                  </a:lnTo>
                  <a:lnTo>
                    <a:pt x="28953" y="9506"/>
                  </a:lnTo>
                  <a:lnTo>
                    <a:pt x="34736" y="6324"/>
                  </a:lnTo>
                  <a:lnTo>
                    <a:pt x="40686" y="3803"/>
                  </a:lnTo>
                  <a:lnTo>
                    <a:pt x="46798" y="1911"/>
                  </a:lnTo>
                  <a:lnTo>
                    <a:pt x="53067" y="641"/>
                  </a:lnTo>
                  <a:lnTo>
                    <a:pt x="59499" y="0"/>
                  </a:lnTo>
                  <a:lnTo>
                    <a:pt x="66098" y="20"/>
                  </a:lnTo>
                  <a:lnTo>
                    <a:pt x="72881" y="755"/>
                  </a:lnTo>
                  <a:lnTo>
                    <a:pt x="79870" y="2300"/>
                  </a:lnTo>
                  <a:lnTo>
                    <a:pt x="87104" y="4806"/>
                  </a:lnTo>
                  <a:lnTo>
                    <a:pt x="94652" y="8541"/>
                  </a:lnTo>
                  <a:lnTo>
                    <a:pt x="102648" y="14026"/>
                  </a:lnTo>
                  <a:lnTo>
                    <a:pt x="124516" y="48008"/>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5" name="Straight Connector 34"/>
            <p:cNvCxnSpPr/>
            <p:nvPr/>
          </p:nvCxnSpPr>
          <p:spPr>
            <a:xfrm flipV="1">
              <a:off x="6987139" y="5762141"/>
              <a:ext cx="124523" cy="316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7110124" y="5681324"/>
              <a:ext cx="124523" cy="80817"/>
            </a:xfrm>
            <a:custGeom>
              <a:avLst/>
              <a:gdLst/>
              <a:ahLst/>
              <a:cxnLst/>
              <a:rect l="0" t="0" r="0" b="0"/>
              <a:pathLst>
                <a:path w="124284" h="81822">
                  <a:moveTo>
                    <a:pt x="124283" y="45893"/>
                  </a:moveTo>
                  <a:lnTo>
                    <a:pt x="1701" y="81821"/>
                  </a:lnTo>
                  <a:lnTo>
                    <a:pt x="0" y="53308"/>
                  </a:lnTo>
                  <a:lnTo>
                    <a:pt x="3182" y="41454"/>
                  </a:lnTo>
                  <a:lnTo>
                    <a:pt x="7260" y="32661"/>
                  </a:lnTo>
                  <a:lnTo>
                    <a:pt x="11847" y="25603"/>
                  </a:lnTo>
                  <a:lnTo>
                    <a:pt x="16790" y="19759"/>
                  </a:lnTo>
                  <a:lnTo>
                    <a:pt x="22012" y="14868"/>
                  </a:lnTo>
                  <a:lnTo>
                    <a:pt x="27468" y="10778"/>
                  </a:lnTo>
                  <a:lnTo>
                    <a:pt x="33133" y="7397"/>
                  </a:lnTo>
                  <a:lnTo>
                    <a:pt x="38989" y="4670"/>
                  </a:lnTo>
                  <a:lnTo>
                    <a:pt x="45029" y="2566"/>
                  </a:lnTo>
                  <a:lnTo>
                    <a:pt x="51248" y="1077"/>
                  </a:lnTo>
                  <a:lnTo>
                    <a:pt x="57650" y="212"/>
                  </a:lnTo>
                  <a:lnTo>
                    <a:pt x="64244" y="0"/>
                  </a:lnTo>
                  <a:lnTo>
                    <a:pt x="71045" y="498"/>
                  </a:lnTo>
                  <a:lnTo>
                    <a:pt x="78081" y="1796"/>
                  </a:lnTo>
                  <a:lnTo>
                    <a:pt x="85396" y="4046"/>
                  </a:lnTo>
                  <a:lnTo>
                    <a:pt x="93068" y="7512"/>
                  </a:lnTo>
                  <a:lnTo>
                    <a:pt x="101247" y="12712"/>
                  </a:lnTo>
                  <a:lnTo>
                    <a:pt x="124283" y="4589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7" name="Straight Connector 36"/>
            <p:cNvCxnSpPr/>
            <p:nvPr/>
          </p:nvCxnSpPr>
          <p:spPr>
            <a:xfrm flipV="1">
              <a:off x="7234647" y="5690832"/>
              <a:ext cx="121448" cy="364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7354558" y="5610014"/>
              <a:ext cx="124522" cy="80818"/>
            </a:xfrm>
            <a:custGeom>
              <a:avLst/>
              <a:gdLst/>
              <a:ahLst/>
              <a:cxnLst/>
              <a:rect l="0" t="0" r="0" b="0"/>
              <a:pathLst>
                <a:path w="123673" h="80408">
                  <a:moveTo>
                    <a:pt x="123672" y="46527"/>
                  </a:moveTo>
                  <a:lnTo>
                    <a:pt x="1263" y="80407"/>
                  </a:lnTo>
                  <a:lnTo>
                    <a:pt x="0" y="52035"/>
                  </a:lnTo>
                  <a:lnTo>
                    <a:pt x="3340" y="40296"/>
                  </a:lnTo>
                  <a:lnTo>
                    <a:pt x="7527" y="31616"/>
                  </a:lnTo>
                  <a:lnTo>
                    <a:pt x="12193" y="24668"/>
                  </a:lnTo>
                  <a:lnTo>
                    <a:pt x="17195" y="18933"/>
                  </a:lnTo>
                  <a:lnTo>
                    <a:pt x="22460" y="14148"/>
                  </a:lnTo>
                  <a:lnTo>
                    <a:pt x="27947" y="10164"/>
                  </a:lnTo>
                  <a:lnTo>
                    <a:pt x="33629" y="6887"/>
                  </a:lnTo>
                  <a:lnTo>
                    <a:pt x="39492" y="4263"/>
                  </a:lnTo>
                  <a:lnTo>
                    <a:pt x="45528" y="2263"/>
                  </a:lnTo>
                  <a:lnTo>
                    <a:pt x="51733" y="876"/>
                  </a:lnTo>
                  <a:lnTo>
                    <a:pt x="58111" y="111"/>
                  </a:lnTo>
                  <a:lnTo>
                    <a:pt x="64669" y="0"/>
                  </a:lnTo>
                  <a:lnTo>
                    <a:pt x="71423" y="596"/>
                  </a:lnTo>
                  <a:lnTo>
                    <a:pt x="78400" y="1993"/>
                  </a:lnTo>
                  <a:lnTo>
                    <a:pt x="85639" y="4339"/>
                  </a:lnTo>
                  <a:lnTo>
                    <a:pt x="93213" y="7900"/>
                  </a:lnTo>
                  <a:lnTo>
                    <a:pt x="101267" y="13192"/>
                  </a:lnTo>
                  <a:lnTo>
                    <a:pt x="123672" y="4652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9" name="Straight Connector 38"/>
            <p:cNvCxnSpPr/>
            <p:nvPr/>
          </p:nvCxnSpPr>
          <p:spPr>
            <a:xfrm flipV="1">
              <a:off x="7479081" y="5629030"/>
              <a:ext cx="122986" cy="269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Freeform 39"/>
            <p:cNvSpPr/>
            <p:nvPr/>
          </p:nvSpPr>
          <p:spPr>
            <a:xfrm>
              <a:off x="7602066" y="5554552"/>
              <a:ext cx="126060" cy="74478"/>
            </a:xfrm>
            <a:custGeom>
              <a:avLst/>
              <a:gdLst/>
              <a:ahLst/>
              <a:cxnLst/>
              <a:rect l="0" t="0" r="0" b="0"/>
              <a:pathLst>
                <a:path w="126357" h="73429">
                  <a:moveTo>
                    <a:pt x="126356" y="54216"/>
                  </a:moveTo>
                  <a:lnTo>
                    <a:pt x="0" y="73428"/>
                  </a:lnTo>
                  <a:lnTo>
                    <a:pt x="2131" y="44929"/>
                  </a:lnTo>
                  <a:lnTo>
                    <a:pt x="6872" y="33600"/>
                  </a:lnTo>
                  <a:lnTo>
                    <a:pt x="12094" y="25428"/>
                  </a:lnTo>
                  <a:lnTo>
                    <a:pt x="17587" y="19043"/>
                  </a:lnTo>
                  <a:lnTo>
                    <a:pt x="23270" y="13911"/>
                  </a:lnTo>
                  <a:lnTo>
                    <a:pt x="29103" y="9761"/>
                  </a:lnTo>
                  <a:lnTo>
                    <a:pt x="35061" y="6436"/>
                  </a:lnTo>
                  <a:lnTo>
                    <a:pt x="41130" y="3842"/>
                  </a:lnTo>
                  <a:lnTo>
                    <a:pt x="47303" y="1922"/>
                  </a:lnTo>
                  <a:lnTo>
                    <a:pt x="53572" y="644"/>
                  </a:lnTo>
                  <a:lnTo>
                    <a:pt x="59938" y="0"/>
                  </a:lnTo>
                  <a:lnTo>
                    <a:pt x="66402" y="0"/>
                  </a:lnTo>
                  <a:lnTo>
                    <a:pt x="72968" y="672"/>
                  </a:lnTo>
                  <a:lnTo>
                    <a:pt x="79645" y="2076"/>
                  </a:lnTo>
                  <a:lnTo>
                    <a:pt x="86448" y="4306"/>
                  </a:lnTo>
                  <a:lnTo>
                    <a:pt x="93400" y="7516"/>
                  </a:lnTo>
                  <a:lnTo>
                    <a:pt x="100542" y="11980"/>
                  </a:lnTo>
                  <a:lnTo>
                    <a:pt x="107957" y="18231"/>
                  </a:lnTo>
                  <a:lnTo>
                    <a:pt x="126356" y="5421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1" name="Straight Connector 40"/>
            <p:cNvCxnSpPr/>
            <p:nvPr/>
          </p:nvCxnSpPr>
          <p:spPr>
            <a:xfrm flipV="1">
              <a:off x="7728126" y="5597337"/>
              <a:ext cx="127598" cy="1109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7855724" y="5530782"/>
              <a:ext cx="127597" cy="66555"/>
            </a:xfrm>
            <a:custGeom>
              <a:avLst/>
              <a:gdLst/>
              <a:ahLst/>
              <a:cxnLst/>
              <a:rect l="0" t="0" r="0" b="0"/>
              <a:pathLst>
                <a:path w="126990" h="66876">
                  <a:moveTo>
                    <a:pt x="126989" y="60150"/>
                  </a:moveTo>
                  <a:lnTo>
                    <a:pt x="0" y="66875"/>
                  </a:lnTo>
                  <a:lnTo>
                    <a:pt x="4884" y="38862"/>
                  </a:lnTo>
                  <a:lnTo>
                    <a:pt x="10681" y="28106"/>
                  </a:lnTo>
                  <a:lnTo>
                    <a:pt x="16647" y="20522"/>
                  </a:lnTo>
                  <a:lnTo>
                    <a:pt x="22708" y="14735"/>
                  </a:lnTo>
                  <a:lnTo>
                    <a:pt x="28835" y="10206"/>
                  </a:lnTo>
                  <a:lnTo>
                    <a:pt x="35015" y="6664"/>
                  </a:lnTo>
                  <a:lnTo>
                    <a:pt x="41239" y="3952"/>
                  </a:lnTo>
                  <a:lnTo>
                    <a:pt x="47501" y="1973"/>
                  </a:lnTo>
                  <a:lnTo>
                    <a:pt x="53799" y="673"/>
                  </a:lnTo>
                  <a:lnTo>
                    <a:pt x="60132" y="18"/>
                  </a:lnTo>
                  <a:lnTo>
                    <a:pt x="66498" y="0"/>
                  </a:lnTo>
                  <a:lnTo>
                    <a:pt x="72899" y="629"/>
                  </a:lnTo>
                  <a:lnTo>
                    <a:pt x="79335" y="1934"/>
                  </a:lnTo>
                  <a:lnTo>
                    <a:pt x="85810" y="3974"/>
                  </a:lnTo>
                  <a:lnTo>
                    <a:pt x="92330" y="6844"/>
                  </a:lnTo>
                  <a:lnTo>
                    <a:pt x="98901" y="10700"/>
                  </a:lnTo>
                  <a:lnTo>
                    <a:pt x="105539" y="15815"/>
                  </a:lnTo>
                  <a:lnTo>
                    <a:pt x="112272" y="22726"/>
                  </a:lnTo>
                  <a:lnTo>
                    <a:pt x="126989" y="6015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3" name="Straight Connector 42"/>
            <p:cNvCxnSpPr/>
            <p:nvPr/>
          </p:nvCxnSpPr>
          <p:spPr>
            <a:xfrm flipV="1">
              <a:off x="7983321" y="5586245"/>
              <a:ext cx="127598"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Freeform 43"/>
            <p:cNvSpPr/>
            <p:nvPr/>
          </p:nvSpPr>
          <p:spPr>
            <a:xfrm>
              <a:off x="8110919" y="5521274"/>
              <a:ext cx="127597" cy="64971"/>
            </a:xfrm>
            <a:custGeom>
              <a:avLst/>
              <a:gdLst/>
              <a:ahLst/>
              <a:cxnLst/>
              <a:rect l="0" t="0" r="0" b="0"/>
              <a:pathLst>
                <a:path w="127469" h="65456">
                  <a:moveTo>
                    <a:pt x="127468" y="62014"/>
                  </a:moveTo>
                  <a:lnTo>
                    <a:pt x="0" y="65455"/>
                  </a:lnTo>
                  <a:lnTo>
                    <a:pt x="5623" y="37501"/>
                  </a:lnTo>
                  <a:lnTo>
                    <a:pt x="11715" y="26870"/>
                  </a:lnTo>
                  <a:lnTo>
                    <a:pt x="17892" y="19423"/>
                  </a:lnTo>
                  <a:lnTo>
                    <a:pt x="24117" y="13779"/>
                  </a:lnTo>
                  <a:lnTo>
                    <a:pt x="30377" y="9399"/>
                  </a:lnTo>
                  <a:lnTo>
                    <a:pt x="36663" y="6009"/>
                  </a:lnTo>
                  <a:lnTo>
                    <a:pt x="42972" y="3452"/>
                  </a:lnTo>
                  <a:lnTo>
                    <a:pt x="49301" y="1632"/>
                  </a:lnTo>
                  <a:lnTo>
                    <a:pt x="55649" y="492"/>
                  </a:lnTo>
                  <a:lnTo>
                    <a:pt x="62014" y="0"/>
                  </a:lnTo>
                  <a:lnTo>
                    <a:pt x="68396" y="147"/>
                  </a:lnTo>
                  <a:lnTo>
                    <a:pt x="74795" y="943"/>
                  </a:lnTo>
                  <a:lnTo>
                    <a:pt x="81213" y="2419"/>
                  </a:lnTo>
                  <a:lnTo>
                    <a:pt x="87651" y="4633"/>
                  </a:lnTo>
                  <a:lnTo>
                    <a:pt x="94111" y="7678"/>
                  </a:lnTo>
                  <a:lnTo>
                    <a:pt x="100598" y="11714"/>
                  </a:lnTo>
                  <a:lnTo>
                    <a:pt x="107120" y="17015"/>
                  </a:lnTo>
                  <a:lnTo>
                    <a:pt x="113689" y="24117"/>
                  </a:lnTo>
                  <a:lnTo>
                    <a:pt x="127468" y="6201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5" name="Straight Connector 44"/>
            <p:cNvCxnSpPr/>
            <p:nvPr/>
          </p:nvCxnSpPr>
          <p:spPr>
            <a:xfrm flipV="1">
              <a:off x="8238516" y="5579907"/>
              <a:ext cx="127598" cy="31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Freeform 45"/>
            <p:cNvSpPr/>
            <p:nvPr/>
          </p:nvSpPr>
          <p:spPr>
            <a:xfrm>
              <a:off x="8366114" y="5516521"/>
              <a:ext cx="127597" cy="63386"/>
            </a:xfrm>
            <a:custGeom>
              <a:avLst/>
              <a:gdLst/>
              <a:ahLst/>
              <a:cxnLst/>
              <a:rect l="0" t="0" r="0" b="0"/>
              <a:pathLst>
                <a:path w="127753" h="64063">
                  <a:moveTo>
                    <a:pt x="127752" y="63690"/>
                  </a:moveTo>
                  <a:lnTo>
                    <a:pt x="0" y="64062"/>
                  </a:lnTo>
                  <a:lnTo>
                    <a:pt x="6307" y="36200"/>
                  </a:lnTo>
                  <a:lnTo>
                    <a:pt x="12664" y="25699"/>
                  </a:lnTo>
                  <a:lnTo>
                    <a:pt x="19030" y="18390"/>
                  </a:lnTo>
                  <a:lnTo>
                    <a:pt x="25402" y="12887"/>
                  </a:lnTo>
                  <a:lnTo>
                    <a:pt x="31777" y="8651"/>
                  </a:lnTo>
                  <a:lnTo>
                    <a:pt x="38155" y="5407"/>
                  </a:lnTo>
                  <a:lnTo>
                    <a:pt x="44536" y="2998"/>
                  </a:lnTo>
                  <a:lnTo>
                    <a:pt x="50919" y="1327"/>
                  </a:lnTo>
                  <a:lnTo>
                    <a:pt x="57304" y="339"/>
                  </a:lnTo>
                  <a:lnTo>
                    <a:pt x="63690" y="0"/>
                  </a:lnTo>
                  <a:lnTo>
                    <a:pt x="70079" y="302"/>
                  </a:lnTo>
                  <a:lnTo>
                    <a:pt x="76469" y="1253"/>
                  </a:lnTo>
                  <a:lnTo>
                    <a:pt x="82862" y="2886"/>
                  </a:lnTo>
                  <a:lnTo>
                    <a:pt x="89256" y="5258"/>
                  </a:lnTo>
                  <a:lnTo>
                    <a:pt x="95653" y="8465"/>
                  </a:lnTo>
                  <a:lnTo>
                    <a:pt x="102053" y="12664"/>
                  </a:lnTo>
                  <a:lnTo>
                    <a:pt x="108456" y="18129"/>
                  </a:lnTo>
                  <a:lnTo>
                    <a:pt x="114865" y="25402"/>
                  </a:lnTo>
                  <a:lnTo>
                    <a:pt x="127752" y="6369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7" name="Straight Connector 46"/>
            <p:cNvCxnSpPr/>
            <p:nvPr/>
          </p:nvCxnSpPr>
          <p:spPr>
            <a:xfrm>
              <a:off x="8493711" y="5579907"/>
              <a:ext cx="127598" cy="158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8621309" y="5518105"/>
              <a:ext cx="126060" cy="64971"/>
            </a:xfrm>
            <a:custGeom>
              <a:avLst/>
              <a:gdLst/>
              <a:ahLst/>
              <a:cxnLst/>
              <a:rect l="0" t="0" r="0" b="0"/>
              <a:pathLst>
                <a:path w="127019" h="64545">
                  <a:moveTo>
                    <a:pt x="127018" y="64544"/>
                  </a:moveTo>
                  <a:lnTo>
                    <a:pt x="0" y="62473"/>
                  </a:lnTo>
                  <a:lnTo>
                    <a:pt x="6802" y="34894"/>
                  </a:lnTo>
                  <a:lnTo>
                    <a:pt x="13324" y="24575"/>
                  </a:lnTo>
                  <a:lnTo>
                    <a:pt x="19792" y="17429"/>
                  </a:lnTo>
                  <a:lnTo>
                    <a:pt x="26232" y="12080"/>
                  </a:lnTo>
                  <a:lnTo>
                    <a:pt x="32651" y="7991"/>
                  </a:lnTo>
                  <a:lnTo>
                    <a:pt x="39055" y="4888"/>
                  </a:lnTo>
                  <a:lnTo>
                    <a:pt x="45444" y="2614"/>
                  </a:lnTo>
                  <a:lnTo>
                    <a:pt x="51822" y="1076"/>
                  </a:lnTo>
                  <a:lnTo>
                    <a:pt x="58188" y="215"/>
                  </a:lnTo>
                  <a:lnTo>
                    <a:pt x="64545" y="0"/>
                  </a:lnTo>
                  <a:lnTo>
                    <a:pt x="70890" y="422"/>
                  </a:lnTo>
                  <a:lnTo>
                    <a:pt x="77225" y="1490"/>
                  </a:lnTo>
                  <a:lnTo>
                    <a:pt x="83550" y="3236"/>
                  </a:lnTo>
                  <a:lnTo>
                    <a:pt x="89862" y="5716"/>
                  </a:lnTo>
                  <a:lnTo>
                    <a:pt x="96160" y="9026"/>
                  </a:lnTo>
                  <a:lnTo>
                    <a:pt x="102443" y="13323"/>
                  </a:lnTo>
                  <a:lnTo>
                    <a:pt x="108705" y="18879"/>
                  </a:lnTo>
                  <a:lnTo>
                    <a:pt x="114938" y="26232"/>
                  </a:lnTo>
                  <a:lnTo>
                    <a:pt x="127018" y="6454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9" name="Straight Connector 48"/>
            <p:cNvCxnSpPr/>
            <p:nvPr/>
          </p:nvCxnSpPr>
          <p:spPr>
            <a:xfrm>
              <a:off x="8747369" y="5583076"/>
              <a:ext cx="127597" cy="47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1" name="Freeform 50"/>
          <p:cNvSpPr/>
          <p:nvPr/>
        </p:nvSpPr>
        <p:spPr>
          <a:xfrm>
            <a:off x="3609975" y="2954338"/>
            <a:ext cx="5187950" cy="1711325"/>
          </a:xfrm>
          <a:custGeom>
            <a:avLst/>
            <a:gdLst>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74206 w 5188016"/>
              <a:gd name="connsiteY15" fmla="*/ 462012 h 1710088"/>
              <a:gd name="connsiteX16" fmla="*/ 3166711 w 5188016"/>
              <a:gd name="connsiteY16" fmla="*/ 529389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66711 w 5188016"/>
              <a:gd name="connsiteY16" fmla="*/ 529389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99848 w 5188016"/>
              <a:gd name="connsiteY17" fmla="*/ 375385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32985 w 5188016"/>
              <a:gd name="connsiteY18" fmla="*/ 221381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867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5533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771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3022332 w 5188016"/>
              <a:gd name="connsiteY13" fmla="*/ 163629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983831 w 5188016"/>
              <a:gd name="connsiteY14" fmla="*/ 308008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4086726 w 5188016"/>
              <a:gd name="connsiteY18" fmla="*/ 2454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194560 w 5188016"/>
              <a:gd name="connsiteY9" fmla="*/ 471638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310063 w 5188016"/>
              <a:gd name="connsiteY10" fmla="*/ 259882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181726 w 5188016"/>
              <a:gd name="connsiteY10" fmla="*/ 245444 h 1710088"/>
              <a:gd name="connsiteX11" fmla="*/ 2646947 w 5188016"/>
              <a:gd name="connsiteY11" fmla="*/ 77002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90812 w 5188016"/>
              <a:gd name="connsiteY8" fmla="*/ 750770 h 1710088"/>
              <a:gd name="connsiteX9" fmla="*/ 20293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20293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817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055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400926 w 5188016"/>
              <a:gd name="connsiteY17" fmla="*/ 3216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 name="connsiteX0" fmla="*/ 0 w 5188016"/>
              <a:gd name="connsiteY0" fmla="*/ 1674796 h 1710088"/>
              <a:gd name="connsiteX1" fmla="*/ 423511 w 5188016"/>
              <a:gd name="connsiteY1" fmla="*/ 1636295 h 1710088"/>
              <a:gd name="connsiteX2" fmla="*/ 798897 w 5188016"/>
              <a:gd name="connsiteY2" fmla="*/ 1684421 h 1710088"/>
              <a:gd name="connsiteX3" fmla="*/ 1049153 w 5188016"/>
              <a:gd name="connsiteY3" fmla="*/ 1482290 h 1710088"/>
              <a:gd name="connsiteX4" fmla="*/ 1453414 w 5188016"/>
              <a:gd name="connsiteY4" fmla="*/ 1386038 h 1710088"/>
              <a:gd name="connsiteX5" fmla="*/ 1790299 w 5188016"/>
              <a:gd name="connsiteY5" fmla="*/ 1318661 h 1710088"/>
              <a:gd name="connsiteX6" fmla="*/ 2117558 w 5188016"/>
              <a:gd name="connsiteY6" fmla="*/ 1299410 h 1710088"/>
              <a:gd name="connsiteX7" fmla="*/ 2204185 w 5188016"/>
              <a:gd name="connsiteY7" fmla="*/ 1078029 h 1710088"/>
              <a:gd name="connsiteX8" fmla="*/ 2257926 w 5188016"/>
              <a:gd name="connsiteY8" fmla="*/ 702644 h 1710088"/>
              <a:gd name="connsiteX9" fmla="*/ 1953126 w 5188016"/>
              <a:gd name="connsiteY9" fmla="*/ 397844 h 1710088"/>
              <a:gd name="connsiteX10" fmla="*/ 2105526 w 5188016"/>
              <a:gd name="connsiteY10" fmla="*/ 245444 h 1710088"/>
              <a:gd name="connsiteX11" fmla="*/ 2562726 w 5188016"/>
              <a:gd name="connsiteY11" fmla="*/ 93044 h 1710088"/>
              <a:gd name="connsiteX12" fmla="*/ 2877953 w 5188016"/>
              <a:gd name="connsiteY12" fmla="*/ 38501 h 1710088"/>
              <a:gd name="connsiteX13" fmla="*/ 2943726 w 5188016"/>
              <a:gd name="connsiteY13" fmla="*/ 169244 h 1710088"/>
              <a:gd name="connsiteX14" fmla="*/ 2867526 w 5188016"/>
              <a:gd name="connsiteY14" fmla="*/ 321644 h 1710088"/>
              <a:gd name="connsiteX15" fmla="*/ 2943726 w 5188016"/>
              <a:gd name="connsiteY15" fmla="*/ 626444 h 1710088"/>
              <a:gd name="connsiteX16" fmla="*/ 3172326 w 5188016"/>
              <a:gd name="connsiteY16" fmla="*/ 702644 h 1710088"/>
              <a:gd name="connsiteX17" fmla="*/ 3553326 w 5188016"/>
              <a:gd name="connsiteY17" fmla="*/ 397844 h 1710088"/>
              <a:gd name="connsiteX18" fmla="*/ 3934326 w 5188016"/>
              <a:gd name="connsiteY18" fmla="*/ 321644 h 1710088"/>
              <a:gd name="connsiteX19" fmla="*/ 4706753 w 5188016"/>
              <a:gd name="connsiteY19" fmla="*/ 154004 h 1710088"/>
              <a:gd name="connsiteX20" fmla="*/ 5111014 w 5188016"/>
              <a:gd name="connsiteY20" fmla="*/ 28876 h 1710088"/>
              <a:gd name="connsiteX21" fmla="*/ 5168766 w 5188016"/>
              <a:gd name="connsiteY21" fmla="*/ 0 h 17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88016" h="1710088">
                <a:moveTo>
                  <a:pt x="0" y="1674796"/>
                </a:moveTo>
                <a:cubicBezTo>
                  <a:pt x="145181" y="1654743"/>
                  <a:pt x="290362" y="1634691"/>
                  <a:pt x="423511" y="1636295"/>
                </a:cubicBezTo>
                <a:cubicBezTo>
                  <a:pt x="556660" y="1637899"/>
                  <a:pt x="694623" y="1710088"/>
                  <a:pt x="798897" y="1684421"/>
                </a:cubicBezTo>
                <a:cubicBezTo>
                  <a:pt x="903171" y="1658754"/>
                  <a:pt x="940067" y="1532020"/>
                  <a:pt x="1049153" y="1482290"/>
                </a:cubicBezTo>
                <a:cubicBezTo>
                  <a:pt x="1158239" y="1432560"/>
                  <a:pt x="1329890" y="1413309"/>
                  <a:pt x="1453414" y="1386038"/>
                </a:cubicBezTo>
                <a:cubicBezTo>
                  <a:pt x="1576938" y="1358767"/>
                  <a:pt x="1679608" y="1333099"/>
                  <a:pt x="1790299" y="1318661"/>
                </a:cubicBezTo>
                <a:cubicBezTo>
                  <a:pt x="1900990" y="1304223"/>
                  <a:pt x="2048577" y="1339515"/>
                  <a:pt x="2117558" y="1299410"/>
                </a:cubicBezTo>
                <a:cubicBezTo>
                  <a:pt x="2186539" y="1259305"/>
                  <a:pt x="2180790" y="1177490"/>
                  <a:pt x="2204185" y="1078029"/>
                </a:cubicBezTo>
                <a:cubicBezTo>
                  <a:pt x="2227580" y="978568"/>
                  <a:pt x="2299769" y="816008"/>
                  <a:pt x="2257926" y="702644"/>
                </a:cubicBezTo>
                <a:cubicBezTo>
                  <a:pt x="2216083" y="589280"/>
                  <a:pt x="1978526" y="474044"/>
                  <a:pt x="1953126" y="397844"/>
                </a:cubicBezTo>
                <a:cubicBezTo>
                  <a:pt x="1927726" y="321644"/>
                  <a:pt x="2003926" y="296244"/>
                  <a:pt x="2105526" y="245444"/>
                </a:cubicBezTo>
                <a:cubicBezTo>
                  <a:pt x="2207126" y="194644"/>
                  <a:pt x="2433988" y="127534"/>
                  <a:pt x="2562726" y="93044"/>
                </a:cubicBezTo>
                <a:cubicBezTo>
                  <a:pt x="2691464" y="58554"/>
                  <a:pt x="2814453" y="25801"/>
                  <a:pt x="2877953" y="38501"/>
                </a:cubicBezTo>
                <a:cubicBezTo>
                  <a:pt x="2941453" y="51201"/>
                  <a:pt x="2945464" y="122054"/>
                  <a:pt x="2943726" y="169244"/>
                </a:cubicBezTo>
                <a:cubicBezTo>
                  <a:pt x="2941988" y="216434"/>
                  <a:pt x="2867526" y="245444"/>
                  <a:pt x="2867526" y="321644"/>
                </a:cubicBezTo>
                <a:cubicBezTo>
                  <a:pt x="2867526" y="397844"/>
                  <a:pt x="2892926" y="562944"/>
                  <a:pt x="2943726" y="626444"/>
                </a:cubicBezTo>
                <a:cubicBezTo>
                  <a:pt x="2994526" y="689944"/>
                  <a:pt x="3070726" y="740744"/>
                  <a:pt x="3172326" y="702644"/>
                </a:cubicBezTo>
                <a:cubicBezTo>
                  <a:pt x="3273926" y="664544"/>
                  <a:pt x="3426326" y="461344"/>
                  <a:pt x="3553326" y="397844"/>
                </a:cubicBezTo>
                <a:cubicBezTo>
                  <a:pt x="3680326" y="334344"/>
                  <a:pt x="3742088" y="362284"/>
                  <a:pt x="3934326" y="321644"/>
                </a:cubicBezTo>
                <a:cubicBezTo>
                  <a:pt x="4126564" y="281004"/>
                  <a:pt x="4510638" y="202799"/>
                  <a:pt x="4706753" y="154004"/>
                </a:cubicBezTo>
                <a:cubicBezTo>
                  <a:pt x="4902868" y="105209"/>
                  <a:pt x="5034012" y="54543"/>
                  <a:pt x="5111014" y="28876"/>
                </a:cubicBezTo>
                <a:cubicBezTo>
                  <a:pt x="5188016" y="3209"/>
                  <a:pt x="5178391" y="1604"/>
                  <a:pt x="5168766" y="0"/>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2" name="TextBox 51"/>
          <p:cNvSpPr txBox="1"/>
          <p:nvPr/>
        </p:nvSpPr>
        <p:spPr>
          <a:xfrm>
            <a:off x="3276600" y="44958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3" name="TextBox 52"/>
          <p:cNvSpPr txBox="1"/>
          <p:nvPr/>
        </p:nvSpPr>
        <p:spPr>
          <a:xfrm>
            <a:off x="8686800" y="2743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4" name="Freeform 53"/>
          <p:cNvSpPr/>
          <p:nvPr/>
        </p:nvSpPr>
        <p:spPr>
          <a:xfrm>
            <a:off x="3530600" y="3668713"/>
            <a:ext cx="5207000" cy="1397000"/>
          </a:xfrm>
          <a:custGeom>
            <a:avLst/>
            <a:gdLst>
              <a:gd name="connsiteX0" fmla="*/ 0 w 5207000"/>
              <a:gd name="connsiteY0" fmla="*/ 1347258 h 1397000"/>
              <a:gd name="connsiteX1" fmla="*/ 393700 w 5207000"/>
              <a:gd name="connsiteY1" fmla="*/ 1391708 h 1397000"/>
              <a:gd name="connsiteX2" fmla="*/ 654050 w 5207000"/>
              <a:gd name="connsiteY2" fmla="*/ 1359958 h 1397000"/>
              <a:gd name="connsiteX3" fmla="*/ 698500 w 5207000"/>
              <a:gd name="connsiteY3" fmla="*/ 1169458 h 1397000"/>
              <a:gd name="connsiteX4" fmla="*/ 641350 w 5207000"/>
              <a:gd name="connsiteY4" fmla="*/ 998008 h 1397000"/>
              <a:gd name="connsiteX5" fmla="*/ 704850 w 5207000"/>
              <a:gd name="connsiteY5" fmla="*/ 953558 h 1397000"/>
              <a:gd name="connsiteX6" fmla="*/ 850900 w 5207000"/>
              <a:gd name="connsiteY6" fmla="*/ 991658 h 1397000"/>
              <a:gd name="connsiteX7" fmla="*/ 1130300 w 5207000"/>
              <a:gd name="connsiteY7" fmla="*/ 959908 h 1397000"/>
              <a:gd name="connsiteX8" fmla="*/ 1657350 w 5207000"/>
              <a:gd name="connsiteY8" fmla="*/ 896408 h 1397000"/>
              <a:gd name="connsiteX9" fmla="*/ 1765300 w 5207000"/>
              <a:gd name="connsiteY9" fmla="*/ 871008 h 1397000"/>
              <a:gd name="connsiteX10" fmla="*/ 1962150 w 5207000"/>
              <a:gd name="connsiteY10" fmla="*/ 744008 h 1397000"/>
              <a:gd name="connsiteX11" fmla="*/ 2254250 w 5207000"/>
              <a:gd name="connsiteY11" fmla="*/ 629708 h 1397000"/>
              <a:gd name="connsiteX12" fmla="*/ 2425700 w 5207000"/>
              <a:gd name="connsiteY12" fmla="*/ 496358 h 1397000"/>
              <a:gd name="connsiteX13" fmla="*/ 2667000 w 5207000"/>
              <a:gd name="connsiteY13" fmla="*/ 509058 h 1397000"/>
              <a:gd name="connsiteX14" fmla="*/ 2889250 w 5207000"/>
              <a:gd name="connsiteY14" fmla="*/ 661458 h 1397000"/>
              <a:gd name="connsiteX15" fmla="*/ 3041650 w 5207000"/>
              <a:gd name="connsiteY15" fmla="*/ 553508 h 1397000"/>
              <a:gd name="connsiteX16" fmla="*/ 3359150 w 5207000"/>
              <a:gd name="connsiteY16" fmla="*/ 426508 h 1397000"/>
              <a:gd name="connsiteX17" fmla="*/ 3708400 w 5207000"/>
              <a:gd name="connsiteY17" fmla="*/ 350308 h 1397000"/>
              <a:gd name="connsiteX18" fmla="*/ 4203700 w 5207000"/>
              <a:gd name="connsiteY18" fmla="*/ 210608 h 1397000"/>
              <a:gd name="connsiteX19" fmla="*/ 4552950 w 5207000"/>
              <a:gd name="connsiteY19" fmla="*/ 96308 h 1397000"/>
              <a:gd name="connsiteX20" fmla="*/ 5022850 w 5207000"/>
              <a:gd name="connsiteY20" fmla="*/ 13758 h 1397000"/>
              <a:gd name="connsiteX21" fmla="*/ 5207000 w 5207000"/>
              <a:gd name="connsiteY21" fmla="*/ 13758 h 13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7000" h="1397000">
                <a:moveTo>
                  <a:pt x="0" y="1347258"/>
                </a:moveTo>
                <a:cubicBezTo>
                  <a:pt x="142346" y="1368424"/>
                  <a:pt x="284692" y="1389591"/>
                  <a:pt x="393700" y="1391708"/>
                </a:cubicBezTo>
                <a:cubicBezTo>
                  <a:pt x="502708" y="1393825"/>
                  <a:pt x="603250" y="1397000"/>
                  <a:pt x="654050" y="1359958"/>
                </a:cubicBezTo>
                <a:cubicBezTo>
                  <a:pt x="704850" y="1322916"/>
                  <a:pt x="700617" y="1229783"/>
                  <a:pt x="698500" y="1169458"/>
                </a:cubicBezTo>
                <a:cubicBezTo>
                  <a:pt x="696383" y="1109133"/>
                  <a:pt x="640292" y="1033991"/>
                  <a:pt x="641350" y="998008"/>
                </a:cubicBezTo>
                <a:cubicBezTo>
                  <a:pt x="642408" y="962025"/>
                  <a:pt x="669925" y="954616"/>
                  <a:pt x="704850" y="953558"/>
                </a:cubicBezTo>
                <a:cubicBezTo>
                  <a:pt x="739775" y="952500"/>
                  <a:pt x="779992" y="990600"/>
                  <a:pt x="850900" y="991658"/>
                </a:cubicBezTo>
                <a:cubicBezTo>
                  <a:pt x="921808" y="992716"/>
                  <a:pt x="1130300" y="959908"/>
                  <a:pt x="1130300" y="959908"/>
                </a:cubicBezTo>
                <a:lnTo>
                  <a:pt x="1657350" y="896408"/>
                </a:lnTo>
                <a:cubicBezTo>
                  <a:pt x="1763183" y="881591"/>
                  <a:pt x="1714500" y="896408"/>
                  <a:pt x="1765300" y="871008"/>
                </a:cubicBezTo>
                <a:cubicBezTo>
                  <a:pt x="1816100" y="845608"/>
                  <a:pt x="1880658" y="784225"/>
                  <a:pt x="1962150" y="744008"/>
                </a:cubicBezTo>
                <a:cubicBezTo>
                  <a:pt x="2043642" y="703791"/>
                  <a:pt x="2176992" y="670983"/>
                  <a:pt x="2254250" y="629708"/>
                </a:cubicBezTo>
                <a:cubicBezTo>
                  <a:pt x="2331508" y="588433"/>
                  <a:pt x="2356908" y="516466"/>
                  <a:pt x="2425700" y="496358"/>
                </a:cubicBezTo>
                <a:cubicBezTo>
                  <a:pt x="2494492" y="476250"/>
                  <a:pt x="2589742" y="481541"/>
                  <a:pt x="2667000" y="509058"/>
                </a:cubicBezTo>
                <a:cubicBezTo>
                  <a:pt x="2744258" y="536575"/>
                  <a:pt x="2826809" y="654050"/>
                  <a:pt x="2889250" y="661458"/>
                </a:cubicBezTo>
                <a:cubicBezTo>
                  <a:pt x="2951691" y="668866"/>
                  <a:pt x="2963333" y="592666"/>
                  <a:pt x="3041650" y="553508"/>
                </a:cubicBezTo>
                <a:cubicBezTo>
                  <a:pt x="3119967" y="514350"/>
                  <a:pt x="3248025" y="460375"/>
                  <a:pt x="3359150" y="426508"/>
                </a:cubicBezTo>
                <a:cubicBezTo>
                  <a:pt x="3470275" y="392641"/>
                  <a:pt x="3567642" y="386291"/>
                  <a:pt x="3708400" y="350308"/>
                </a:cubicBezTo>
                <a:cubicBezTo>
                  <a:pt x="3849158" y="314325"/>
                  <a:pt x="4062942" y="252941"/>
                  <a:pt x="4203700" y="210608"/>
                </a:cubicBezTo>
                <a:cubicBezTo>
                  <a:pt x="4344458" y="168275"/>
                  <a:pt x="4416425" y="129116"/>
                  <a:pt x="4552950" y="96308"/>
                </a:cubicBezTo>
                <a:cubicBezTo>
                  <a:pt x="4689475" y="63500"/>
                  <a:pt x="4913842" y="27516"/>
                  <a:pt x="5022850" y="13758"/>
                </a:cubicBezTo>
                <a:cubicBezTo>
                  <a:pt x="5131858" y="0"/>
                  <a:pt x="5169429" y="6879"/>
                  <a:pt x="5207000" y="13758"/>
                </a:cubicBezTo>
              </a:path>
            </a:pathLst>
          </a:custGeom>
          <a:ln w="158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5" name="TextBox 54"/>
          <p:cNvSpPr txBox="1"/>
          <p:nvPr/>
        </p:nvSpPr>
        <p:spPr>
          <a:xfrm>
            <a:off x="3276600" y="48768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6" name="TextBox 55"/>
          <p:cNvSpPr txBox="1"/>
          <p:nvPr/>
        </p:nvSpPr>
        <p:spPr>
          <a:xfrm>
            <a:off x="8686800" y="3505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7" name="Freeform 56"/>
          <p:cNvSpPr/>
          <p:nvPr/>
        </p:nvSpPr>
        <p:spPr>
          <a:xfrm>
            <a:off x="3436938" y="2222500"/>
            <a:ext cx="5318125" cy="1023938"/>
          </a:xfrm>
          <a:custGeom>
            <a:avLst/>
            <a:gdLst>
              <a:gd name="connsiteX0" fmla="*/ 87842 w 5318125"/>
              <a:gd name="connsiteY0" fmla="*/ 806450 h 1040342"/>
              <a:gd name="connsiteX1" fmla="*/ 240242 w 5318125"/>
              <a:gd name="connsiteY1" fmla="*/ 755650 h 1040342"/>
              <a:gd name="connsiteX2" fmla="*/ 138642 w 5318125"/>
              <a:gd name="connsiteY2" fmla="*/ 603250 h 1040342"/>
              <a:gd name="connsiteX3" fmla="*/ 30692 w 5318125"/>
              <a:gd name="connsiteY3" fmla="*/ 368300 h 1040342"/>
              <a:gd name="connsiteX4" fmla="*/ 17992 w 5318125"/>
              <a:gd name="connsiteY4" fmla="*/ 82550 h 1040342"/>
              <a:gd name="connsiteX5" fmla="*/ 138642 w 5318125"/>
              <a:gd name="connsiteY5" fmla="*/ 12700 h 1040342"/>
              <a:gd name="connsiteX6" fmla="*/ 310092 w 5318125"/>
              <a:gd name="connsiteY6" fmla="*/ 158750 h 1040342"/>
              <a:gd name="connsiteX7" fmla="*/ 449792 w 5318125"/>
              <a:gd name="connsiteY7" fmla="*/ 311150 h 1040342"/>
              <a:gd name="connsiteX8" fmla="*/ 627592 w 5318125"/>
              <a:gd name="connsiteY8" fmla="*/ 273050 h 1040342"/>
              <a:gd name="connsiteX9" fmla="*/ 811742 w 5318125"/>
              <a:gd name="connsiteY9" fmla="*/ 209550 h 1040342"/>
              <a:gd name="connsiteX10" fmla="*/ 938742 w 5318125"/>
              <a:gd name="connsiteY10" fmla="*/ 292100 h 1040342"/>
              <a:gd name="connsiteX11" fmla="*/ 1160992 w 5318125"/>
              <a:gd name="connsiteY11" fmla="*/ 323850 h 1040342"/>
              <a:gd name="connsiteX12" fmla="*/ 1561042 w 5318125"/>
              <a:gd name="connsiteY12" fmla="*/ 234950 h 1040342"/>
              <a:gd name="connsiteX13" fmla="*/ 1891242 w 5318125"/>
              <a:gd name="connsiteY13" fmla="*/ 120650 h 1040342"/>
              <a:gd name="connsiteX14" fmla="*/ 2234142 w 5318125"/>
              <a:gd name="connsiteY14" fmla="*/ 107950 h 1040342"/>
              <a:gd name="connsiteX15" fmla="*/ 2894542 w 5318125"/>
              <a:gd name="connsiteY15" fmla="*/ 482600 h 1040342"/>
              <a:gd name="connsiteX16" fmla="*/ 3123142 w 5318125"/>
              <a:gd name="connsiteY16" fmla="*/ 698500 h 1040342"/>
              <a:gd name="connsiteX17" fmla="*/ 3199342 w 5318125"/>
              <a:gd name="connsiteY17" fmla="*/ 882650 h 1040342"/>
              <a:gd name="connsiteX18" fmla="*/ 3485092 w 5318125"/>
              <a:gd name="connsiteY18" fmla="*/ 971550 h 1040342"/>
              <a:gd name="connsiteX19" fmla="*/ 3580342 w 5318125"/>
              <a:gd name="connsiteY19" fmla="*/ 711200 h 1040342"/>
              <a:gd name="connsiteX20" fmla="*/ 3815292 w 5318125"/>
              <a:gd name="connsiteY20" fmla="*/ 1009650 h 1040342"/>
              <a:gd name="connsiteX21" fmla="*/ 4297892 w 5318125"/>
              <a:gd name="connsiteY21" fmla="*/ 895350 h 1040342"/>
              <a:gd name="connsiteX22" fmla="*/ 4799542 w 5318125"/>
              <a:gd name="connsiteY22" fmla="*/ 647700 h 1040342"/>
              <a:gd name="connsiteX23" fmla="*/ 5237692 w 5318125"/>
              <a:gd name="connsiteY23" fmla="*/ 425450 h 1040342"/>
              <a:gd name="connsiteX24" fmla="*/ 5282142 w 5318125"/>
              <a:gd name="connsiteY24" fmla="*/ 412750 h 1040342"/>
              <a:gd name="connsiteX0" fmla="*/ 87842 w 5318125"/>
              <a:gd name="connsiteY0" fmla="*/ 806450 h 1022350"/>
              <a:gd name="connsiteX1" fmla="*/ 240242 w 5318125"/>
              <a:gd name="connsiteY1" fmla="*/ 755650 h 1022350"/>
              <a:gd name="connsiteX2" fmla="*/ 138642 w 5318125"/>
              <a:gd name="connsiteY2" fmla="*/ 603250 h 1022350"/>
              <a:gd name="connsiteX3" fmla="*/ 30692 w 5318125"/>
              <a:gd name="connsiteY3" fmla="*/ 368300 h 1022350"/>
              <a:gd name="connsiteX4" fmla="*/ 17992 w 5318125"/>
              <a:gd name="connsiteY4" fmla="*/ 82550 h 1022350"/>
              <a:gd name="connsiteX5" fmla="*/ 138642 w 5318125"/>
              <a:gd name="connsiteY5" fmla="*/ 12700 h 1022350"/>
              <a:gd name="connsiteX6" fmla="*/ 310092 w 5318125"/>
              <a:gd name="connsiteY6" fmla="*/ 158750 h 1022350"/>
              <a:gd name="connsiteX7" fmla="*/ 449792 w 5318125"/>
              <a:gd name="connsiteY7" fmla="*/ 311150 h 1022350"/>
              <a:gd name="connsiteX8" fmla="*/ 627592 w 5318125"/>
              <a:gd name="connsiteY8" fmla="*/ 273050 h 1022350"/>
              <a:gd name="connsiteX9" fmla="*/ 811742 w 5318125"/>
              <a:gd name="connsiteY9" fmla="*/ 209550 h 1022350"/>
              <a:gd name="connsiteX10" fmla="*/ 938742 w 5318125"/>
              <a:gd name="connsiteY10" fmla="*/ 292100 h 1022350"/>
              <a:gd name="connsiteX11" fmla="*/ 1160992 w 5318125"/>
              <a:gd name="connsiteY11" fmla="*/ 323850 h 1022350"/>
              <a:gd name="connsiteX12" fmla="*/ 1561042 w 5318125"/>
              <a:gd name="connsiteY12" fmla="*/ 234950 h 1022350"/>
              <a:gd name="connsiteX13" fmla="*/ 1891242 w 5318125"/>
              <a:gd name="connsiteY13" fmla="*/ 120650 h 1022350"/>
              <a:gd name="connsiteX14" fmla="*/ 2234142 w 5318125"/>
              <a:gd name="connsiteY14" fmla="*/ 107950 h 1022350"/>
              <a:gd name="connsiteX15" fmla="*/ 2894542 w 5318125"/>
              <a:gd name="connsiteY15" fmla="*/ 482600 h 1022350"/>
              <a:gd name="connsiteX16" fmla="*/ 3123142 w 5318125"/>
              <a:gd name="connsiteY16" fmla="*/ 698500 h 1022350"/>
              <a:gd name="connsiteX17" fmla="*/ 3199342 w 5318125"/>
              <a:gd name="connsiteY17" fmla="*/ 882650 h 1022350"/>
              <a:gd name="connsiteX18" fmla="*/ 3485092 w 5318125"/>
              <a:gd name="connsiteY18" fmla="*/ 971550 h 1022350"/>
              <a:gd name="connsiteX19" fmla="*/ 3815292 w 5318125"/>
              <a:gd name="connsiteY19" fmla="*/ 1009650 h 1022350"/>
              <a:gd name="connsiteX20" fmla="*/ 4297892 w 5318125"/>
              <a:gd name="connsiteY20" fmla="*/ 895350 h 1022350"/>
              <a:gd name="connsiteX21" fmla="*/ 4799542 w 5318125"/>
              <a:gd name="connsiteY21" fmla="*/ 647700 h 1022350"/>
              <a:gd name="connsiteX22" fmla="*/ 5237692 w 5318125"/>
              <a:gd name="connsiteY22" fmla="*/ 425450 h 1022350"/>
              <a:gd name="connsiteX23" fmla="*/ 5282142 w 5318125"/>
              <a:gd name="connsiteY23" fmla="*/ 412750 h 1022350"/>
              <a:gd name="connsiteX0" fmla="*/ 87842 w 5318125"/>
              <a:gd name="connsiteY0" fmla="*/ 806450 h 1023408"/>
              <a:gd name="connsiteX1" fmla="*/ 240242 w 5318125"/>
              <a:gd name="connsiteY1" fmla="*/ 755650 h 1023408"/>
              <a:gd name="connsiteX2" fmla="*/ 138642 w 5318125"/>
              <a:gd name="connsiteY2" fmla="*/ 603250 h 1023408"/>
              <a:gd name="connsiteX3" fmla="*/ 30692 w 5318125"/>
              <a:gd name="connsiteY3" fmla="*/ 368300 h 1023408"/>
              <a:gd name="connsiteX4" fmla="*/ 17992 w 5318125"/>
              <a:gd name="connsiteY4" fmla="*/ 82550 h 1023408"/>
              <a:gd name="connsiteX5" fmla="*/ 138642 w 5318125"/>
              <a:gd name="connsiteY5" fmla="*/ 12700 h 1023408"/>
              <a:gd name="connsiteX6" fmla="*/ 310092 w 5318125"/>
              <a:gd name="connsiteY6" fmla="*/ 158750 h 1023408"/>
              <a:gd name="connsiteX7" fmla="*/ 449792 w 5318125"/>
              <a:gd name="connsiteY7" fmla="*/ 311150 h 1023408"/>
              <a:gd name="connsiteX8" fmla="*/ 627592 w 5318125"/>
              <a:gd name="connsiteY8" fmla="*/ 273050 h 1023408"/>
              <a:gd name="connsiteX9" fmla="*/ 811742 w 5318125"/>
              <a:gd name="connsiteY9" fmla="*/ 209550 h 1023408"/>
              <a:gd name="connsiteX10" fmla="*/ 938742 w 5318125"/>
              <a:gd name="connsiteY10" fmla="*/ 292100 h 1023408"/>
              <a:gd name="connsiteX11" fmla="*/ 1160992 w 5318125"/>
              <a:gd name="connsiteY11" fmla="*/ 323850 h 1023408"/>
              <a:gd name="connsiteX12" fmla="*/ 1561042 w 5318125"/>
              <a:gd name="connsiteY12" fmla="*/ 234950 h 1023408"/>
              <a:gd name="connsiteX13" fmla="*/ 1891242 w 5318125"/>
              <a:gd name="connsiteY13" fmla="*/ 120650 h 1023408"/>
              <a:gd name="connsiteX14" fmla="*/ 2234142 w 5318125"/>
              <a:gd name="connsiteY14" fmla="*/ 107950 h 1023408"/>
              <a:gd name="connsiteX15" fmla="*/ 2894542 w 5318125"/>
              <a:gd name="connsiteY15" fmla="*/ 482600 h 1023408"/>
              <a:gd name="connsiteX16" fmla="*/ 3123142 w 5318125"/>
              <a:gd name="connsiteY16" fmla="*/ 698500 h 1023408"/>
              <a:gd name="connsiteX17" fmla="*/ 3199342 w 5318125"/>
              <a:gd name="connsiteY17" fmla="*/ 882650 h 1023408"/>
              <a:gd name="connsiteX18" fmla="*/ 3345392 w 5318125"/>
              <a:gd name="connsiteY18" fmla="*/ 977900 h 1023408"/>
              <a:gd name="connsiteX19" fmla="*/ 3815292 w 5318125"/>
              <a:gd name="connsiteY19" fmla="*/ 1009650 h 1023408"/>
              <a:gd name="connsiteX20" fmla="*/ 4297892 w 5318125"/>
              <a:gd name="connsiteY20" fmla="*/ 895350 h 1023408"/>
              <a:gd name="connsiteX21" fmla="*/ 4799542 w 5318125"/>
              <a:gd name="connsiteY21" fmla="*/ 647700 h 1023408"/>
              <a:gd name="connsiteX22" fmla="*/ 5237692 w 5318125"/>
              <a:gd name="connsiteY22" fmla="*/ 425450 h 1023408"/>
              <a:gd name="connsiteX23" fmla="*/ 5282142 w 5318125"/>
              <a:gd name="connsiteY23" fmla="*/ 412750 h 1023408"/>
              <a:gd name="connsiteX0" fmla="*/ 240242 w 5318125"/>
              <a:gd name="connsiteY0" fmla="*/ 755650 h 1023408"/>
              <a:gd name="connsiteX1" fmla="*/ 138642 w 5318125"/>
              <a:gd name="connsiteY1" fmla="*/ 603250 h 1023408"/>
              <a:gd name="connsiteX2" fmla="*/ 30692 w 5318125"/>
              <a:gd name="connsiteY2" fmla="*/ 368300 h 1023408"/>
              <a:gd name="connsiteX3" fmla="*/ 17992 w 5318125"/>
              <a:gd name="connsiteY3" fmla="*/ 82550 h 1023408"/>
              <a:gd name="connsiteX4" fmla="*/ 138642 w 5318125"/>
              <a:gd name="connsiteY4" fmla="*/ 12700 h 1023408"/>
              <a:gd name="connsiteX5" fmla="*/ 310092 w 5318125"/>
              <a:gd name="connsiteY5" fmla="*/ 158750 h 1023408"/>
              <a:gd name="connsiteX6" fmla="*/ 449792 w 5318125"/>
              <a:gd name="connsiteY6" fmla="*/ 311150 h 1023408"/>
              <a:gd name="connsiteX7" fmla="*/ 627592 w 5318125"/>
              <a:gd name="connsiteY7" fmla="*/ 273050 h 1023408"/>
              <a:gd name="connsiteX8" fmla="*/ 811742 w 5318125"/>
              <a:gd name="connsiteY8" fmla="*/ 209550 h 1023408"/>
              <a:gd name="connsiteX9" fmla="*/ 938742 w 5318125"/>
              <a:gd name="connsiteY9" fmla="*/ 292100 h 1023408"/>
              <a:gd name="connsiteX10" fmla="*/ 1160992 w 5318125"/>
              <a:gd name="connsiteY10" fmla="*/ 323850 h 1023408"/>
              <a:gd name="connsiteX11" fmla="*/ 1561042 w 5318125"/>
              <a:gd name="connsiteY11" fmla="*/ 234950 h 1023408"/>
              <a:gd name="connsiteX12" fmla="*/ 1891242 w 5318125"/>
              <a:gd name="connsiteY12" fmla="*/ 120650 h 1023408"/>
              <a:gd name="connsiteX13" fmla="*/ 2234142 w 5318125"/>
              <a:gd name="connsiteY13" fmla="*/ 107950 h 1023408"/>
              <a:gd name="connsiteX14" fmla="*/ 2894542 w 5318125"/>
              <a:gd name="connsiteY14" fmla="*/ 482600 h 1023408"/>
              <a:gd name="connsiteX15" fmla="*/ 3123142 w 5318125"/>
              <a:gd name="connsiteY15" fmla="*/ 698500 h 1023408"/>
              <a:gd name="connsiteX16" fmla="*/ 3199342 w 5318125"/>
              <a:gd name="connsiteY16" fmla="*/ 882650 h 1023408"/>
              <a:gd name="connsiteX17" fmla="*/ 3345392 w 5318125"/>
              <a:gd name="connsiteY17" fmla="*/ 977900 h 1023408"/>
              <a:gd name="connsiteX18" fmla="*/ 3815292 w 5318125"/>
              <a:gd name="connsiteY18" fmla="*/ 1009650 h 1023408"/>
              <a:gd name="connsiteX19" fmla="*/ 4297892 w 5318125"/>
              <a:gd name="connsiteY19" fmla="*/ 895350 h 1023408"/>
              <a:gd name="connsiteX20" fmla="*/ 4799542 w 5318125"/>
              <a:gd name="connsiteY20" fmla="*/ 647700 h 1023408"/>
              <a:gd name="connsiteX21" fmla="*/ 5237692 w 5318125"/>
              <a:gd name="connsiteY21" fmla="*/ 425450 h 1023408"/>
              <a:gd name="connsiteX22" fmla="*/ 5282142 w 5318125"/>
              <a:gd name="connsiteY22" fmla="*/ 412750 h 102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18125" h="1023408">
                <a:moveTo>
                  <a:pt x="240242" y="755650"/>
                </a:moveTo>
                <a:cubicBezTo>
                  <a:pt x="248709" y="721783"/>
                  <a:pt x="173567" y="667808"/>
                  <a:pt x="138642" y="603250"/>
                </a:cubicBezTo>
                <a:cubicBezTo>
                  <a:pt x="103717" y="538692"/>
                  <a:pt x="50800" y="455083"/>
                  <a:pt x="30692" y="368300"/>
                </a:cubicBezTo>
                <a:cubicBezTo>
                  <a:pt x="10584" y="281517"/>
                  <a:pt x="0" y="141817"/>
                  <a:pt x="17992" y="82550"/>
                </a:cubicBezTo>
                <a:cubicBezTo>
                  <a:pt x="35984" y="23283"/>
                  <a:pt x="89959" y="0"/>
                  <a:pt x="138642" y="12700"/>
                </a:cubicBezTo>
                <a:cubicBezTo>
                  <a:pt x="187325" y="25400"/>
                  <a:pt x="258234" y="109008"/>
                  <a:pt x="310092" y="158750"/>
                </a:cubicBezTo>
                <a:cubicBezTo>
                  <a:pt x="361950" y="208492"/>
                  <a:pt x="396875" y="292100"/>
                  <a:pt x="449792" y="311150"/>
                </a:cubicBezTo>
                <a:cubicBezTo>
                  <a:pt x="502709" y="330200"/>
                  <a:pt x="567267" y="289983"/>
                  <a:pt x="627592" y="273050"/>
                </a:cubicBezTo>
                <a:cubicBezTo>
                  <a:pt x="687917" y="256117"/>
                  <a:pt x="759884" y="206375"/>
                  <a:pt x="811742" y="209550"/>
                </a:cubicBezTo>
                <a:cubicBezTo>
                  <a:pt x="863600" y="212725"/>
                  <a:pt x="880534" y="273050"/>
                  <a:pt x="938742" y="292100"/>
                </a:cubicBezTo>
                <a:cubicBezTo>
                  <a:pt x="996950" y="311150"/>
                  <a:pt x="1057275" y="333375"/>
                  <a:pt x="1160992" y="323850"/>
                </a:cubicBezTo>
                <a:cubicBezTo>
                  <a:pt x="1264709" y="314325"/>
                  <a:pt x="1439334" y="268817"/>
                  <a:pt x="1561042" y="234950"/>
                </a:cubicBezTo>
                <a:cubicBezTo>
                  <a:pt x="1682750" y="201083"/>
                  <a:pt x="1779059" y="141817"/>
                  <a:pt x="1891242" y="120650"/>
                </a:cubicBezTo>
                <a:cubicBezTo>
                  <a:pt x="2003425" y="99483"/>
                  <a:pt x="2066925" y="47625"/>
                  <a:pt x="2234142" y="107950"/>
                </a:cubicBezTo>
                <a:cubicBezTo>
                  <a:pt x="2401359" y="168275"/>
                  <a:pt x="2746375" y="384175"/>
                  <a:pt x="2894542" y="482600"/>
                </a:cubicBezTo>
                <a:cubicBezTo>
                  <a:pt x="3042709" y="581025"/>
                  <a:pt x="3072342" y="631825"/>
                  <a:pt x="3123142" y="698500"/>
                </a:cubicBezTo>
                <a:cubicBezTo>
                  <a:pt x="3173942" y="765175"/>
                  <a:pt x="3162300" y="836083"/>
                  <a:pt x="3199342" y="882650"/>
                </a:cubicBezTo>
                <a:cubicBezTo>
                  <a:pt x="3236384" y="929217"/>
                  <a:pt x="3242734" y="956733"/>
                  <a:pt x="3345392" y="977900"/>
                </a:cubicBezTo>
                <a:cubicBezTo>
                  <a:pt x="3448050" y="999067"/>
                  <a:pt x="3656542" y="1023408"/>
                  <a:pt x="3815292" y="1009650"/>
                </a:cubicBezTo>
                <a:cubicBezTo>
                  <a:pt x="3974042" y="995892"/>
                  <a:pt x="4133850" y="955675"/>
                  <a:pt x="4297892" y="895350"/>
                </a:cubicBezTo>
                <a:cubicBezTo>
                  <a:pt x="4461934" y="835025"/>
                  <a:pt x="4799542" y="647700"/>
                  <a:pt x="4799542" y="647700"/>
                </a:cubicBezTo>
                <a:lnTo>
                  <a:pt x="5237692" y="425450"/>
                </a:lnTo>
                <a:cubicBezTo>
                  <a:pt x="5318125" y="386292"/>
                  <a:pt x="5282142" y="412750"/>
                  <a:pt x="5282142" y="412750"/>
                </a:cubicBezTo>
              </a:path>
            </a:pathLst>
          </a:custGeom>
          <a:ln w="15875">
            <a:solidFill>
              <a:srgbClr val="FF66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3026" name="TextBox 57"/>
          <p:cNvSpPr txBox="1">
            <a:spLocks noChangeArrowheads="1"/>
          </p:cNvSpPr>
          <p:nvPr/>
        </p:nvSpPr>
        <p:spPr bwMode="auto">
          <a:xfrm>
            <a:off x="3276600" y="28956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43027" name="TextBox 58"/>
          <p:cNvSpPr txBox="1">
            <a:spLocks noChangeArrowheads="1"/>
          </p:cNvSpPr>
          <p:nvPr/>
        </p:nvSpPr>
        <p:spPr bwMode="auto">
          <a:xfrm>
            <a:off x="8534400" y="24384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69" name="Freeform 68"/>
          <p:cNvSpPr/>
          <p:nvPr/>
        </p:nvSpPr>
        <p:spPr>
          <a:xfrm>
            <a:off x="4821238" y="5357813"/>
            <a:ext cx="3865562" cy="992187"/>
          </a:xfrm>
          <a:custGeom>
            <a:avLst/>
            <a:gdLst>
              <a:gd name="connsiteX0" fmla="*/ 310092 w 3834342"/>
              <a:gd name="connsiteY0" fmla="*/ 991658 h 991658"/>
              <a:gd name="connsiteX1" fmla="*/ 246592 w 3834342"/>
              <a:gd name="connsiteY1" fmla="*/ 604308 h 991658"/>
              <a:gd name="connsiteX2" fmla="*/ 5292 w 3834342"/>
              <a:gd name="connsiteY2" fmla="*/ 388408 h 991658"/>
              <a:gd name="connsiteX3" fmla="*/ 214842 w 3834342"/>
              <a:gd name="connsiteY3" fmla="*/ 223308 h 991658"/>
              <a:gd name="connsiteX4" fmla="*/ 500592 w 3834342"/>
              <a:gd name="connsiteY4" fmla="*/ 140758 h 991658"/>
              <a:gd name="connsiteX5" fmla="*/ 678392 w 3834342"/>
              <a:gd name="connsiteY5" fmla="*/ 1058 h 991658"/>
              <a:gd name="connsiteX6" fmla="*/ 1230842 w 3834342"/>
              <a:gd name="connsiteY6" fmla="*/ 134408 h 991658"/>
              <a:gd name="connsiteX7" fmla="*/ 1776942 w 3834342"/>
              <a:gd name="connsiteY7" fmla="*/ 229658 h 991658"/>
              <a:gd name="connsiteX8" fmla="*/ 1992842 w 3834342"/>
              <a:gd name="connsiteY8" fmla="*/ 407458 h 991658"/>
              <a:gd name="connsiteX9" fmla="*/ 2551642 w 3834342"/>
              <a:gd name="connsiteY9" fmla="*/ 236008 h 991658"/>
              <a:gd name="connsiteX10" fmla="*/ 3104092 w 3834342"/>
              <a:gd name="connsiteY10" fmla="*/ 102658 h 991658"/>
              <a:gd name="connsiteX11" fmla="*/ 3669242 w 3834342"/>
              <a:gd name="connsiteY11" fmla="*/ 20108 h 991658"/>
              <a:gd name="connsiteX12" fmla="*/ 3834342 w 3834342"/>
              <a:gd name="connsiteY12" fmla="*/ 20108 h 991658"/>
              <a:gd name="connsiteX0" fmla="*/ 310092 w 3866092"/>
              <a:gd name="connsiteY0" fmla="*/ 991658 h 991658"/>
              <a:gd name="connsiteX1" fmla="*/ 246592 w 3866092"/>
              <a:gd name="connsiteY1" fmla="*/ 604308 h 991658"/>
              <a:gd name="connsiteX2" fmla="*/ 5292 w 3866092"/>
              <a:gd name="connsiteY2" fmla="*/ 388408 h 991658"/>
              <a:gd name="connsiteX3" fmla="*/ 214842 w 3866092"/>
              <a:gd name="connsiteY3" fmla="*/ 223308 h 991658"/>
              <a:gd name="connsiteX4" fmla="*/ 500592 w 3866092"/>
              <a:gd name="connsiteY4" fmla="*/ 140758 h 991658"/>
              <a:gd name="connsiteX5" fmla="*/ 678392 w 3866092"/>
              <a:gd name="connsiteY5" fmla="*/ 1058 h 991658"/>
              <a:gd name="connsiteX6" fmla="*/ 1230842 w 3866092"/>
              <a:gd name="connsiteY6" fmla="*/ 134408 h 991658"/>
              <a:gd name="connsiteX7" fmla="*/ 1776942 w 3866092"/>
              <a:gd name="connsiteY7" fmla="*/ 229658 h 991658"/>
              <a:gd name="connsiteX8" fmla="*/ 1992842 w 3866092"/>
              <a:gd name="connsiteY8" fmla="*/ 407458 h 991658"/>
              <a:gd name="connsiteX9" fmla="*/ 2551642 w 3866092"/>
              <a:gd name="connsiteY9" fmla="*/ 236008 h 991658"/>
              <a:gd name="connsiteX10" fmla="*/ 3104092 w 3866092"/>
              <a:gd name="connsiteY10" fmla="*/ 102658 h 991658"/>
              <a:gd name="connsiteX11" fmla="*/ 3669242 w 3866092"/>
              <a:gd name="connsiteY11" fmla="*/ 20108 h 991658"/>
              <a:gd name="connsiteX12" fmla="*/ 3866092 w 3866092"/>
              <a:gd name="connsiteY12" fmla="*/ 51858 h 991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6092" h="991658">
                <a:moveTo>
                  <a:pt x="310092" y="991658"/>
                </a:moveTo>
                <a:cubicBezTo>
                  <a:pt x="303742" y="848254"/>
                  <a:pt x="297392" y="704850"/>
                  <a:pt x="246592" y="604308"/>
                </a:cubicBezTo>
                <a:cubicBezTo>
                  <a:pt x="195792" y="503766"/>
                  <a:pt x="10584" y="451908"/>
                  <a:pt x="5292" y="388408"/>
                </a:cubicBezTo>
                <a:cubicBezTo>
                  <a:pt x="0" y="324908"/>
                  <a:pt x="132292" y="264583"/>
                  <a:pt x="214842" y="223308"/>
                </a:cubicBezTo>
                <a:cubicBezTo>
                  <a:pt x="297392" y="182033"/>
                  <a:pt x="423334" y="177800"/>
                  <a:pt x="500592" y="140758"/>
                </a:cubicBezTo>
                <a:cubicBezTo>
                  <a:pt x="577850" y="103716"/>
                  <a:pt x="556684" y="2116"/>
                  <a:pt x="678392" y="1058"/>
                </a:cubicBezTo>
                <a:cubicBezTo>
                  <a:pt x="800100" y="0"/>
                  <a:pt x="1047750" y="96308"/>
                  <a:pt x="1230842" y="134408"/>
                </a:cubicBezTo>
                <a:cubicBezTo>
                  <a:pt x="1413934" y="172508"/>
                  <a:pt x="1649942" y="184150"/>
                  <a:pt x="1776942" y="229658"/>
                </a:cubicBezTo>
                <a:cubicBezTo>
                  <a:pt x="1903942" y="275166"/>
                  <a:pt x="1863725" y="406400"/>
                  <a:pt x="1992842" y="407458"/>
                </a:cubicBezTo>
                <a:cubicBezTo>
                  <a:pt x="2121959" y="408516"/>
                  <a:pt x="2366434" y="286808"/>
                  <a:pt x="2551642" y="236008"/>
                </a:cubicBezTo>
                <a:cubicBezTo>
                  <a:pt x="2736850" y="185208"/>
                  <a:pt x="2917825" y="138641"/>
                  <a:pt x="3104092" y="102658"/>
                </a:cubicBezTo>
                <a:cubicBezTo>
                  <a:pt x="3290359" y="66675"/>
                  <a:pt x="3542242" y="28575"/>
                  <a:pt x="3669242" y="20108"/>
                </a:cubicBezTo>
                <a:cubicBezTo>
                  <a:pt x="3796242" y="11641"/>
                  <a:pt x="3844396" y="44979"/>
                  <a:pt x="3866092" y="51858"/>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1" name="TextBox 70"/>
          <p:cNvSpPr txBox="1"/>
          <p:nvPr/>
        </p:nvSpPr>
        <p:spPr>
          <a:xfrm>
            <a:off x="48768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3" name="Freeform 72"/>
          <p:cNvSpPr/>
          <p:nvPr/>
        </p:nvSpPr>
        <p:spPr>
          <a:xfrm>
            <a:off x="5181600" y="5715000"/>
            <a:ext cx="973138" cy="866775"/>
          </a:xfrm>
          <a:custGeom>
            <a:avLst/>
            <a:gdLst>
              <a:gd name="connsiteX0" fmla="*/ 50800 w 972608"/>
              <a:gd name="connsiteY0" fmla="*/ 854075 h 915458"/>
              <a:gd name="connsiteX1" fmla="*/ 317500 w 972608"/>
              <a:gd name="connsiteY1" fmla="*/ 498475 h 915458"/>
              <a:gd name="connsiteX2" fmla="*/ 393700 w 972608"/>
              <a:gd name="connsiteY2" fmla="*/ 161925 h 915458"/>
              <a:gd name="connsiteX3" fmla="*/ 603250 w 972608"/>
              <a:gd name="connsiteY3" fmla="*/ 136525 h 915458"/>
              <a:gd name="connsiteX4" fmla="*/ 800100 w 972608"/>
              <a:gd name="connsiteY4" fmla="*/ 60325 h 915458"/>
              <a:gd name="connsiteX5" fmla="*/ 895350 w 972608"/>
              <a:gd name="connsiteY5" fmla="*/ 3175 h 915458"/>
              <a:gd name="connsiteX6" fmla="*/ 971550 w 972608"/>
              <a:gd name="connsiteY6" fmla="*/ 79375 h 915458"/>
              <a:gd name="connsiteX7" fmla="*/ 901700 w 972608"/>
              <a:gd name="connsiteY7" fmla="*/ 358775 h 915458"/>
              <a:gd name="connsiteX8" fmla="*/ 679450 w 972608"/>
              <a:gd name="connsiteY8" fmla="*/ 612775 h 915458"/>
              <a:gd name="connsiteX9" fmla="*/ 622300 w 972608"/>
              <a:gd name="connsiteY9" fmla="*/ 866775 h 915458"/>
              <a:gd name="connsiteX10" fmla="*/ 50800 w 972608"/>
              <a:gd name="connsiteY10" fmla="*/ 854075 h 915458"/>
              <a:gd name="connsiteX0" fmla="*/ 50800 w 972608"/>
              <a:gd name="connsiteY0" fmla="*/ 854075 h 866775"/>
              <a:gd name="connsiteX1" fmla="*/ 317500 w 972608"/>
              <a:gd name="connsiteY1" fmla="*/ 498475 h 866775"/>
              <a:gd name="connsiteX2" fmla="*/ 393700 w 972608"/>
              <a:gd name="connsiteY2" fmla="*/ 161925 h 866775"/>
              <a:gd name="connsiteX3" fmla="*/ 603250 w 972608"/>
              <a:gd name="connsiteY3" fmla="*/ 136525 h 866775"/>
              <a:gd name="connsiteX4" fmla="*/ 800100 w 972608"/>
              <a:gd name="connsiteY4" fmla="*/ 60325 h 866775"/>
              <a:gd name="connsiteX5" fmla="*/ 895350 w 972608"/>
              <a:gd name="connsiteY5" fmla="*/ 3175 h 866775"/>
              <a:gd name="connsiteX6" fmla="*/ 971550 w 972608"/>
              <a:gd name="connsiteY6" fmla="*/ 79375 h 866775"/>
              <a:gd name="connsiteX7" fmla="*/ 901700 w 972608"/>
              <a:gd name="connsiteY7" fmla="*/ 358775 h 866775"/>
              <a:gd name="connsiteX8" fmla="*/ 679450 w 972608"/>
              <a:gd name="connsiteY8" fmla="*/ 612775 h 866775"/>
              <a:gd name="connsiteX9" fmla="*/ 622300 w 972608"/>
              <a:gd name="connsiteY9" fmla="*/ 866775 h 866775"/>
              <a:gd name="connsiteX10" fmla="*/ 50800 w 972608"/>
              <a:gd name="connsiteY10" fmla="*/ 854075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2608" h="866775">
                <a:moveTo>
                  <a:pt x="50800" y="854075"/>
                </a:moveTo>
                <a:cubicBezTo>
                  <a:pt x="0" y="792692"/>
                  <a:pt x="260350" y="613833"/>
                  <a:pt x="317500" y="498475"/>
                </a:cubicBezTo>
                <a:cubicBezTo>
                  <a:pt x="374650" y="383117"/>
                  <a:pt x="346075" y="222250"/>
                  <a:pt x="393700" y="161925"/>
                </a:cubicBezTo>
                <a:cubicBezTo>
                  <a:pt x="441325" y="101600"/>
                  <a:pt x="535517" y="153458"/>
                  <a:pt x="603250" y="136525"/>
                </a:cubicBezTo>
                <a:cubicBezTo>
                  <a:pt x="670983" y="119592"/>
                  <a:pt x="751417" y="82550"/>
                  <a:pt x="800100" y="60325"/>
                </a:cubicBezTo>
                <a:cubicBezTo>
                  <a:pt x="848783" y="38100"/>
                  <a:pt x="866775" y="0"/>
                  <a:pt x="895350" y="3175"/>
                </a:cubicBezTo>
                <a:cubicBezTo>
                  <a:pt x="923925" y="6350"/>
                  <a:pt x="970492" y="20108"/>
                  <a:pt x="971550" y="79375"/>
                </a:cubicBezTo>
                <a:cubicBezTo>
                  <a:pt x="972608" y="138642"/>
                  <a:pt x="950383" y="269875"/>
                  <a:pt x="901700" y="358775"/>
                </a:cubicBezTo>
                <a:cubicBezTo>
                  <a:pt x="853017" y="447675"/>
                  <a:pt x="726017" y="528108"/>
                  <a:pt x="679450" y="612775"/>
                </a:cubicBezTo>
                <a:cubicBezTo>
                  <a:pt x="632883" y="697442"/>
                  <a:pt x="729192" y="825500"/>
                  <a:pt x="622300" y="866775"/>
                </a:cubicBezTo>
                <a:lnTo>
                  <a:pt x="50800" y="854075"/>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2" name="TextBox 71"/>
          <p:cNvSpPr txBox="1"/>
          <p:nvPr/>
        </p:nvSpPr>
        <p:spPr>
          <a:xfrm>
            <a:off x="8610600" y="52578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4" name="Freeform 73"/>
          <p:cNvSpPr/>
          <p:nvPr/>
        </p:nvSpPr>
        <p:spPr>
          <a:xfrm>
            <a:off x="7924800" y="5772150"/>
            <a:ext cx="857250" cy="596900"/>
          </a:xfrm>
          <a:custGeom>
            <a:avLst/>
            <a:gdLst>
              <a:gd name="connsiteX0" fmla="*/ 0 w 857250"/>
              <a:gd name="connsiteY0" fmla="*/ 596900 h 596900"/>
              <a:gd name="connsiteX1" fmla="*/ 400050 w 857250"/>
              <a:gd name="connsiteY1" fmla="*/ 260350 h 596900"/>
              <a:gd name="connsiteX2" fmla="*/ 482600 w 857250"/>
              <a:gd name="connsiteY2" fmla="*/ 38100 h 596900"/>
              <a:gd name="connsiteX3" fmla="*/ 768350 w 857250"/>
              <a:gd name="connsiteY3" fmla="*/ 31750 h 596900"/>
              <a:gd name="connsiteX4" fmla="*/ 857250 w 857250"/>
              <a:gd name="connsiteY4" fmla="*/ 6985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596900">
                <a:moveTo>
                  <a:pt x="0" y="596900"/>
                </a:moveTo>
                <a:cubicBezTo>
                  <a:pt x="159808" y="475191"/>
                  <a:pt x="319617" y="353483"/>
                  <a:pt x="400050" y="260350"/>
                </a:cubicBezTo>
                <a:cubicBezTo>
                  <a:pt x="480483" y="167217"/>
                  <a:pt x="421217" y="76200"/>
                  <a:pt x="482600" y="38100"/>
                </a:cubicBezTo>
                <a:cubicBezTo>
                  <a:pt x="543983" y="0"/>
                  <a:pt x="705908" y="26458"/>
                  <a:pt x="768350" y="31750"/>
                </a:cubicBezTo>
                <a:cubicBezTo>
                  <a:pt x="830792" y="37042"/>
                  <a:pt x="844021" y="53446"/>
                  <a:pt x="857250" y="69850"/>
                </a:cubicBezTo>
              </a:path>
            </a:pathLst>
          </a:custGeom>
          <a:ln w="158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5" name="TextBox 74"/>
          <p:cNvSpPr txBox="1"/>
          <p:nvPr/>
        </p:nvSpPr>
        <p:spPr>
          <a:xfrm>
            <a:off x="8610600" y="5791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6" name="TextBox 75"/>
          <p:cNvSpPr txBox="1"/>
          <p:nvPr/>
        </p:nvSpPr>
        <p:spPr>
          <a:xfrm>
            <a:off x="76962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70" name="TextBox 69"/>
          <p:cNvSpPr txBox="1"/>
          <p:nvPr/>
        </p:nvSpPr>
        <p:spPr>
          <a:xfrm>
            <a:off x="5715000" y="57912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sp>
        <p:nvSpPr>
          <p:cNvPr id="43036" name="TextBox 66"/>
          <p:cNvSpPr txBox="1">
            <a:spLocks noChangeArrowheads="1"/>
          </p:cNvSpPr>
          <p:nvPr/>
        </p:nvSpPr>
        <p:spPr bwMode="auto">
          <a:xfrm>
            <a:off x="152400" y="1143000"/>
            <a:ext cx="536575" cy="338138"/>
          </a:xfrm>
          <a:prstGeom prst="rect">
            <a:avLst/>
          </a:prstGeom>
          <a:noFill/>
          <a:ln w="9525">
            <a:noFill/>
            <a:miter lim="800000"/>
            <a:headEnd/>
            <a:tailEnd/>
          </a:ln>
        </p:spPr>
        <p:txBody>
          <a:bodyPr wrap="none">
            <a:spAutoFit/>
          </a:bodyPr>
          <a:lstStyle/>
          <a:p>
            <a:r>
              <a:rPr lang="en-US" sz="1600" b="1">
                <a:solidFill>
                  <a:schemeClr val="bg1"/>
                </a:solidFill>
                <a:cs typeface="Arial" charset="0"/>
              </a:rPr>
              <a:t>12Z</a:t>
            </a:r>
          </a:p>
        </p:txBody>
      </p:sp>
      <p:sp>
        <p:nvSpPr>
          <p:cNvPr id="43037" name="TextBox 67"/>
          <p:cNvSpPr txBox="1">
            <a:spLocks noChangeArrowheads="1"/>
          </p:cNvSpPr>
          <p:nvPr/>
        </p:nvSpPr>
        <p:spPr bwMode="auto">
          <a:xfrm>
            <a:off x="152400" y="3886200"/>
            <a:ext cx="536575" cy="338138"/>
          </a:xfrm>
          <a:prstGeom prst="rect">
            <a:avLst/>
          </a:prstGeom>
          <a:noFill/>
          <a:ln w="9525">
            <a:noFill/>
            <a:miter lim="800000"/>
            <a:headEnd/>
            <a:tailEnd/>
          </a:ln>
        </p:spPr>
        <p:txBody>
          <a:bodyPr wrap="none">
            <a:spAutoFit/>
          </a:bodyPr>
          <a:lstStyle/>
          <a:p>
            <a:r>
              <a:rPr lang="en-US" sz="1600" b="1">
                <a:solidFill>
                  <a:schemeClr val="bg1"/>
                </a:solidFill>
                <a:cs typeface="Arial" charset="0"/>
              </a:rPr>
              <a:t>18Z</a:t>
            </a:r>
          </a:p>
        </p:txBody>
      </p:sp>
      <p:sp>
        <p:nvSpPr>
          <p:cNvPr id="43038" name="TextBox 76"/>
          <p:cNvSpPr txBox="1">
            <a:spLocks noChangeArrowheads="1"/>
          </p:cNvSpPr>
          <p:nvPr/>
        </p:nvSpPr>
        <p:spPr bwMode="auto">
          <a:xfrm>
            <a:off x="152400" y="762000"/>
            <a:ext cx="31242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0-6km Layer Max Temperature      </a:t>
            </a:r>
          </a:p>
        </p:txBody>
      </p:sp>
      <p:sp>
        <p:nvSpPr>
          <p:cNvPr id="43039" name="TextBox 77"/>
          <p:cNvSpPr txBox="1">
            <a:spLocks noChangeArrowheads="1"/>
          </p:cNvSpPr>
          <p:nvPr/>
        </p:nvSpPr>
        <p:spPr bwMode="auto">
          <a:xfrm>
            <a:off x="3352800" y="762000"/>
            <a:ext cx="5638800" cy="338138"/>
          </a:xfrm>
          <a:prstGeom prst="rect">
            <a:avLst/>
          </a:prstGeom>
          <a:noFill/>
          <a:ln w="9525">
            <a:noFill/>
            <a:miter lim="800000"/>
            <a:headEnd/>
            <a:tailEnd/>
          </a:ln>
        </p:spPr>
        <p:txBody>
          <a:bodyPr>
            <a:spAutoFit/>
          </a:bodyPr>
          <a:lstStyle/>
          <a:p>
            <a:pPr algn="r"/>
            <a:r>
              <a:rPr lang="en-US" sz="1600" b="1">
                <a:solidFill>
                  <a:schemeClr val="bg1"/>
                </a:solidFill>
                <a:latin typeface="Candara" pitchFamily="34" charset="0"/>
              </a:rPr>
              <a:t>Surface Map      </a:t>
            </a:r>
          </a:p>
        </p:txBody>
      </p:sp>
      <p:sp>
        <p:nvSpPr>
          <p:cNvPr id="43040" name="TextBox 78"/>
          <p:cNvSpPr txBox="1">
            <a:spLocks noChangeArrowheads="1"/>
          </p:cNvSpPr>
          <p:nvPr/>
        </p:nvSpPr>
        <p:spPr bwMode="auto">
          <a:xfrm>
            <a:off x="2133600" y="2286000"/>
            <a:ext cx="487363"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&lt; 0c</a:t>
            </a:r>
          </a:p>
        </p:txBody>
      </p:sp>
      <p:sp>
        <p:nvSpPr>
          <p:cNvPr id="81" name="TextBox 80"/>
          <p:cNvSpPr txBox="1"/>
          <p:nvPr/>
        </p:nvSpPr>
        <p:spPr>
          <a:xfrm>
            <a:off x="2209800" y="2514600"/>
            <a:ext cx="490538" cy="276225"/>
          </a:xfrm>
          <a:prstGeom prst="rect">
            <a:avLst/>
          </a:prstGeom>
          <a:noFill/>
        </p:spPr>
        <p:txBody>
          <a:bodyPr wrap="none">
            <a:spAutoFit/>
          </a:bodyPr>
          <a:lstStyle/>
          <a:p>
            <a:pPr fontAlgn="auto">
              <a:spcBef>
                <a:spcPts val="0"/>
              </a:spcBef>
              <a:spcAft>
                <a:spcPts val="0"/>
              </a:spcAft>
              <a:defRPr/>
            </a:pPr>
            <a:r>
              <a:rPr lang="en-US" sz="1200" b="1" dirty="0">
                <a:solidFill>
                  <a:schemeClr val="accent6">
                    <a:lumMod val="75000"/>
                  </a:schemeClr>
                </a:solidFill>
                <a:latin typeface="Arial" pitchFamily="34" charset="0"/>
                <a:cs typeface="Arial" pitchFamily="34" charset="0"/>
              </a:rPr>
              <a:t>0-1c</a:t>
            </a:r>
            <a:endParaRPr lang="en-US" sz="1200" b="1" dirty="0">
              <a:solidFill>
                <a:schemeClr val="accent6">
                  <a:lumMod val="75000"/>
                </a:schemeClr>
              </a:solidFill>
              <a:latin typeface="Arial" pitchFamily="34" charset="0"/>
              <a:cs typeface="Arial" pitchFamily="34" charset="0"/>
            </a:endParaRPr>
          </a:p>
        </p:txBody>
      </p:sp>
      <p:sp>
        <p:nvSpPr>
          <p:cNvPr id="43042" name="TextBox 82"/>
          <p:cNvSpPr txBox="1">
            <a:spLocks noChangeArrowheads="1"/>
          </p:cNvSpPr>
          <p:nvPr/>
        </p:nvSpPr>
        <p:spPr bwMode="auto">
          <a:xfrm>
            <a:off x="2514600" y="2667000"/>
            <a:ext cx="490538" cy="276225"/>
          </a:xfrm>
          <a:prstGeom prst="rect">
            <a:avLst/>
          </a:prstGeom>
          <a:noFill/>
          <a:ln w="9525">
            <a:noFill/>
            <a:miter lim="800000"/>
            <a:headEnd/>
            <a:tailEnd/>
          </a:ln>
        </p:spPr>
        <p:txBody>
          <a:bodyPr wrap="none">
            <a:spAutoFit/>
          </a:bodyPr>
          <a:lstStyle/>
          <a:p>
            <a:r>
              <a:rPr lang="en-US" sz="1200" b="1">
                <a:solidFill>
                  <a:srgbClr val="FFFF00"/>
                </a:solidFill>
                <a:cs typeface="Arial" charset="0"/>
              </a:rPr>
              <a:t>1-3c</a:t>
            </a:r>
          </a:p>
        </p:txBody>
      </p:sp>
      <p:sp>
        <p:nvSpPr>
          <p:cNvPr id="43043" name="TextBox 84"/>
          <p:cNvSpPr txBox="1">
            <a:spLocks noChangeArrowheads="1"/>
          </p:cNvSpPr>
          <p:nvPr/>
        </p:nvSpPr>
        <p:spPr bwMode="auto">
          <a:xfrm>
            <a:off x="2667000" y="2819400"/>
            <a:ext cx="490538" cy="276225"/>
          </a:xfrm>
          <a:prstGeom prst="rect">
            <a:avLst/>
          </a:prstGeom>
          <a:noFill/>
          <a:ln w="9525">
            <a:noFill/>
            <a:miter lim="800000"/>
            <a:headEnd/>
            <a:tailEnd/>
          </a:ln>
        </p:spPr>
        <p:txBody>
          <a:bodyPr wrap="none">
            <a:spAutoFit/>
          </a:bodyPr>
          <a:lstStyle/>
          <a:p>
            <a:r>
              <a:rPr lang="en-US" sz="1200" b="1">
                <a:solidFill>
                  <a:srgbClr val="C00000"/>
                </a:solidFill>
                <a:cs typeface="Arial" charset="0"/>
              </a:rPr>
              <a:t>3-5c</a:t>
            </a:r>
          </a:p>
        </p:txBody>
      </p:sp>
      <p:sp>
        <p:nvSpPr>
          <p:cNvPr id="88" name="TextBox 87"/>
          <p:cNvSpPr txBox="1">
            <a:spLocks noChangeArrowheads="1"/>
          </p:cNvSpPr>
          <p:nvPr/>
        </p:nvSpPr>
        <p:spPr bwMode="auto">
          <a:xfrm>
            <a:off x="1752600" y="2362200"/>
            <a:ext cx="301625" cy="369888"/>
          </a:xfrm>
          <a:prstGeom prst="rect">
            <a:avLst/>
          </a:prstGeom>
          <a:noFill/>
          <a:ln w="9525">
            <a:noFill/>
            <a:miter lim="800000"/>
            <a:headEnd/>
            <a:tailEnd/>
          </a:ln>
        </p:spPr>
        <p:txBody>
          <a:bodyPr>
            <a:spAutoFit/>
          </a:bodyPr>
          <a:lstStyle/>
          <a:p>
            <a:r>
              <a:rPr lang="en-US">
                <a:solidFill>
                  <a:schemeClr val="bg1"/>
                </a:solidFill>
                <a:latin typeface="Candara" pitchFamily="34" charset="0"/>
              </a:rPr>
              <a:t>*</a:t>
            </a:r>
          </a:p>
        </p:txBody>
      </p:sp>
      <p:sp>
        <p:nvSpPr>
          <p:cNvPr id="90" name="Oval 89"/>
          <p:cNvSpPr/>
          <p:nvPr/>
        </p:nvSpPr>
        <p:spPr>
          <a:xfrm>
            <a:off x="6096000" y="3581400"/>
            <a:ext cx="457200" cy="457200"/>
          </a:xfrm>
          <a:prstGeom prst="ellipse">
            <a:avLst/>
          </a:pr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1" name="Oval 90"/>
          <p:cNvSpPr/>
          <p:nvPr/>
        </p:nvSpPr>
        <p:spPr>
          <a:xfrm>
            <a:off x="1676400" y="2286000"/>
            <a:ext cx="457200" cy="457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047" name="TextBox 86"/>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43048" name="TextBox 92"/>
          <p:cNvSpPr txBox="1">
            <a:spLocks noChangeArrowheads="1"/>
          </p:cNvSpPr>
          <p:nvPr/>
        </p:nvSpPr>
        <p:spPr bwMode="auto">
          <a:xfrm>
            <a:off x="2819400" y="3048000"/>
            <a:ext cx="487363"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&gt; 5c</a:t>
            </a:r>
          </a:p>
        </p:txBody>
      </p:sp>
      <p:sp>
        <p:nvSpPr>
          <p:cNvPr id="43049" name="TextBox 95"/>
          <p:cNvSpPr txBox="1">
            <a:spLocks noChangeArrowheads="1"/>
          </p:cNvSpPr>
          <p:nvPr/>
        </p:nvSpPr>
        <p:spPr bwMode="auto">
          <a:xfrm>
            <a:off x="1981200" y="4800600"/>
            <a:ext cx="487363"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&lt; 0c</a:t>
            </a:r>
          </a:p>
        </p:txBody>
      </p:sp>
      <p:sp>
        <p:nvSpPr>
          <p:cNvPr id="97" name="TextBox 96"/>
          <p:cNvSpPr txBox="1"/>
          <p:nvPr/>
        </p:nvSpPr>
        <p:spPr>
          <a:xfrm>
            <a:off x="2057400" y="5029200"/>
            <a:ext cx="490538" cy="276225"/>
          </a:xfrm>
          <a:prstGeom prst="rect">
            <a:avLst/>
          </a:prstGeom>
          <a:noFill/>
        </p:spPr>
        <p:txBody>
          <a:bodyPr wrap="none">
            <a:spAutoFit/>
          </a:bodyPr>
          <a:lstStyle/>
          <a:p>
            <a:pPr fontAlgn="auto">
              <a:spcBef>
                <a:spcPts val="0"/>
              </a:spcBef>
              <a:spcAft>
                <a:spcPts val="0"/>
              </a:spcAft>
              <a:defRPr/>
            </a:pPr>
            <a:r>
              <a:rPr lang="en-US" sz="1200" b="1" dirty="0">
                <a:solidFill>
                  <a:schemeClr val="accent6">
                    <a:lumMod val="75000"/>
                  </a:schemeClr>
                </a:solidFill>
                <a:latin typeface="Arial" pitchFamily="34" charset="0"/>
                <a:cs typeface="Arial" pitchFamily="34" charset="0"/>
              </a:rPr>
              <a:t>0-1c</a:t>
            </a:r>
            <a:endParaRPr lang="en-US" sz="1200" b="1" dirty="0">
              <a:solidFill>
                <a:schemeClr val="accent6">
                  <a:lumMod val="75000"/>
                </a:schemeClr>
              </a:solidFill>
              <a:latin typeface="Arial" pitchFamily="34" charset="0"/>
              <a:cs typeface="Arial" pitchFamily="34" charset="0"/>
            </a:endParaRPr>
          </a:p>
        </p:txBody>
      </p:sp>
      <p:sp>
        <p:nvSpPr>
          <p:cNvPr id="43051" name="TextBox 97"/>
          <p:cNvSpPr txBox="1">
            <a:spLocks noChangeArrowheads="1"/>
          </p:cNvSpPr>
          <p:nvPr/>
        </p:nvSpPr>
        <p:spPr bwMode="auto">
          <a:xfrm>
            <a:off x="2133600" y="5257800"/>
            <a:ext cx="490538" cy="276225"/>
          </a:xfrm>
          <a:prstGeom prst="rect">
            <a:avLst/>
          </a:prstGeom>
          <a:noFill/>
          <a:ln w="9525">
            <a:noFill/>
            <a:miter lim="800000"/>
            <a:headEnd/>
            <a:tailEnd/>
          </a:ln>
        </p:spPr>
        <p:txBody>
          <a:bodyPr wrap="none">
            <a:spAutoFit/>
          </a:bodyPr>
          <a:lstStyle/>
          <a:p>
            <a:r>
              <a:rPr lang="en-US" sz="1200" b="1">
                <a:solidFill>
                  <a:srgbClr val="FFFF00"/>
                </a:solidFill>
                <a:cs typeface="Arial" charset="0"/>
              </a:rPr>
              <a:t>1-3c</a:t>
            </a:r>
          </a:p>
        </p:txBody>
      </p:sp>
      <p:sp>
        <p:nvSpPr>
          <p:cNvPr id="43052" name="TextBox 98"/>
          <p:cNvSpPr txBox="1">
            <a:spLocks noChangeArrowheads="1"/>
          </p:cNvSpPr>
          <p:nvPr/>
        </p:nvSpPr>
        <p:spPr bwMode="auto">
          <a:xfrm>
            <a:off x="2362200" y="5410200"/>
            <a:ext cx="490538" cy="276225"/>
          </a:xfrm>
          <a:prstGeom prst="rect">
            <a:avLst/>
          </a:prstGeom>
          <a:noFill/>
          <a:ln w="9525">
            <a:noFill/>
            <a:miter lim="800000"/>
            <a:headEnd/>
            <a:tailEnd/>
          </a:ln>
        </p:spPr>
        <p:txBody>
          <a:bodyPr wrap="none">
            <a:spAutoFit/>
          </a:bodyPr>
          <a:lstStyle/>
          <a:p>
            <a:r>
              <a:rPr lang="en-US" sz="1200" b="1">
                <a:solidFill>
                  <a:srgbClr val="C00000"/>
                </a:solidFill>
                <a:cs typeface="Arial" charset="0"/>
              </a:rPr>
              <a:t>3-5c</a:t>
            </a:r>
          </a:p>
        </p:txBody>
      </p:sp>
      <p:sp>
        <p:nvSpPr>
          <p:cNvPr id="43053" name="TextBox 99"/>
          <p:cNvSpPr txBox="1">
            <a:spLocks noChangeArrowheads="1"/>
          </p:cNvSpPr>
          <p:nvPr/>
        </p:nvSpPr>
        <p:spPr bwMode="auto">
          <a:xfrm>
            <a:off x="2590800" y="5715000"/>
            <a:ext cx="487363"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&gt; 5c</a:t>
            </a:r>
          </a:p>
        </p:txBody>
      </p:sp>
      <p:sp>
        <p:nvSpPr>
          <p:cNvPr id="89" name="TextBox 88"/>
          <p:cNvSpPr txBox="1">
            <a:spLocks noChangeArrowheads="1"/>
          </p:cNvSpPr>
          <p:nvPr/>
        </p:nvSpPr>
        <p:spPr bwMode="auto">
          <a:xfrm>
            <a:off x="1752600" y="5105400"/>
            <a:ext cx="301625" cy="369888"/>
          </a:xfrm>
          <a:prstGeom prst="rect">
            <a:avLst/>
          </a:prstGeom>
          <a:noFill/>
          <a:ln w="9525">
            <a:noFill/>
            <a:miter lim="800000"/>
            <a:headEnd/>
            <a:tailEnd/>
          </a:ln>
        </p:spPr>
        <p:txBody>
          <a:bodyPr>
            <a:spAutoFit/>
          </a:bodyPr>
          <a:lstStyle/>
          <a:p>
            <a:r>
              <a:rPr lang="en-US">
                <a:solidFill>
                  <a:schemeClr val="bg1"/>
                </a:solidFill>
                <a:latin typeface="Candara" pitchFamily="34" charset="0"/>
              </a:rPr>
              <a:t>*</a:t>
            </a:r>
          </a:p>
        </p:txBody>
      </p:sp>
      <p:sp>
        <p:nvSpPr>
          <p:cNvPr id="92" name="Oval 91"/>
          <p:cNvSpPr/>
          <p:nvPr/>
        </p:nvSpPr>
        <p:spPr>
          <a:xfrm>
            <a:off x="1676400" y="5029200"/>
            <a:ext cx="457200" cy="457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dissolve">
                                      <p:cBhvr>
                                        <p:cTn id="7" dur="500"/>
                                        <p:tgtEl>
                                          <p:spTgt spid="9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dissolve">
                                      <p:cBhvr>
                                        <p:cTn id="10" dur="500"/>
                                        <p:tgtEl>
                                          <p:spTgt spid="9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dissolve">
                                      <p:cBhvr>
                                        <p:cTn id="13" dur="500"/>
                                        <p:tgtEl>
                                          <p:spTgt spid="9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dissolve">
                                      <p:cBhvr>
                                        <p:cTn id="16" dur="500"/>
                                        <p:tgtEl>
                                          <p:spTgt spid="8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dissolve">
                                      <p:cBhvr>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90" grpId="0" animBg="1"/>
      <p:bldP spid="91" grpId="0" animBg="1"/>
      <p:bldP spid="89" grpId="0"/>
      <p:bldP spid="9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E:\Presentation Images\TVCBUFR8MAR0918z.JPG"/>
          <p:cNvPicPr>
            <a:picLocks noChangeAspect="1" noChangeArrowheads="1"/>
          </p:cNvPicPr>
          <p:nvPr/>
        </p:nvPicPr>
        <p:blipFill>
          <a:blip r:embed="rId3"/>
          <a:srcRect/>
          <a:stretch>
            <a:fillRect/>
          </a:stretch>
        </p:blipFill>
        <p:spPr bwMode="auto">
          <a:xfrm>
            <a:off x="152400" y="1143000"/>
            <a:ext cx="8839200" cy="4572000"/>
          </a:xfrm>
          <a:prstGeom prst="rect">
            <a:avLst/>
          </a:prstGeom>
          <a:noFill/>
          <a:ln w="9525">
            <a:solidFill>
              <a:schemeClr val="accent1"/>
            </a:solidFill>
            <a:miter lim="800000"/>
            <a:headEnd/>
            <a:tailEnd/>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5" name="Rectangle 4"/>
          <p:cNvSpPr/>
          <p:nvPr/>
        </p:nvSpPr>
        <p:spPr>
          <a:xfrm>
            <a:off x="37338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060" name="TextBox 65"/>
          <p:cNvSpPr txBox="1">
            <a:spLocks noChangeArrowheads="1"/>
          </p:cNvSpPr>
          <p:nvPr/>
        </p:nvSpPr>
        <p:spPr bwMode="auto">
          <a:xfrm>
            <a:off x="457200" y="762000"/>
            <a:ext cx="70866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Forecast Sounding at Traverse City MI (TVC) : 18Z 8 Mar 2009</a:t>
            </a:r>
          </a:p>
        </p:txBody>
      </p:sp>
      <p:sp>
        <p:nvSpPr>
          <p:cNvPr id="67" name="TextBox 66"/>
          <p:cNvSpPr txBox="1"/>
          <p:nvPr/>
        </p:nvSpPr>
        <p:spPr>
          <a:xfrm>
            <a:off x="5181600" y="1905000"/>
            <a:ext cx="1981200" cy="646113"/>
          </a:xfrm>
          <a:prstGeom prst="rect">
            <a:avLst/>
          </a:prstGeom>
          <a:noFill/>
          <a:ln>
            <a:solidFill>
              <a:schemeClr val="tx1">
                <a:lumMod val="75000"/>
              </a:schemeClr>
            </a:solidFill>
          </a:ln>
        </p:spPr>
        <p:txBody>
          <a:bodyPr>
            <a:spAutoFit/>
          </a:bodyPr>
          <a:lstStyle/>
          <a:p>
            <a:pPr fontAlgn="auto">
              <a:spcBef>
                <a:spcPts val="0"/>
              </a:spcBef>
              <a:spcAft>
                <a:spcPts val="0"/>
              </a:spcAft>
              <a:defRPr/>
            </a:pPr>
            <a:r>
              <a:rPr lang="en-US" sz="1200" b="1" dirty="0">
                <a:solidFill>
                  <a:srgbClr val="FF0000"/>
                </a:solidFill>
                <a:latin typeface="+mn-lt"/>
              </a:rPr>
              <a:t>Red:	Temperature</a:t>
            </a:r>
          </a:p>
          <a:p>
            <a:pPr fontAlgn="auto">
              <a:spcBef>
                <a:spcPts val="0"/>
              </a:spcBef>
              <a:spcAft>
                <a:spcPts val="0"/>
              </a:spcAft>
              <a:defRPr/>
            </a:pPr>
            <a:r>
              <a:rPr lang="en-US" sz="1200" b="1" dirty="0">
                <a:solidFill>
                  <a:srgbClr val="00B050"/>
                </a:solidFill>
                <a:latin typeface="+mn-lt"/>
              </a:rPr>
              <a:t>Green:	Dew Point</a:t>
            </a:r>
          </a:p>
          <a:p>
            <a:pPr fontAlgn="auto">
              <a:spcBef>
                <a:spcPts val="0"/>
              </a:spcBef>
              <a:spcAft>
                <a:spcPts val="0"/>
              </a:spcAft>
              <a:defRPr/>
            </a:pPr>
            <a:r>
              <a:rPr lang="en-US" sz="1200" b="1" dirty="0">
                <a:solidFill>
                  <a:srgbClr val="FF6600"/>
                </a:solidFill>
                <a:latin typeface="+mn-lt"/>
              </a:rPr>
              <a:t>Orange:	Wet Bulb</a:t>
            </a:r>
            <a:endParaRPr lang="en-US" sz="1200" b="1" dirty="0">
              <a:solidFill>
                <a:srgbClr val="FF6600"/>
              </a:solidFill>
              <a:latin typeface="+mn-lt"/>
            </a:endParaRPr>
          </a:p>
        </p:txBody>
      </p:sp>
      <p:sp>
        <p:nvSpPr>
          <p:cNvPr id="68" name="TextBox 67"/>
          <p:cNvSpPr txBox="1"/>
          <p:nvPr/>
        </p:nvSpPr>
        <p:spPr>
          <a:xfrm>
            <a:off x="6019800" y="3505200"/>
            <a:ext cx="441325" cy="369888"/>
          </a:xfrm>
          <a:prstGeom prst="rect">
            <a:avLst/>
          </a:prstGeom>
          <a:noFill/>
        </p:spPr>
        <p:txBody>
          <a:bodyPr wrap="none">
            <a:spAutoFit/>
          </a:bodyPr>
          <a:lstStyle/>
          <a:p>
            <a:pPr fontAlgn="auto">
              <a:spcBef>
                <a:spcPts val="0"/>
              </a:spcBef>
              <a:spcAft>
                <a:spcPts val="0"/>
              </a:spcAft>
              <a:defRPr/>
            </a:pPr>
            <a:r>
              <a:rPr lang="en-US" b="1" dirty="0">
                <a:solidFill>
                  <a:schemeClr val="accent5">
                    <a:lumMod val="60000"/>
                    <a:lumOff val="40000"/>
                  </a:schemeClr>
                </a:solidFill>
                <a:latin typeface="Arial" pitchFamily="34" charset="0"/>
                <a:cs typeface="Arial" pitchFamily="34" charset="0"/>
              </a:rPr>
              <a:t>0c</a:t>
            </a:r>
            <a:endParaRPr lang="en-US" b="1" dirty="0">
              <a:solidFill>
                <a:schemeClr val="accent5">
                  <a:lumMod val="60000"/>
                  <a:lumOff val="40000"/>
                </a:schemeClr>
              </a:solidFill>
              <a:latin typeface="Arial" pitchFamily="34" charset="0"/>
              <a:cs typeface="Arial" pitchFamily="34" charset="0"/>
            </a:endParaRPr>
          </a:p>
        </p:txBody>
      </p:sp>
      <p:sp>
        <p:nvSpPr>
          <p:cNvPr id="9" name="Rectangle 8"/>
          <p:cNvSpPr/>
          <p:nvPr/>
        </p:nvSpPr>
        <p:spPr>
          <a:xfrm>
            <a:off x="4191000" y="4495800"/>
            <a:ext cx="2133600" cy="6858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064" name="TextBox 9"/>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47106" name="Picture 2" descr="\\APX-S-FILESVR\HOME\john.boris\My Documents\Downloads\Presentation Images\meso20z8Mar.png"/>
          <p:cNvPicPr>
            <a:picLocks noChangeAspect="1" noChangeArrowheads="1"/>
          </p:cNvPicPr>
          <p:nvPr/>
        </p:nvPicPr>
        <p:blipFill>
          <a:blip r:embed="rId6"/>
          <a:srcRect/>
          <a:stretch>
            <a:fillRect/>
          </a:stretch>
        </p:blipFill>
        <p:spPr bwMode="auto">
          <a:xfrm>
            <a:off x="3352800" y="1143000"/>
            <a:ext cx="5641975" cy="5410200"/>
          </a:xfrm>
          <a:prstGeom prst="rect">
            <a:avLst/>
          </a:prstGeom>
          <a:noFill/>
          <a:ln w="9525">
            <a:solidFill>
              <a:schemeClr val="accent1"/>
            </a:solidFill>
            <a:miter lim="800000"/>
            <a:headEnd/>
            <a:tailEnd/>
          </a:ln>
        </p:spPr>
      </p:pic>
      <p:pic>
        <p:nvPicPr>
          <p:cNvPr id="47107" name="Picture 3" descr="\\APX-S-FILESVR\HOME\john.boris\My Documents\Downloads\Presentation Images\radar2000z.png"/>
          <p:cNvPicPr>
            <a:picLocks noChangeAspect="1" noChangeArrowheads="1"/>
          </p:cNvPicPr>
          <p:nvPr/>
        </p:nvPicPr>
        <p:blipFill>
          <a:blip r:embed="rId7"/>
          <a:srcRect/>
          <a:stretch>
            <a:fillRect/>
          </a:stretch>
        </p:blipFill>
        <p:spPr bwMode="auto">
          <a:xfrm>
            <a:off x="152400" y="1143000"/>
            <a:ext cx="3124200" cy="2673350"/>
          </a:xfrm>
          <a:prstGeom prst="rect">
            <a:avLst/>
          </a:prstGeom>
          <a:noFill/>
          <a:ln w="9525">
            <a:solidFill>
              <a:schemeClr val="accent1"/>
            </a:solidFill>
            <a:miter lim="800000"/>
            <a:headEnd/>
            <a:tailEnd/>
          </a:ln>
        </p:spPr>
      </p:pic>
      <p:pic>
        <p:nvPicPr>
          <p:cNvPr id="47108" name="Picture 4" descr="\\APX-S-FILESVR\HOME\john.boris\My Documents\Downloads\Presentation Images\WVMeso8Mar2002z.png"/>
          <p:cNvPicPr>
            <a:picLocks noChangeAspect="1" noChangeArrowheads="1"/>
          </p:cNvPicPr>
          <p:nvPr/>
        </p:nvPicPr>
        <p:blipFill>
          <a:blip r:embed="rId8"/>
          <a:srcRect/>
          <a:stretch>
            <a:fillRect/>
          </a:stretch>
        </p:blipFill>
        <p:spPr bwMode="auto">
          <a:xfrm>
            <a:off x="152400" y="3886200"/>
            <a:ext cx="3124200" cy="2667000"/>
          </a:xfrm>
          <a:prstGeom prst="rect">
            <a:avLst/>
          </a:prstGeom>
          <a:noFill/>
          <a:ln w="9525">
            <a:solidFill>
              <a:schemeClr val="accent1"/>
            </a:solidFill>
            <a:miter lim="800000"/>
            <a:headEnd/>
            <a:tailEnd/>
          </a:ln>
        </p:spPr>
      </p:pic>
      <p:sp>
        <p:nvSpPr>
          <p:cNvPr id="47109" name="TextBox 7"/>
          <p:cNvSpPr txBox="1">
            <a:spLocks noChangeArrowheads="1"/>
          </p:cNvSpPr>
          <p:nvPr/>
        </p:nvSpPr>
        <p:spPr bwMode="auto">
          <a:xfrm>
            <a:off x="5105400" y="47244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96</a:t>
            </a:r>
          </a:p>
        </p:txBody>
      </p:sp>
      <p:sp>
        <p:nvSpPr>
          <p:cNvPr id="47110" name="TextBox 9"/>
          <p:cNvSpPr txBox="1">
            <a:spLocks noChangeArrowheads="1"/>
          </p:cNvSpPr>
          <p:nvPr/>
        </p:nvSpPr>
        <p:spPr bwMode="auto">
          <a:xfrm>
            <a:off x="5257800" y="48768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sp>
        <p:nvSpPr>
          <p:cNvPr id="13" name="Freeform 12"/>
          <p:cNvSpPr/>
          <p:nvPr>
            <p:custDataLst>
              <p:tags r:id="rId1"/>
            </p:custDataLst>
          </p:nvPr>
        </p:nvSpPr>
        <p:spPr>
          <a:xfrm>
            <a:off x="3346450" y="5226050"/>
            <a:ext cx="1981200" cy="233363"/>
          </a:xfrm>
          <a:custGeom>
            <a:avLst/>
            <a:gdLst>
              <a:gd name="connsiteX0" fmla="*/ 1981200 w 1981200"/>
              <a:gd name="connsiteY0" fmla="*/ 0 h 232833"/>
              <a:gd name="connsiteX1" fmla="*/ 1339850 w 1981200"/>
              <a:gd name="connsiteY1" fmla="*/ 158750 h 232833"/>
              <a:gd name="connsiteX2" fmla="*/ 527050 w 1981200"/>
              <a:gd name="connsiteY2" fmla="*/ 222250 h 232833"/>
              <a:gd name="connsiteX3" fmla="*/ 0 w 1981200"/>
              <a:gd name="connsiteY3" fmla="*/ 222250 h 232833"/>
            </a:gdLst>
            <a:ahLst/>
            <a:cxnLst>
              <a:cxn ang="0">
                <a:pos x="connsiteX0" y="connsiteY0"/>
              </a:cxn>
              <a:cxn ang="0">
                <a:pos x="connsiteX1" y="connsiteY1"/>
              </a:cxn>
              <a:cxn ang="0">
                <a:pos x="connsiteX2" y="connsiteY2"/>
              </a:cxn>
              <a:cxn ang="0">
                <a:pos x="connsiteX3" y="connsiteY3"/>
              </a:cxn>
            </a:cxnLst>
            <a:rect l="l" t="t" r="r" b="b"/>
            <a:pathLst>
              <a:path w="1981200" h="232833">
                <a:moveTo>
                  <a:pt x="1981200" y="0"/>
                </a:moveTo>
                <a:cubicBezTo>
                  <a:pt x="1781704" y="60854"/>
                  <a:pt x="1582208" y="121708"/>
                  <a:pt x="1339850" y="158750"/>
                </a:cubicBezTo>
                <a:cubicBezTo>
                  <a:pt x="1097492" y="195792"/>
                  <a:pt x="750358" y="211667"/>
                  <a:pt x="527050" y="222250"/>
                </a:cubicBezTo>
                <a:cubicBezTo>
                  <a:pt x="303742" y="232833"/>
                  <a:pt x="151871" y="227541"/>
                  <a:pt x="0" y="222250"/>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nvGrpSpPr>
          <p:cNvPr id="47112" name="Group 41"/>
          <p:cNvGrpSpPr>
            <a:grpSpLocks/>
          </p:cNvGrpSpPr>
          <p:nvPr>
            <p:custDataLst>
              <p:tags r:id="rId2"/>
            </p:custDataLst>
          </p:nvPr>
        </p:nvGrpSpPr>
        <p:grpSpPr bwMode="auto">
          <a:xfrm>
            <a:off x="5613400" y="5103813"/>
            <a:ext cx="3349625" cy="446087"/>
            <a:chOff x="5613827" y="5103499"/>
            <a:chExt cx="3348591" cy="446943"/>
          </a:xfrm>
        </p:grpSpPr>
        <p:cxnSp>
          <p:nvCxnSpPr>
            <p:cNvPr id="14" name="Straight Connector 13"/>
            <p:cNvCxnSpPr/>
            <p:nvPr/>
          </p:nvCxnSpPr>
          <p:spPr>
            <a:xfrm flipV="1">
              <a:off x="5613827" y="5175073"/>
              <a:ext cx="125374" cy="254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835457" y="5445466"/>
              <a:ext cx="126961" cy="174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5739201" y="5103499"/>
              <a:ext cx="126961" cy="71574"/>
            </a:xfrm>
            <a:custGeom>
              <a:avLst/>
              <a:gdLst/>
              <a:ahLst/>
              <a:cxnLst/>
              <a:rect l="0" t="0" r="0" b="0"/>
              <a:pathLst>
                <a:path w="126397" h="71349">
                  <a:moveTo>
                    <a:pt x="126396" y="55955"/>
                  </a:moveTo>
                  <a:lnTo>
                    <a:pt x="0" y="71348"/>
                  </a:lnTo>
                  <a:lnTo>
                    <a:pt x="2964" y="43031"/>
                  </a:lnTo>
                  <a:lnTo>
                    <a:pt x="8021" y="31890"/>
                  </a:lnTo>
                  <a:lnTo>
                    <a:pt x="13462" y="23907"/>
                  </a:lnTo>
                  <a:lnTo>
                    <a:pt x="19121" y="17711"/>
                  </a:lnTo>
                  <a:lnTo>
                    <a:pt x="24933" y="12769"/>
                  </a:lnTo>
                  <a:lnTo>
                    <a:pt x="30864" y="8808"/>
                  </a:lnTo>
                  <a:lnTo>
                    <a:pt x="36896" y="5673"/>
                  </a:lnTo>
                  <a:lnTo>
                    <a:pt x="43017" y="3269"/>
                  </a:lnTo>
                  <a:lnTo>
                    <a:pt x="49220" y="1540"/>
                  </a:lnTo>
                  <a:lnTo>
                    <a:pt x="55501" y="453"/>
                  </a:lnTo>
                  <a:lnTo>
                    <a:pt x="61859" y="0"/>
                  </a:lnTo>
                  <a:lnTo>
                    <a:pt x="68296" y="191"/>
                  </a:lnTo>
                  <a:lnTo>
                    <a:pt x="74815" y="1055"/>
                  </a:lnTo>
                  <a:lnTo>
                    <a:pt x="81423" y="2650"/>
                  </a:lnTo>
                  <a:lnTo>
                    <a:pt x="88131" y="5072"/>
                  </a:lnTo>
                  <a:lnTo>
                    <a:pt x="94959" y="8475"/>
                  </a:lnTo>
                  <a:lnTo>
                    <a:pt x="101940" y="13131"/>
                  </a:lnTo>
                  <a:lnTo>
                    <a:pt x="109138" y="19575"/>
                  </a:lnTo>
                  <a:lnTo>
                    <a:pt x="126396" y="5595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7" name="Straight Connector 16"/>
            <p:cNvCxnSpPr/>
            <p:nvPr/>
          </p:nvCxnSpPr>
          <p:spPr>
            <a:xfrm>
              <a:off x="5866162" y="5159168"/>
              <a:ext cx="126961" cy="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5993123" y="5119404"/>
              <a:ext cx="122199" cy="81117"/>
            </a:xfrm>
            <a:custGeom>
              <a:avLst/>
              <a:gdLst/>
              <a:ahLst/>
              <a:cxnLst/>
              <a:rect l="0" t="0" r="0" b="0"/>
              <a:pathLst>
                <a:path w="122730" h="81684">
                  <a:moveTo>
                    <a:pt x="122729" y="81683"/>
                  </a:moveTo>
                  <a:lnTo>
                    <a:pt x="0" y="46075"/>
                  </a:lnTo>
                  <a:lnTo>
                    <a:pt x="13897" y="21108"/>
                  </a:lnTo>
                  <a:lnTo>
                    <a:pt x="22955" y="12818"/>
                  </a:lnTo>
                  <a:lnTo>
                    <a:pt x="31124" y="7594"/>
                  </a:lnTo>
                  <a:lnTo>
                    <a:pt x="38789" y="4106"/>
                  </a:lnTo>
                  <a:lnTo>
                    <a:pt x="46101" y="1834"/>
                  </a:lnTo>
                  <a:lnTo>
                    <a:pt x="53136" y="517"/>
                  </a:lnTo>
                  <a:lnTo>
                    <a:pt x="59939" y="0"/>
                  </a:lnTo>
                  <a:lnTo>
                    <a:pt x="66536" y="194"/>
                  </a:lnTo>
                  <a:lnTo>
                    <a:pt x="72942" y="1042"/>
                  </a:lnTo>
                  <a:lnTo>
                    <a:pt x="79168" y="2515"/>
                  </a:lnTo>
                  <a:lnTo>
                    <a:pt x="85215" y="4603"/>
                  </a:lnTo>
                  <a:lnTo>
                    <a:pt x="91081" y="7316"/>
                  </a:lnTo>
                  <a:lnTo>
                    <a:pt x="96757" y="10683"/>
                  </a:lnTo>
                  <a:lnTo>
                    <a:pt x="102227" y="14760"/>
                  </a:lnTo>
                  <a:lnTo>
                    <a:pt x="107465" y="19638"/>
                  </a:lnTo>
                  <a:lnTo>
                    <a:pt x="112426" y="25470"/>
                  </a:lnTo>
                  <a:lnTo>
                    <a:pt x="117034" y="32519"/>
                  </a:lnTo>
                  <a:lnTo>
                    <a:pt x="121138" y="41304"/>
                  </a:lnTo>
                  <a:lnTo>
                    <a:pt x="122729" y="8168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9" name="Straight Connector 18"/>
            <p:cNvCxnSpPr/>
            <p:nvPr/>
          </p:nvCxnSpPr>
          <p:spPr>
            <a:xfrm>
              <a:off x="6115322" y="5200522"/>
              <a:ext cx="111091" cy="620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6226413" y="5233924"/>
              <a:ext cx="117439" cy="98614"/>
            </a:xfrm>
            <a:custGeom>
              <a:avLst/>
              <a:gdLst/>
              <a:ahLst/>
              <a:cxnLst/>
              <a:rect l="0" t="0" r="0" b="0"/>
              <a:pathLst>
                <a:path w="116802" h="98464">
                  <a:moveTo>
                    <a:pt x="106517" y="98463"/>
                  </a:moveTo>
                  <a:lnTo>
                    <a:pt x="0" y="28677"/>
                  </a:lnTo>
                  <a:lnTo>
                    <a:pt x="20535" y="8951"/>
                  </a:lnTo>
                  <a:lnTo>
                    <a:pt x="31587" y="3700"/>
                  </a:lnTo>
                  <a:lnTo>
                    <a:pt x="40896" y="1110"/>
                  </a:lnTo>
                  <a:lnTo>
                    <a:pt x="49218" y="27"/>
                  </a:lnTo>
                  <a:lnTo>
                    <a:pt x="56847" y="0"/>
                  </a:lnTo>
                  <a:lnTo>
                    <a:pt x="63935" y="800"/>
                  </a:lnTo>
                  <a:lnTo>
                    <a:pt x="70566" y="2296"/>
                  </a:lnTo>
                  <a:lnTo>
                    <a:pt x="76795" y="4409"/>
                  </a:lnTo>
                  <a:lnTo>
                    <a:pt x="82651" y="7089"/>
                  </a:lnTo>
                  <a:lnTo>
                    <a:pt x="88151" y="10311"/>
                  </a:lnTo>
                  <a:lnTo>
                    <a:pt x="93302" y="14067"/>
                  </a:lnTo>
                  <a:lnTo>
                    <a:pt x="98098" y="18366"/>
                  </a:lnTo>
                  <a:lnTo>
                    <a:pt x="102522" y="23232"/>
                  </a:lnTo>
                  <a:lnTo>
                    <a:pt x="106542" y="28715"/>
                  </a:lnTo>
                  <a:lnTo>
                    <a:pt x="110106" y="34893"/>
                  </a:lnTo>
                  <a:lnTo>
                    <a:pt x="113128" y="41899"/>
                  </a:lnTo>
                  <a:lnTo>
                    <a:pt x="115458" y="49961"/>
                  </a:lnTo>
                  <a:lnTo>
                    <a:pt x="116801" y="59529"/>
                  </a:lnTo>
                  <a:lnTo>
                    <a:pt x="106517" y="98463"/>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1" name="Straight Connector 20"/>
            <p:cNvCxnSpPr/>
            <p:nvPr/>
          </p:nvCxnSpPr>
          <p:spPr>
            <a:xfrm>
              <a:off x="6332743" y="5332538"/>
              <a:ext cx="109503" cy="652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6442246" y="5359576"/>
              <a:ext cx="122200" cy="89071"/>
            </a:xfrm>
            <a:custGeom>
              <a:avLst/>
              <a:gdLst/>
              <a:ahLst/>
              <a:cxnLst/>
              <a:rect l="0" t="0" r="0" b="0"/>
              <a:pathLst>
                <a:path w="120917" h="88960">
                  <a:moveTo>
                    <a:pt x="117666" y="88959"/>
                  </a:moveTo>
                  <a:lnTo>
                    <a:pt x="0" y="38905"/>
                  </a:lnTo>
                  <a:lnTo>
                    <a:pt x="16792" y="15763"/>
                  </a:lnTo>
                  <a:lnTo>
                    <a:pt x="26783" y="8610"/>
                  </a:lnTo>
                  <a:lnTo>
                    <a:pt x="35523" y="4397"/>
                  </a:lnTo>
                  <a:lnTo>
                    <a:pt x="43555" y="1849"/>
                  </a:lnTo>
                  <a:lnTo>
                    <a:pt x="51091" y="467"/>
                  </a:lnTo>
                  <a:lnTo>
                    <a:pt x="58238" y="0"/>
                  </a:lnTo>
                  <a:lnTo>
                    <a:pt x="65058" y="300"/>
                  </a:lnTo>
                  <a:lnTo>
                    <a:pt x="71588" y="1282"/>
                  </a:lnTo>
                  <a:lnTo>
                    <a:pt x="77852" y="2891"/>
                  </a:lnTo>
                  <a:lnTo>
                    <a:pt x="83860" y="5098"/>
                  </a:lnTo>
                  <a:lnTo>
                    <a:pt x="89618" y="7896"/>
                  </a:lnTo>
                  <a:lnTo>
                    <a:pt x="95121" y="11293"/>
                  </a:lnTo>
                  <a:lnTo>
                    <a:pt x="100357" y="15317"/>
                  </a:lnTo>
                  <a:lnTo>
                    <a:pt x="105304" y="20021"/>
                  </a:lnTo>
                  <a:lnTo>
                    <a:pt x="109924" y="25494"/>
                  </a:lnTo>
                  <a:lnTo>
                    <a:pt x="114155" y="31881"/>
                  </a:lnTo>
                  <a:lnTo>
                    <a:pt x="117889" y="39435"/>
                  </a:lnTo>
                  <a:lnTo>
                    <a:pt x="120916" y="48654"/>
                  </a:lnTo>
                  <a:lnTo>
                    <a:pt x="117666" y="8895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3" name="Straight Connector 22"/>
            <p:cNvCxnSpPr/>
            <p:nvPr/>
          </p:nvCxnSpPr>
          <p:spPr>
            <a:xfrm>
              <a:off x="6559685" y="5448647"/>
              <a:ext cx="120613" cy="413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6680298" y="5442285"/>
              <a:ext cx="123787" cy="81118"/>
            </a:xfrm>
            <a:custGeom>
              <a:avLst/>
              <a:gdLst/>
              <a:ahLst/>
              <a:cxnLst/>
              <a:rect l="0" t="0" r="0" b="0"/>
              <a:pathLst>
                <a:path w="122652" h="80293">
                  <a:moveTo>
                    <a:pt x="122651" y="80292"/>
                  </a:moveTo>
                  <a:lnTo>
                    <a:pt x="0" y="46766"/>
                  </a:lnTo>
                  <a:lnTo>
                    <a:pt x="13439" y="21712"/>
                  </a:lnTo>
                  <a:lnTo>
                    <a:pt x="22323" y="13324"/>
                  </a:lnTo>
                  <a:lnTo>
                    <a:pt x="30369" y="8000"/>
                  </a:lnTo>
                  <a:lnTo>
                    <a:pt x="37940" y="4411"/>
                  </a:lnTo>
                  <a:lnTo>
                    <a:pt x="45180" y="2039"/>
                  </a:lnTo>
                  <a:lnTo>
                    <a:pt x="52159" y="619"/>
                  </a:lnTo>
                  <a:lnTo>
                    <a:pt x="58919" y="0"/>
                  </a:lnTo>
                  <a:lnTo>
                    <a:pt x="65484" y="90"/>
                  </a:lnTo>
                  <a:lnTo>
                    <a:pt x="71871" y="835"/>
                  </a:lnTo>
                  <a:lnTo>
                    <a:pt x="78088" y="2204"/>
                  </a:lnTo>
                  <a:lnTo>
                    <a:pt x="84137" y="4188"/>
                  </a:lnTo>
                  <a:lnTo>
                    <a:pt x="90015" y="6796"/>
                  </a:lnTo>
                  <a:lnTo>
                    <a:pt x="95713" y="10058"/>
                  </a:lnTo>
                  <a:lnTo>
                    <a:pt x="101219" y="14029"/>
                  </a:lnTo>
                  <a:lnTo>
                    <a:pt x="106505" y="18802"/>
                  </a:lnTo>
                  <a:lnTo>
                    <a:pt x="111530" y="24527"/>
                  </a:lnTo>
                  <a:lnTo>
                    <a:pt x="116224" y="31468"/>
                  </a:lnTo>
                  <a:lnTo>
                    <a:pt x="120443" y="40145"/>
                  </a:lnTo>
                  <a:lnTo>
                    <a:pt x="122651" y="8029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5" name="Straight Connector 24"/>
            <p:cNvCxnSpPr/>
            <p:nvPr/>
          </p:nvCxnSpPr>
          <p:spPr>
            <a:xfrm>
              <a:off x="6804084" y="5523403"/>
              <a:ext cx="123787" cy="222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6927871" y="5483639"/>
              <a:ext cx="128548" cy="66803"/>
            </a:xfrm>
            <a:custGeom>
              <a:avLst/>
              <a:gdLst/>
              <a:ahLst/>
              <a:cxnLst/>
              <a:rect l="0" t="0" r="0" b="0"/>
              <a:pathLst>
                <a:path w="127647" h="66101">
                  <a:moveTo>
                    <a:pt x="127646" y="66100"/>
                  </a:moveTo>
                  <a:lnTo>
                    <a:pt x="0" y="61546"/>
                  </a:lnTo>
                  <a:lnTo>
                    <a:pt x="7375" y="33954"/>
                  </a:lnTo>
                  <a:lnTo>
                    <a:pt x="14131" y="23708"/>
                  </a:lnTo>
                  <a:lnTo>
                    <a:pt x="20772" y="16651"/>
                  </a:lnTo>
                  <a:lnTo>
                    <a:pt x="27350" y="11399"/>
                  </a:lnTo>
                  <a:lnTo>
                    <a:pt x="33883" y="7412"/>
                  </a:lnTo>
                  <a:lnTo>
                    <a:pt x="40381" y="4418"/>
                  </a:lnTo>
                  <a:lnTo>
                    <a:pt x="46848" y="2257"/>
                  </a:lnTo>
                  <a:lnTo>
                    <a:pt x="53289" y="834"/>
                  </a:lnTo>
                  <a:lnTo>
                    <a:pt x="59706" y="92"/>
                  </a:lnTo>
                  <a:lnTo>
                    <a:pt x="66099" y="0"/>
                  </a:lnTo>
                  <a:lnTo>
                    <a:pt x="72470" y="548"/>
                  </a:lnTo>
                  <a:lnTo>
                    <a:pt x="78818" y="1745"/>
                  </a:lnTo>
                  <a:lnTo>
                    <a:pt x="85141" y="3623"/>
                  </a:lnTo>
                  <a:lnTo>
                    <a:pt x="91439" y="6239"/>
                  </a:lnTo>
                  <a:lnTo>
                    <a:pt x="97706" y="9689"/>
                  </a:lnTo>
                  <a:lnTo>
                    <a:pt x="103938" y="14131"/>
                  </a:lnTo>
                  <a:lnTo>
                    <a:pt x="110124" y="19838"/>
                  </a:lnTo>
                  <a:lnTo>
                    <a:pt x="116247" y="27351"/>
                  </a:lnTo>
                  <a:lnTo>
                    <a:pt x="127646" y="6610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7" name="Straight Connector 26"/>
            <p:cNvCxnSpPr/>
            <p:nvPr/>
          </p:nvCxnSpPr>
          <p:spPr>
            <a:xfrm flipV="1">
              <a:off x="7056420" y="5531355"/>
              <a:ext cx="125373" cy="19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7181793" y="5455009"/>
              <a:ext cx="125374" cy="76346"/>
            </a:xfrm>
            <a:custGeom>
              <a:avLst/>
              <a:gdLst/>
              <a:ahLst/>
              <a:cxnLst/>
              <a:rect l="0" t="0" r="0" b="0"/>
              <a:pathLst>
                <a:path w="124965" h="75612">
                  <a:moveTo>
                    <a:pt x="124964" y="51626"/>
                  </a:moveTo>
                  <a:lnTo>
                    <a:pt x="0" y="75611"/>
                  </a:lnTo>
                  <a:lnTo>
                    <a:pt x="1021" y="47177"/>
                  </a:lnTo>
                  <a:lnTo>
                    <a:pt x="5300" y="35724"/>
                  </a:lnTo>
                  <a:lnTo>
                    <a:pt x="10180" y="27393"/>
                  </a:lnTo>
                  <a:lnTo>
                    <a:pt x="15398" y="20829"/>
                  </a:lnTo>
                  <a:lnTo>
                    <a:pt x="20854" y="15504"/>
                  </a:lnTo>
                  <a:lnTo>
                    <a:pt x="26497" y="11150"/>
                  </a:lnTo>
                  <a:lnTo>
                    <a:pt x="32296" y="7612"/>
                  </a:lnTo>
                  <a:lnTo>
                    <a:pt x="38235" y="4797"/>
                  </a:lnTo>
                  <a:lnTo>
                    <a:pt x="44301" y="2649"/>
                  </a:lnTo>
                  <a:lnTo>
                    <a:pt x="50489" y="1137"/>
                  </a:lnTo>
                  <a:lnTo>
                    <a:pt x="56797" y="250"/>
                  </a:lnTo>
                  <a:lnTo>
                    <a:pt x="63228" y="0"/>
                  </a:lnTo>
                  <a:lnTo>
                    <a:pt x="69786" y="417"/>
                  </a:lnTo>
                  <a:lnTo>
                    <a:pt x="76483" y="1556"/>
                  </a:lnTo>
                  <a:lnTo>
                    <a:pt x="83337" y="3512"/>
                  </a:lnTo>
                  <a:lnTo>
                    <a:pt x="90377" y="6437"/>
                  </a:lnTo>
                  <a:lnTo>
                    <a:pt x="97654" y="10603"/>
                  </a:lnTo>
                  <a:lnTo>
                    <a:pt x="105271" y="16535"/>
                  </a:lnTo>
                  <a:lnTo>
                    <a:pt x="124964" y="5162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29" name="Straight Connector 28"/>
            <p:cNvCxnSpPr/>
            <p:nvPr/>
          </p:nvCxnSpPr>
          <p:spPr>
            <a:xfrm flipV="1">
              <a:off x="7307167" y="5493182"/>
              <a:ext cx="126961" cy="143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7434128" y="5424789"/>
              <a:ext cx="126961" cy="68393"/>
            </a:xfrm>
            <a:custGeom>
              <a:avLst/>
              <a:gdLst/>
              <a:ahLst/>
              <a:cxnLst/>
              <a:rect l="0" t="0" r="0" b="0"/>
              <a:pathLst>
                <a:path w="127205" h="68574">
                  <a:moveTo>
                    <a:pt x="127204" y="58955"/>
                  </a:moveTo>
                  <a:lnTo>
                    <a:pt x="0" y="68573"/>
                  </a:lnTo>
                  <a:lnTo>
                    <a:pt x="4265" y="40369"/>
                  </a:lnTo>
                  <a:lnTo>
                    <a:pt x="9836" y="29450"/>
                  </a:lnTo>
                  <a:lnTo>
                    <a:pt x="15647" y="21710"/>
                  </a:lnTo>
                  <a:lnTo>
                    <a:pt x="21594" y="15768"/>
                  </a:lnTo>
                  <a:lnTo>
                    <a:pt x="27637" y="11088"/>
                  </a:lnTo>
                  <a:lnTo>
                    <a:pt x="33753" y="7396"/>
                  </a:lnTo>
                  <a:lnTo>
                    <a:pt x="39934" y="4535"/>
                  </a:lnTo>
                  <a:lnTo>
                    <a:pt x="46170" y="2409"/>
                  </a:lnTo>
                  <a:lnTo>
                    <a:pt x="52457" y="962"/>
                  </a:lnTo>
                  <a:lnTo>
                    <a:pt x="58793" y="162"/>
                  </a:lnTo>
                  <a:lnTo>
                    <a:pt x="65177" y="0"/>
                  </a:lnTo>
                  <a:lnTo>
                    <a:pt x="71610" y="486"/>
                  </a:lnTo>
                  <a:lnTo>
                    <a:pt x="78095" y="1650"/>
                  </a:lnTo>
                  <a:lnTo>
                    <a:pt x="84635" y="3549"/>
                  </a:lnTo>
                  <a:lnTo>
                    <a:pt x="91238" y="6279"/>
                  </a:lnTo>
                  <a:lnTo>
                    <a:pt x="97915" y="9998"/>
                  </a:lnTo>
                  <a:lnTo>
                    <a:pt x="104689" y="14977"/>
                  </a:lnTo>
                  <a:lnTo>
                    <a:pt x="111598" y="21756"/>
                  </a:lnTo>
                  <a:lnTo>
                    <a:pt x="127204" y="5895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1" name="Straight Connector 30"/>
            <p:cNvCxnSpPr/>
            <p:nvPr/>
          </p:nvCxnSpPr>
          <p:spPr>
            <a:xfrm flipV="1">
              <a:off x="7561089" y="5475687"/>
              <a:ext cx="126961" cy="79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7688050" y="5407293"/>
              <a:ext cx="126961" cy="68394"/>
            </a:xfrm>
            <a:custGeom>
              <a:avLst/>
              <a:gdLst/>
              <a:ahLst/>
              <a:cxnLst/>
              <a:rect l="0" t="0" r="0" b="0"/>
              <a:pathLst>
                <a:path w="126854" h="67668">
                  <a:moveTo>
                    <a:pt x="126853" y="59380"/>
                  </a:moveTo>
                  <a:lnTo>
                    <a:pt x="0" y="67667"/>
                  </a:lnTo>
                  <a:lnTo>
                    <a:pt x="4536" y="39605"/>
                  </a:lnTo>
                  <a:lnTo>
                    <a:pt x="10198" y="28782"/>
                  </a:lnTo>
                  <a:lnTo>
                    <a:pt x="16069" y="21128"/>
                  </a:lnTo>
                  <a:lnTo>
                    <a:pt x="22055" y="15268"/>
                  </a:lnTo>
                  <a:lnTo>
                    <a:pt x="28124" y="10666"/>
                  </a:lnTo>
                  <a:lnTo>
                    <a:pt x="34258" y="7049"/>
                  </a:lnTo>
                  <a:lnTo>
                    <a:pt x="40445" y="4261"/>
                  </a:lnTo>
                  <a:lnTo>
                    <a:pt x="46681" y="2207"/>
                  </a:lnTo>
                  <a:lnTo>
                    <a:pt x="52961" y="829"/>
                  </a:lnTo>
                  <a:lnTo>
                    <a:pt x="59283" y="97"/>
                  </a:lnTo>
                  <a:lnTo>
                    <a:pt x="65646" y="0"/>
                  </a:lnTo>
                  <a:lnTo>
                    <a:pt x="72052" y="550"/>
                  </a:lnTo>
                  <a:lnTo>
                    <a:pt x="78501" y="1775"/>
                  </a:lnTo>
                  <a:lnTo>
                    <a:pt x="84999" y="3734"/>
                  </a:lnTo>
                  <a:lnTo>
                    <a:pt x="91551" y="6523"/>
                  </a:lnTo>
                  <a:lnTo>
                    <a:pt x="98167" y="10296"/>
                  </a:lnTo>
                  <a:lnTo>
                    <a:pt x="104866" y="15327"/>
                  </a:lnTo>
                  <a:lnTo>
                    <a:pt x="111681" y="22153"/>
                  </a:lnTo>
                  <a:lnTo>
                    <a:pt x="126853" y="5938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3" name="Straight Connector 32"/>
            <p:cNvCxnSpPr/>
            <p:nvPr/>
          </p:nvCxnSpPr>
          <p:spPr>
            <a:xfrm flipV="1">
              <a:off x="7815010" y="5459781"/>
              <a:ext cx="128547" cy="79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Freeform 33"/>
            <p:cNvSpPr/>
            <p:nvPr/>
          </p:nvSpPr>
          <p:spPr>
            <a:xfrm>
              <a:off x="7943558" y="5391387"/>
              <a:ext cx="128548" cy="68394"/>
            </a:xfrm>
            <a:custGeom>
              <a:avLst/>
              <a:gdLst/>
              <a:ahLst/>
              <a:cxnLst/>
              <a:rect l="0" t="0" r="0" b="0"/>
              <a:pathLst>
                <a:path w="127821" h="68063">
                  <a:moveTo>
                    <a:pt x="127820" y="59930"/>
                  </a:moveTo>
                  <a:lnTo>
                    <a:pt x="0" y="68062"/>
                  </a:lnTo>
                  <a:lnTo>
                    <a:pt x="4619" y="39798"/>
                  </a:lnTo>
                  <a:lnTo>
                    <a:pt x="10342" y="28904"/>
                  </a:lnTo>
                  <a:lnTo>
                    <a:pt x="16269" y="21202"/>
                  </a:lnTo>
                  <a:lnTo>
                    <a:pt x="22311" y="15308"/>
                  </a:lnTo>
                  <a:lnTo>
                    <a:pt x="28433" y="10682"/>
                  </a:lnTo>
                  <a:lnTo>
                    <a:pt x="34619" y="7049"/>
                  </a:lnTo>
                  <a:lnTo>
                    <a:pt x="40858" y="4250"/>
                  </a:lnTo>
                  <a:lnTo>
                    <a:pt x="47144" y="2191"/>
                  </a:lnTo>
                  <a:lnTo>
                    <a:pt x="53473" y="814"/>
                  </a:lnTo>
                  <a:lnTo>
                    <a:pt x="59844" y="87"/>
                  </a:lnTo>
                  <a:lnTo>
                    <a:pt x="66255" y="0"/>
                  </a:lnTo>
                  <a:lnTo>
                    <a:pt x="72707" y="565"/>
                  </a:lnTo>
                  <a:lnTo>
                    <a:pt x="79204" y="1811"/>
                  </a:lnTo>
                  <a:lnTo>
                    <a:pt x="85747" y="3796"/>
                  </a:lnTo>
                  <a:lnTo>
                    <a:pt x="92343" y="6616"/>
                  </a:lnTo>
                  <a:lnTo>
                    <a:pt x="99003" y="10429"/>
                  </a:lnTo>
                  <a:lnTo>
                    <a:pt x="105743" y="15509"/>
                  </a:lnTo>
                  <a:lnTo>
                    <a:pt x="112598" y="22398"/>
                  </a:lnTo>
                  <a:lnTo>
                    <a:pt x="127820" y="5993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5" name="Straight Connector 34"/>
            <p:cNvCxnSpPr/>
            <p:nvPr/>
          </p:nvCxnSpPr>
          <p:spPr>
            <a:xfrm flipV="1">
              <a:off x="8072106" y="5442285"/>
              <a:ext cx="125373" cy="79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8197479" y="5375482"/>
              <a:ext cx="128548" cy="66803"/>
            </a:xfrm>
            <a:custGeom>
              <a:avLst/>
              <a:gdLst/>
              <a:ahLst/>
              <a:cxnLst/>
              <a:rect l="0" t="0" r="0" b="0"/>
              <a:pathLst>
                <a:path w="127251" h="67218">
                  <a:moveTo>
                    <a:pt x="127250" y="60106"/>
                  </a:moveTo>
                  <a:lnTo>
                    <a:pt x="0" y="67217"/>
                  </a:lnTo>
                  <a:lnTo>
                    <a:pt x="4813" y="39128"/>
                  </a:lnTo>
                  <a:lnTo>
                    <a:pt x="10592" y="28331"/>
                  </a:lnTo>
                  <a:lnTo>
                    <a:pt x="16549" y="20713"/>
                  </a:lnTo>
                  <a:lnTo>
                    <a:pt x="22606" y="14895"/>
                  </a:lnTo>
                  <a:lnTo>
                    <a:pt x="28734" y="10338"/>
                  </a:lnTo>
                  <a:lnTo>
                    <a:pt x="34917" y="6770"/>
                  </a:lnTo>
                  <a:lnTo>
                    <a:pt x="41146" y="4034"/>
                  </a:lnTo>
                  <a:lnTo>
                    <a:pt x="47417" y="2033"/>
                  </a:lnTo>
                  <a:lnTo>
                    <a:pt x="53725" y="711"/>
                  </a:lnTo>
                  <a:lnTo>
                    <a:pt x="60070" y="37"/>
                  </a:lnTo>
                  <a:lnTo>
                    <a:pt x="66450" y="0"/>
                  </a:lnTo>
                  <a:lnTo>
                    <a:pt x="72867" y="611"/>
                  </a:lnTo>
                  <a:lnTo>
                    <a:pt x="79322" y="1900"/>
                  </a:lnTo>
                  <a:lnTo>
                    <a:pt x="85817" y="3926"/>
                  </a:lnTo>
                  <a:lnTo>
                    <a:pt x="92359" y="6783"/>
                  </a:lnTo>
                  <a:lnTo>
                    <a:pt x="98956" y="10629"/>
                  </a:lnTo>
                  <a:lnTo>
                    <a:pt x="105624" y="15736"/>
                  </a:lnTo>
                  <a:lnTo>
                    <a:pt x="112392" y="22643"/>
                  </a:lnTo>
                  <a:lnTo>
                    <a:pt x="127250" y="60106"/>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7" name="Straight Connector 36"/>
            <p:cNvCxnSpPr/>
            <p:nvPr/>
          </p:nvCxnSpPr>
          <p:spPr>
            <a:xfrm flipV="1">
              <a:off x="8326028" y="5431152"/>
              <a:ext cx="126961" cy="47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8452988" y="5365939"/>
              <a:ext cx="128547" cy="65213"/>
            </a:xfrm>
            <a:custGeom>
              <a:avLst/>
              <a:gdLst/>
              <a:ahLst/>
              <a:cxnLst/>
              <a:rect l="0" t="0" r="0" b="0"/>
              <a:pathLst>
                <a:path w="128055" h="64642">
                  <a:moveTo>
                    <a:pt x="128054" y="63411"/>
                  </a:moveTo>
                  <a:lnTo>
                    <a:pt x="0" y="64641"/>
                  </a:lnTo>
                  <a:lnTo>
                    <a:pt x="6135" y="36671"/>
                  </a:lnTo>
                  <a:lnTo>
                    <a:pt x="12437" y="26102"/>
                  </a:lnTo>
                  <a:lnTo>
                    <a:pt x="18769" y="18732"/>
                  </a:lnTo>
                  <a:lnTo>
                    <a:pt x="25119" y="13174"/>
                  </a:lnTo>
                  <a:lnTo>
                    <a:pt x="31481" y="8885"/>
                  </a:lnTo>
                  <a:lnTo>
                    <a:pt x="37852" y="5591"/>
                  </a:lnTo>
                  <a:lnTo>
                    <a:pt x="44232" y="3133"/>
                  </a:lnTo>
                  <a:lnTo>
                    <a:pt x="50619" y="1416"/>
                  </a:lnTo>
                  <a:lnTo>
                    <a:pt x="57012" y="382"/>
                  </a:lnTo>
                  <a:lnTo>
                    <a:pt x="63412" y="0"/>
                  </a:lnTo>
                  <a:lnTo>
                    <a:pt x="69818" y="259"/>
                  </a:lnTo>
                  <a:lnTo>
                    <a:pt x="76230" y="1170"/>
                  </a:lnTo>
                  <a:lnTo>
                    <a:pt x="82648" y="2764"/>
                  </a:lnTo>
                  <a:lnTo>
                    <a:pt x="89074" y="5099"/>
                  </a:lnTo>
                  <a:lnTo>
                    <a:pt x="95508" y="8270"/>
                  </a:lnTo>
                  <a:lnTo>
                    <a:pt x="101951" y="12436"/>
                  </a:lnTo>
                  <a:lnTo>
                    <a:pt x="108406" y="17871"/>
                  </a:lnTo>
                  <a:lnTo>
                    <a:pt x="114879" y="25118"/>
                  </a:lnTo>
                  <a:lnTo>
                    <a:pt x="128054" y="6341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9" name="Straight Connector 38"/>
            <p:cNvCxnSpPr/>
            <p:nvPr/>
          </p:nvCxnSpPr>
          <p:spPr>
            <a:xfrm>
              <a:off x="8581536" y="5429560"/>
              <a:ext cx="126961" cy="47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Freeform 39"/>
            <p:cNvSpPr/>
            <p:nvPr/>
          </p:nvSpPr>
          <p:spPr>
            <a:xfrm>
              <a:off x="8708496" y="5375482"/>
              <a:ext cx="126961" cy="69984"/>
            </a:xfrm>
            <a:custGeom>
              <a:avLst/>
              <a:gdLst/>
              <a:ahLst/>
              <a:cxnLst/>
              <a:rect l="0" t="0" r="0" b="0"/>
              <a:pathLst>
                <a:path w="127156" h="69522">
                  <a:moveTo>
                    <a:pt x="127155" y="69521"/>
                  </a:moveTo>
                  <a:lnTo>
                    <a:pt x="0" y="58135"/>
                  </a:lnTo>
                  <a:lnTo>
                    <a:pt x="8839" y="30991"/>
                  </a:lnTo>
                  <a:lnTo>
                    <a:pt x="16131" y="21127"/>
                  </a:lnTo>
                  <a:lnTo>
                    <a:pt x="23139" y="14439"/>
                  </a:lnTo>
                  <a:lnTo>
                    <a:pt x="29985" y="9550"/>
                  </a:lnTo>
                  <a:lnTo>
                    <a:pt x="36719" y="5922"/>
                  </a:lnTo>
                  <a:lnTo>
                    <a:pt x="43364" y="3281"/>
                  </a:lnTo>
                  <a:lnTo>
                    <a:pt x="49935" y="1471"/>
                  </a:lnTo>
                  <a:lnTo>
                    <a:pt x="56440" y="396"/>
                  </a:lnTo>
                  <a:lnTo>
                    <a:pt x="62884" y="0"/>
                  </a:lnTo>
                  <a:lnTo>
                    <a:pt x="69271" y="250"/>
                  </a:lnTo>
                  <a:lnTo>
                    <a:pt x="75600" y="1138"/>
                  </a:lnTo>
                  <a:lnTo>
                    <a:pt x="81871" y="2674"/>
                  </a:lnTo>
                  <a:lnTo>
                    <a:pt x="88082" y="4887"/>
                  </a:lnTo>
                  <a:lnTo>
                    <a:pt x="94226" y="7835"/>
                  </a:lnTo>
                  <a:lnTo>
                    <a:pt x="100297" y="11615"/>
                  </a:lnTo>
                  <a:lnTo>
                    <a:pt x="106278" y="16382"/>
                  </a:lnTo>
                  <a:lnTo>
                    <a:pt x="112148" y="22410"/>
                  </a:lnTo>
                  <a:lnTo>
                    <a:pt x="117855" y="30236"/>
                  </a:lnTo>
                  <a:lnTo>
                    <a:pt x="127155" y="6952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41" name="Straight Connector 40"/>
            <p:cNvCxnSpPr/>
            <p:nvPr/>
          </p:nvCxnSpPr>
          <p:spPr>
            <a:xfrm>
              <a:off x="8835457" y="5445466"/>
              <a:ext cx="126961" cy="174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7113" name="Group 49"/>
          <p:cNvGrpSpPr>
            <a:grpSpLocks/>
          </p:cNvGrpSpPr>
          <p:nvPr>
            <p:custDataLst>
              <p:tags r:id="rId3"/>
            </p:custDataLst>
          </p:nvPr>
        </p:nvGrpSpPr>
        <p:grpSpPr bwMode="auto">
          <a:xfrm>
            <a:off x="5562600" y="5181600"/>
            <a:ext cx="390525" cy="1371600"/>
            <a:chOff x="5645343" y="5261317"/>
            <a:chExt cx="308299" cy="1291570"/>
          </a:xfrm>
        </p:grpSpPr>
        <p:cxnSp>
          <p:nvCxnSpPr>
            <p:cNvPr id="43" name="Straight Connector 42"/>
            <p:cNvCxnSpPr/>
            <p:nvPr/>
          </p:nvCxnSpPr>
          <p:spPr>
            <a:xfrm flipV="1">
              <a:off x="5645343" y="6443762"/>
              <a:ext cx="66423" cy="109125"/>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5694220" y="5261317"/>
              <a:ext cx="91487" cy="881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45" name="Freeform 44"/>
            <p:cNvSpPr/>
            <p:nvPr/>
          </p:nvSpPr>
          <p:spPr>
            <a:xfrm>
              <a:off x="5711766" y="6212056"/>
              <a:ext cx="104019" cy="231706"/>
            </a:xfrm>
            <a:custGeom>
              <a:avLst/>
              <a:gdLst/>
              <a:ahLst/>
              <a:cxnLst/>
              <a:rect l="0" t="0" r="0" b="0"/>
              <a:pathLst>
                <a:path w="104852" h="231833">
                  <a:moveTo>
                    <a:pt x="58620" y="119143"/>
                  </a:moveTo>
                  <a:lnTo>
                    <a:pt x="0" y="231832"/>
                  </a:lnTo>
                  <a:lnTo>
                    <a:pt x="85655" y="204797"/>
                  </a:lnTo>
                  <a:lnTo>
                    <a:pt x="58620" y="119143"/>
                  </a:lnTo>
                  <a:lnTo>
                    <a:pt x="104851"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5815785" y="5963907"/>
              <a:ext cx="78955" cy="248149"/>
            </a:xfrm>
            <a:custGeom>
              <a:avLst/>
              <a:gdLst/>
              <a:ahLst/>
              <a:cxnLst/>
              <a:rect l="0" t="0" r="0" b="0"/>
              <a:pathLst>
                <a:path w="78537" h="247776">
                  <a:moveTo>
                    <a:pt x="34046" y="124748"/>
                  </a:moveTo>
                  <a:lnTo>
                    <a:pt x="0" y="247775"/>
                  </a:lnTo>
                  <a:lnTo>
                    <a:pt x="78536" y="203285"/>
                  </a:lnTo>
                  <a:lnTo>
                    <a:pt x="34046" y="124748"/>
                  </a:lnTo>
                  <a:lnTo>
                    <a:pt x="60363"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5875941" y="5709779"/>
              <a:ext cx="72688" cy="254128"/>
            </a:xfrm>
            <a:custGeom>
              <a:avLst/>
              <a:gdLst/>
              <a:ahLst/>
              <a:cxnLst/>
              <a:rect l="0" t="0" r="0" b="0"/>
              <a:pathLst>
                <a:path w="72088" h="253641">
                  <a:moveTo>
                    <a:pt x="17819" y="127283"/>
                  </a:moveTo>
                  <a:lnTo>
                    <a:pt x="0" y="253640"/>
                  </a:lnTo>
                  <a:lnTo>
                    <a:pt x="72087" y="199371"/>
                  </a:lnTo>
                  <a:lnTo>
                    <a:pt x="17819" y="127283"/>
                  </a:lnTo>
                  <a:lnTo>
                    <a:pt x="2188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8" name="Freeform 47"/>
            <p:cNvSpPr/>
            <p:nvPr/>
          </p:nvSpPr>
          <p:spPr>
            <a:xfrm>
              <a:off x="5845863" y="5461630"/>
              <a:ext cx="107779" cy="248149"/>
            </a:xfrm>
            <a:custGeom>
              <a:avLst/>
              <a:gdLst/>
              <a:ahLst/>
              <a:cxnLst/>
              <a:rect l="0" t="0" r="0" b="0"/>
              <a:pathLst>
                <a:path w="107266" h="248519">
                  <a:moveTo>
                    <a:pt x="36262" y="122216"/>
                  </a:moveTo>
                  <a:lnTo>
                    <a:pt x="51964" y="248518"/>
                  </a:lnTo>
                  <a:lnTo>
                    <a:pt x="107265" y="177516"/>
                  </a:lnTo>
                  <a:lnTo>
                    <a:pt x="36262" y="122216"/>
                  </a:lnTo>
                  <a:lnTo>
                    <a:pt x="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5694220" y="5261317"/>
              <a:ext cx="177961" cy="200313"/>
            </a:xfrm>
            <a:custGeom>
              <a:avLst/>
              <a:gdLst/>
              <a:ahLst/>
              <a:cxnLst/>
              <a:rect l="0" t="0" r="0" b="0"/>
              <a:pathLst>
                <a:path w="177473" h="200662">
                  <a:moveTo>
                    <a:pt x="91265" y="88636"/>
                  </a:moveTo>
                  <a:lnTo>
                    <a:pt x="151654" y="200661"/>
                  </a:lnTo>
                  <a:lnTo>
                    <a:pt x="177472" y="114454"/>
                  </a:lnTo>
                  <a:lnTo>
                    <a:pt x="91265" y="88636"/>
                  </a:lnTo>
                  <a:lnTo>
                    <a:pt x="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sp>
        <p:nvSpPr>
          <p:cNvPr id="51" name="Freeform 50"/>
          <p:cNvSpPr/>
          <p:nvPr/>
        </p:nvSpPr>
        <p:spPr>
          <a:xfrm>
            <a:off x="3683000" y="2173288"/>
            <a:ext cx="5030788" cy="1558925"/>
          </a:xfrm>
          <a:custGeom>
            <a:avLst/>
            <a:gdLst>
              <a:gd name="connsiteX0" fmla="*/ 0 w 5031317"/>
              <a:gd name="connsiteY0" fmla="*/ 258233 h 1557866"/>
              <a:gd name="connsiteX1" fmla="*/ 374650 w 5031317"/>
              <a:gd name="connsiteY1" fmla="*/ 74083 h 1557866"/>
              <a:gd name="connsiteX2" fmla="*/ 628650 w 5031317"/>
              <a:gd name="connsiteY2" fmla="*/ 23283 h 1557866"/>
              <a:gd name="connsiteX3" fmla="*/ 641350 w 5031317"/>
              <a:gd name="connsiteY3" fmla="*/ 213783 h 1557866"/>
              <a:gd name="connsiteX4" fmla="*/ 406400 w 5031317"/>
              <a:gd name="connsiteY4" fmla="*/ 550333 h 1557866"/>
              <a:gd name="connsiteX5" fmla="*/ 349250 w 5031317"/>
              <a:gd name="connsiteY5" fmla="*/ 791633 h 1557866"/>
              <a:gd name="connsiteX6" fmla="*/ 266700 w 5031317"/>
              <a:gd name="connsiteY6" fmla="*/ 1166283 h 1557866"/>
              <a:gd name="connsiteX7" fmla="*/ 393700 w 5031317"/>
              <a:gd name="connsiteY7" fmla="*/ 1153583 h 1557866"/>
              <a:gd name="connsiteX8" fmla="*/ 615950 w 5031317"/>
              <a:gd name="connsiteY8" fmla="*/ 1109133 h 1557866"/>
              <a:gd name="connsiteX9" fmla="*/ 958850 w 5031317"/>
              <a:gd name="connsiteY9" fmla="*/ 1128183 h 1557866"/>
              <a:gd name="connsiteX10" fmla="*/ 1562100 w 5031317"/>
              <a:gd name="connsiteY10" fmla="*/ 1128183 h 1557866"/>
              <a:gd name="connsiteX11" fmla="*/ 1879600 w 5031317"/>
              <a:gd name="connsiteY11" fmla="*/ 1134533 h 1557866"/>
              <a:gd name="connsiteX12" fmla="*/ 2260600 w 5031317"/>
              <a:gd name="connsiteY12" fmla="*/ 1071033 h 1557866"/>
              <a:gd name="connsiteX13" fmla="*/ 2635250 w 5031317"/>
              <a:gd name="connsiteY13" fmla="*/ 842433 h 1557866"/>
              <a:gd name="connsiteX14" fmla="*/ 2952750 w 5031317"/>
              <a:gd name="connsiteY14" fmla="*/ 740833 h 1557866"/>
              <a:gd name="connsiteX15" fmla="*/ 3219450 w 5031317"/>
              <a:gd name="connsiteY15" fmla="*/ 772583 h 1557866"/>
              <a:gd name="connsiteX16" fmla="*/ 3187700 w 5031317"/>
              <a:gd name="connsiteY16" fmla="*/ 1013883 h 1557866"/>
              <a:gd name="connsiteX17" fmla="*/ 2851150 w 5031317"/>
              <a:gd name="connsiteY17" fmla="*/ 1172633 h 1557866"/>
              <a:gd name="connsiteX18" fmla="*/ 2844800 w 5031317"/>
              <a:gd name="connsiteY18" fmla="*/ 1344083 h 1557866"/>
              <a:gd name="connsiteX19" fmla="*/ 3168650 w 5031317"/>
              <a:gd name="connsiteY19" fmla="*/ 1464733 h 1557866"/>
              <a:gd name="connsiteX20" fmla="*/ 3422650 w 5031317"/>
              <a:gd name="connsiteY20" fmla="*/ 1502833 h 1557866"/>
              <a:gd name="connsiteX21" fmla="*/ 3606800 w 5031317"/>
              <a:gd name="connsiteY21" fmla="*/ 1134533 h 1557866"/>
              <a:gd name="connsiteX22" fmla="*/ 3962400 w 5031317"/>
              <a:gd name="connsiteY22" fmla="*/ 982133 h 1557866"/>
              <a:gd name="connsiteX23" fmla="*/ 4591050 w 5031317"/>
              <a:gd name="connsiteY23" fmla="*/ 950383 h 1557866"/>
              <a:gd name="connsiteX24" fmla="*/ 4959350 w 5031317"/>
              <a:gd name="connsiteY24" fmla="*/ 766233 h 1557866"/>
              <a:gd name="connsiteX25" fmla="*/ 5022850 w 5031317"/>
              <a:gd name="connsiteY25" fmla="*/ 715433 h 1557866"/>
              <a:gd name="connsiteX26" fmla="*/ 5022850 w 5031317"/>
              <a:gd name="connsiteY26" fmla="*/ 715433 h 155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31317" h="1557866">
                <a:moveTo>
                  <a:pt x="0" y="258233"/>
                </a:moveTo>
                <a:cubicBezTo>
                  <a:pt x="134937" y="185737"/>
                  <a:pt x="269875" y="113241"/>
                  <a:pt x="374650" y="74083"/>
                </a:cubicBezTo>
                <a:cubicBezTo>
                  <a:pt x="479425" y="34925"/>
                  <a:pt x="584200" y="0"/>
                  <a:pt x="628650" y="23283"/>
                </a:cubicBezTo>
                <a:cubicBezTo>
                  <a:pt x="673100" y="46566"/>
                  <a:pt x="678392" y="125941"/>
                  <a:pt x="641350" y="213783"/>
                </a:cubicBezTo>
                <a:cubicBezTo>
                  <a:pt x="604308" y="301625"/>
                  <a:pt x="455083" y="454025"/>
                  <a:pt x="406400" y="550333"/>
                </a:cubicBezTo>
                <a:cubicBezTo>
                  <a:pt x="357717" y="646641"/>
                  <a:pt x="372533" y="688975"/>
                  <a:pt x="349250" y="791633"/>
                </a:cubicBezTo>
                <a:cubicBezTo>
                  <a:pt x="325967" y="894291"/>
                  <a:pt x="259292" y="1105958"/>
                  <a:pt x="266700" y="1166283"/>
                </a:cubicBezTo>
                <a:cubicBezTo>
                  <a:pt x="274108" y="1226608"/>
                  <a:pt x="335492" y="1163108"/>
                  <a:pt x="393700" y="1153583"/>
                </a:cubicBezTo>
                <a:cubicBezTo>
                  <a:pt x="451908" y="1144058"/>
                  <a:pt x="521758" y="1113366"/>
                  <a:pt x="615950" y="1109133"/>
                </a:cubicBezTo>
                <a:cubicBezTo>
                  <a:pt x="710142" y="1104900"/>
                  <a:pt x="801158" y="1125008"/>
                  <a:pt x="958850" y="1128183"/>
                </a:cubicBezTo>
                <a:cubicBezTo>
                  <a:pt x="1116542" y="1131358"/>
                  <a:pt x="1408642" y="1127125"/>
                  <a:pt x="1562100" y="1128183"/>
                </a:cubicBezTo>
                <a:cubicBezTo>
                  <a:pt x="1715558" y="1129241"/>
                  <a:pt x="1763183" y="1144058"/>
                  <a:pt x="1879600" y="1134533"/>
                </a:cubicBezTo>
                <a:cubicBezTo>
                  <a:pt x="1996017" y="1125008"/>
                  <a:pt x="2134658" y="1119716"/>
                  <a:pt x="2260600" y="1071033"/>
                </a:cubicBezTo>
                <a:cubicBezTo>
                  <a:pt x="2386542" y="1022350"/>
                  <a:pt x="2519892" y="897466"/>
                  <a:pt x="2635250" y="842433"/>
                </a:cubicBezTo>
                <a:cubicBezTo>
                  <a:pt x="2750608" y="787400"/>
                  <a:pt x="2855383" y="752475"/>
                  <a:pt x="2952750" y="740833"/>
                </a:cubicBezTo>
                <a:cubicBezTo>
                  <a:pt x="3050117" y="729191"/>
                  <a:pt x="3180292" y="727075"/>
                  <a:pt x="3219450" y="772583"/>
                </a:cubicBezTo>
                <a:cubicBezTo>
                  <a:pt x="3258608" y="818091"/>
                  <a:pt x="3249083" y="947208"/>
                  <a:pt x="3187700" y="1013883"/>
                </a:cubicBezTo>
                <a:cubicBezTo>
                  <a:pt x="3126317" y="1080558"/>
                  <a:pt x="2908300" y="1117600"/>
                  <a:pt x="2851150" y="1172633"/>
                </a:cubicBezTo>
                <a:cubicBezTo>
                  <a:pt x="2794000" y="1227666"/>
                  <a:pt x="2791883" y="1295400"/>
                  <a:pt x="2844800" y="1344083"/>
                </a:cubicBezTo>
                <a:cubicBezTo>
                  <a:pt x="2897717" y="1392766"/>
                  <a:pt x="3072342" y="1438275"/>
                  <a:pt x="3168650" y="1464733"/>
                </a:cubicBezTo>
                <a:cubicBezTo>
                  <a:pt x="3264958" y="1491191"/>
                  <a:pt x="3349625" y="1557866"/>
                  <a:pt x="3422650" y="1502833"/>
                </a:cubicBezTo>
                <a:cubicBezTo>
                  <a:pt x="3495675" y="1447800"/>
                  <a:pt x="3516842" y="1221316"/>
                  <a:pt x="3606800" y="1134533"/>
                </a:cubicBezTo>
                <a:cubicBezTo>
                  <a:pt x="3696758" y="1047750"/>
                  <a:pt x="3798359" y="1012825"/>
                  <a:pt x="3962400" y="982133"/>
                </a:cubicBezTo>
                <a:cubicBezTo>
                  <a:pt x="4126441" y="951441"/>
                  <a:pt x="4424892" y="986366"/>
                  <a:pt x="4591050" y="950383"/>
                </a:cubicBezTo>
                <a:cubicBezTo>
                  <a:pt x="4757208" y="914400"/>
                  <a:pt x="4887383" y="805391"/>
                  <a:pt x="4959350" y="766233"/>
                </a:cubicBezTo>
                <a:cubicBezTo>
                  <a:pt x="5031317" y="727075"/>
                  <a:pt x="5022850" y="715433"/>
                  <a:pt x="5022850" y="715433"/>
                </a:cubicBezTo>
                <a:lnTo>
                  <a:pt x="5022850" y="715433"/>
                </a:ln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2" name="TextBox 51"/>
          <p:cNvSpPr txBox="1"/>
          <p:nvPr/>
        </p:nvSpPr>
        <p:spPr>
          <a:xfrm>
            <a:off x="3352800" y="2362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3" name="Freeform 52"/>
          <p:cNvSpPr/>
          <p:nvPr/>
        </p:nvSpPr>
        <p:spPr>
          <a:xfrm>
            <a:off x="3455988" y="3436938"/>
            <a:ext cx="2482850" cy="1217612"/>
          </a:xfrm>
          <a:custGeom>
            <a:avLst/>
            <a:gdLst>
              <a:gd name="connsiteX0" fmla="*/ 112183 w 2481791"/>
              <a:gd name="connsiteY0" fmla="*/ 1255183 h 1255183"/>
              <a:gd name="connsiteX1" fmla="*/ 467783 w 2481791"/>
              <a:gd name="connsiteY1" fmla="*/ 1172633 h 1255183"/>
              <a:gd name="connsiteX2" fmla="*/ 823383 w 2481791"/>
              <a:gd name="connsiteY2" fmla="*/ 1166283 h 1255183"/>
              <a:gd name="connsiteX3" fmla="*/ 1172633 w 2481791"/>
              <a:gd name="connsiteY3" fmla="*/ 1001183 h 1255183"/>
              <a:gd name="connsiteX4" fmla="*/ 1579033 w 2481791"/>
              <a:gd name="connsiteY4" fmla="*/ 969433 h 1255183"/>
              <a:gd name="connsiteX5" fmla="*/ 1991783 w 2481791"/>
              <a:gd name="connsiteY5" fmla="*/ 937683 h 1255183"/>
              <a:gd name="connsiteX6" fmla="*/ 2283883 w 2481791"/>
              <a:gd name="connsiteY6" fmla="*/ 810683 h 1255183"/>
              <a:gd name="connsiteX7" fmla="*/ 2366433 w 2481791"/>
              <a:gd name="connsiteY7" fmla="*/ 524933 h 1255183"/>
              <a:gd name="connsiteX8" fmla="*/ 2461683 w 2481791"/>
              <a:gd name="connsiteY8" fmla="*/ 277283 h 1255183"/>
              <a:gd name="connsiteX9" fmla="*/ 2429933 w 2481791"/>
              <a:gd name="connsiteY9" fmla="*/ 55033 h 1255183"/>
              <a:gd name="connsiteX10" fmla="*/ 2150533 w 2481791"/>
              <a:gd name="connsiteY10" fmla="*/ 29633 h 1255183"/>
              <a:gd name="connsiteX11" fmla="*/ 1871133 w 2481791"/>
              <a:gd name="connsiteY11" fmla="*/ 232833 h 1255183"/>
              <a:gd name="connsiteX12" fmla="*/ 1610783 w 2481791"/>
              <a:gd name="connsiteY12" fmla="*/ 410633 h 1255183"/>
              <a:gd name="connsiteX13" fmla="*/ 1178983 w 2481791"/>
              <a:gd name="connsiteY13" fmla="*/ 537633 h 1255183"/>
              <a:gd name="connsiteX14" fmla="*/ 899583 w 2481791"/>
              <a:gd name="connsiteY14" fmla="*/ 728133 h 1255183"/>
              <a:gd name="connsiteX15" fmla="*/ 677333 w 2481791"/>
              <a:gd name="connsiteY15" fmla="*/ 823383 h 1255183"/>
              <a:gd name="connsiteX16" fmla="*/ 474133 w 2481791"/>
              <a:gd name="connsiteY16" fmla="*/ 861483 h 1255183"/>
              <a:gd name="connsiteX17" fmla="*/ 162983 w 2481791"/>
              <a:gd name="connsiteY17" fmla="*/ 651933 h 1255183"/>
              <a:gd name="connsiteX18" fmla="*/ 23283 w 2481791"/>
              <a:gd name="connsiteY18" fmla="*/ 842433 h 1255183"/>
              <a:gd name="connsiteX19" fmla="*/ 23283 w 2481791"/>
              <a:gd name="connsiteY19" fmla="*/ 1032933 h 1255183"/>
              <a:gd name="connsiteX0" fmla="*/ 48683 w 2481791"/>
              <a:gd name="connsiteY0" fmla="*/ 1210733 h 1210733"/>
              <a:gd name="connsiteX1" fmla="*/ 467783 w 2481791"/>
              <a:gd name="connsiteY1" fmla="*/ 1172633 h 1210733"/>
              <a:gd name="connsiteX2" fmla="*/ 823383 w 2481791"/>
              <a:gd name="connsiteY2" fmla="*/ 1166283 h 1210733"/>
              <a:gd name="connsiteX3" fmla="*/ 1172633 w 2481791"/>
              <a:gd name="connsiteY3" fmla="*/ 1001183 h 1210733"/>
              <a:gd name="connsiteX4" fmla="*/ 1579033 w 2481791"/>
              <a:gd name="connsiteY4" fmla="*/ 969433 h 1210733"/>
              <a:gd name="connsiteX5" fmla="*/ 1991783 w 2481791"/>
              <a:gd name="connsiteY5" fmla="*/ 937683 h 1210733"/>
              <a:gd name="connsiteX6" fmla="*/ 2283883 w 2481791"/>
              <a:gd name="connsiteY6" fmla="*/ 810683 h 1210733"/>
              <a:gd name="connsiteX7" fmla="*/ 2366433 w 2481791"/>
              <a:gd name="connsiteY7" fmla="*/ 524933 h 1210733"/>
              <a:gd name="connsiteX8" fmla="*/ 2461683 w 2481791"/>
              <a:gd name="connsiteY8" fmla="*/ 277283 h 1210733"/>
              <a:gd name="connsiteX9" fmla="*/ 2429933 w 2481791"/>
              <a:gd name="connsiteY9" fmla="*/ 55033 h 1210733"/>
              <a:gd name="connsiteX10" fmla="*/ 2150533 w 2481791"/>
              <a:gd name="connsiteY10" fmla="*/ 29633 h 1210733"/>
              <a:gd name="connsiteX11" fmla="*/ 1871133 w 2481791"/>
              <a:gd name="connsiteY11" fmla="*/ 232833 h 1210733"/>
              <a:gd name="connsiteX12" fmla="*/ 1610783 w 2481791"/>
              <a:gd name="connsiteY12" fmla="*/ 410633 h 1210733"/>
              <a:gd name="connsiteX13" fmla="*/ 1178983 w 2481791"/>
              <a:gd name="connsiteY13" fmla="*/ 537633 h 1210733"/>
              <a:gd name="connsiteX14" fmla="*/ 899583 w 2481791"/>
              <a:gd name="connsiteY14" fmla="*/ 728133 h 1210733"/>
              <a:gd name="connsiteX15" fmla="*/ 677333 w 2481791"/>
              <a:gd name="connsiteY15" fmla="*/ 823383 h 1210733"/>
              <a:gd name="connsiteX16" fmla="*/ 474133 w 2481791"/>
              <a:gd name="connsiteY16" fmla="*/ 861483 h 1210733"/>
              <a:gd name="connsiteX17" fmla="*/ 162983 w 2481791"/>
              <a:gd name="connsiteY17" fmla="*/ 651933 h 1210733"/>
              <a:gd name="connsiteX18" fmla="*/ 23283 w 2481791"/>
              <a:gd name="connsiteY18" fmla="*/ 842433 h 1210733"/>
              <a:gd name="connsiteX19" fmla="*/ 23283 w 2481791"/>
              <a:gd name="connsiteY19" fmla="*/ 1032933 h 1210733"/>
              <a:gd name="connsiteX0" fmla="*/ 48683 w 2481791"/>
              <a:gd name="connsiteY0" fmla="*/ 1210733 h 1210733"/>
              <a:gd name="connsiteX1" fmla="*/ 201083 w 2481791"/>
              <a:gd name="connsiteY1" fmla="*/ 1134533 h 1210733"/>
              <a:gd name="connsiteX2" fmla="*/ 467783 w 2481791"/>
              <a:gd name="connsiteY2" fmla="*/ 1172633 h 1210733"/>
              <a:gd name="connsiteX3" fmla="*/ 823383 w 2481791"/>
              <a:gd name="connsiteY3" fmla="*/ 1166283 h 1210733"/>
              <a:gd name="connsiteX4" fmla="*/ 1172633 w 2481791"/>
              <a:gd name="connsiteY4" fmla="*/ 1001183 h 1210733"/>
              <a:gd name="connsiteX5" fmla="*/ 1579033 w 2481791"/>
              <a:gd name="connsiteY5" fmla="*/ 969433 h 1210733"/>
              <a:gd name="connsiteX6" fmla="*/ 1991783 w 2481791"/>
              <a:gd name="connsiteY6" fmla="*/ 937683 h 1210733"/>
              <a:gd name="connsiteX7" fmla="*/ 2283883 w 2481791"/>
              <a:gd name="connsiteY7" fmla="*/ 810683 h 1210733"/>
              <a:gd name="connsiteX8" fmla="*/ 2366433 w 2481791"/>
              <a:gd name="connsiteY8" fmla="*/ 524933 h 1210733"/>
              <a:gd name="connsiteX9" fmla="*/ 2461683 w 2481791"/>
              <a:gd name="connsiteY9" fmla="*/ 277283 h 1210733"/>
              <a:gd name="connsiteX10" fmla="*/ 2429933 w 2481791"/>
              <a:gd name="connsiteY10" fmla="*/ 55033 h 1210733"/>
              <a:gd name="connsiteX11" fmla="*/ 2150533 w 2481791"/>
              <a:gd name="connsiteY11" fmla="*/ 29633 h 1210733"/>
              <a:gd name="connsiteX12" fmla="*/ 1871133 w 2481791"/>
              <a:gd name="connsiteY12" fmla="*/ 232833 h 1210733"/>
              <a:gd name="connsiteX13" fmla="*/ 1610783 w 2481791"/>
              <a:gd name="connsiteY13" fmla="*/ 410633 h 1210733"/>
              <a:gd name="connsiteX14" fmla="*/ 1178983 w 2481791"/>
              <a:gd name="connsiteY14" fmla="*/ 537633 h 1210733"/>
              <a:gd name="connsiteX15" fmla="*/ 899583 w 2481791"/>
              <a:gd name="connsiteY15" fmla="*/ 728133 h 1210733"/>
              <a:gd name="connsiteX16" fmla="*/ 677333 w 2481791"/>
              <a:gd name="connsiteY16" fmla="*/ 823383 h 1210733"/>
              <a:gd name="connsiteX17" fmla="*/ 474133 w 2481791"/>
              <a:gd name="connsiteY17" fmla="*/ 861483 h 1210733"/>
              <a:gd name="connsiteX18" fmla="*/ 162983 w 2481791"/>
              <a:gd name="connsiteY18" fmla="*/ 651933 h 1210733"/>
              <a:gd name="connsiteX19" fmla="*/ 23283 w 2481791"/>
              <a:gd name="connsiteY19" fmla="*/ 842433 h 1210733"/>
              <a:gd name="connsiteX20" fmla="*/ 23283 w 2481791"/>
              <a:gd name="connsiteY20" fmla="*/ 1032933 h 1210733"/>
              <a:gd name="connsiteX0" fmla="*/ 48683 w 2481791"/>
              <a:gd name="connsiteY0" fmla="*/ 1210733 h 1217083"/>
              <a:gd name="connsiteX1" fmla="*/ 201083 w 2481791"/>
              <a:gd name="connsiteY1" fmla="*/ 1210733 h 1217083"/>
              <a:gd name="connsiteX2" fmla="*/ 467783 w 2481791"/>
              <a:gd name="connsiteY2" fmla="*/ 1172633 h 1217083"/>
              <a:gd name="connsiteX3" fmla="*/ 823383 w 2481791"/>
              <a:gd name="connsiteY3" fmla="*/ 1166283 h 1217083"/>
              <a:gd name="connsiteX4" fmla="*/ 1172633 w 2481791"/>
              <a:gd name="connsiteY4" fmla="*/ 1001183 h 1217083"/>
              <a:gd name="connsiteX5" fmla="*/ 1579033 w 2481791"/>
              <a:gd name="connsiteY5" fmla="*/ 969433 h 1217083"/>
              <a:gd name="connsiteX6" fmla="*/ 1991783 w 2481791"/>
              <a:gd name="connsiteY6" fmla="*/ 937683 h 1217083"/>
              <a:gd name="connsiteX7" fmla="*/ 2283883 w 2481791"/>
              <a:gd name="connsiteY7" fmla="*/ 810683 h 1217083"/>
              <a:gd name="connsiteX8" fmla="*/ 2366433 w 2481791"/>
              <a:gd name="connsiteY8" fmla="*/ 524933 h 1217083"/>
              <a:gd name="connsiteX9" fmla="*/ 2461683 w 2481791"/>
              <a:gd name="connsiteY9" fmla="*/ 277283 h 1217083"/>
              <a:gd name="connsiteX10" fmla="*/ 2429933 w 2481791"/>
              <a:gd name="connsiteY10" fmla="*/ 55033 h 1217083"/>
              <a:gd name="connsiteX11" fmla="*/ 2150533 w 2481791"/>
              <a:gd name="connsiteY11" fmla="*/ 29633 h 1217083"/>
              <a:gd name="connsiteX12" fmla="*/ 1871133 w 2481791"/>
              <a:gd name="connsiteY12" fmla="*/ 232833 h 1217083"/>
              <a:gd name="connsiteX13" fmla="*/ 1610783 w 2481791"/>
              <a:gd name="connsiteY13" fmla="*/ 410633 h 1217083"/>
              <a:gd name="connsiteX14" fmla="*/ 1178983 w 2481791"/>
              <a:gd name="connsiteY14" fmla="*/ 537633 h 1217083"/>
              <a:gd name="connsiteX15" fmla="*/ 899583 w 2481791"/>
              <a:gd name="connsiteY15" fmla="*/ 728133 h 1217083"/>
              <a:gd name="connsiteX16" fmla="*/ 677333 w 2481791"/>
              <a:gd name="connsiteY16" fmla="*/ 823383 h 1217083"/>
              <a:gd name="connsiteX17" fmla="*/ 474133 w 2481791"/>
              <a:gd name="connsiteY17" fmla="*/ 861483 h 1217083"/>
              <a:gd name="connsiteX18" fmla="*/ 162983 w 2481791"/>
              <a:gd name="connsiteY18" fmla="*/ 651933 h 1217083"/>
              <a:gd name="connsiteX19" fmla="*/ 23283 w 2481791"/>
              <a:gd name="connsiteY19" fmla="*/ 842433 h 1217083"/>
              <a:gd name="connsiteX20" fmla="*/ 23283 w 2481791"/>
              <a:gd name="connsiteY20" fmla="*/ 1032933 h 1217083"/>
              <a:gd name="connsiteX0" fmla="*/ 124883 w 2481791"/>
              <a:gd name="connsiteY0" fmla="*/ 1210733 h 1217083"/>
              <a:gd name="connsiteX1" fmla="*/ 201083 w 2481791"/>
              <a:gd name="connsiteY1" fmla="*/ 1210733 h 1217083"/>
              <a:gd name="connsiteX2" fmla="*/ 467783 w 2481791"/>
              <a:gd name="connsiteY2" fmla="*/ 1172633 h 1217083"/>
              <a:gd name="connsiteX3" fmla="*/ 823383 w 2481791"/>
              <a:gd name="connsiteY3" fmla="*/ 1166283 h 1217083"/>
              <a:gd name="connsiteX4" fmla="*/ 1172633 w 2481791"/>
              <a:gd name="connsiteY4" fmla="*/ 1001183 h 1217083"/>
              <a:gd name="connsiteX5" fmla="*/ 1579033 w 2481791"/>
              <a:gd name="connsiteY5" fmla="*/ 969433 h 1217083"/>
              <a:gd name="connsiteX6" fmla="*/ 1991783 w 2481791"/>
              <a:gd name="connsiteY6" fmla="*/ 937683 h 1217083"/>
              <a:gd name="connsiteX7" fmla="*/ 2283883 w 2481791"/>
              <a:gd name="connsiteY7" fmla="*/ 810683 h 1217083"/>
              <a:gd name="connsiteX8" fmla="*/ 2366433 w 2481791"/>
              <a:gd name="connsiteY8" fmla="*/ 524933 h 1217083"/>
              <a:gd name="connsiteX9" fmla="*/ 2461683 w 2481791"/>
              <a:gd name="connsiteY9" fmla="*/ 277283 h 1217083"/>
              <a:gd name="connsiteX10" fmla="*/ 2429933 w 2481791"/>
              <a:gd name="connsiteY10" fmla="*/ 55033 h 1217083"/>
              <a:gd name="connsiteX11" fmla="*/ 2150533 w 2481791"/>
              <a:gd name="connsiteY11" fmla="*/ 29633 h 1217083"/>
              <a:gd name="connsiteX12" fmla="*/ 1871133 w 2481791"/>
              <a:gd name="connsiteY12" fmla="*/ 232833 h 1217083"/>
              <a:gd name="connsiteX13" fmla="*/ 1610783 w 2481791"/>
              <a:gd name="connsiteY13" fmla="*/ 410633 h 1217083"/>
              <a:gd name="connsiteX14" fmla="*/ 1178983 w 2481791"/>
              <a:gd name="connsiteY14" fmla="*/ 537633 h 1217083"/>
              <a:gd name="connsiteX15" fmla="*/ 899583 w 2481791"/>
              <a:gd name="connsiteY15" fmla="*/ 728133 h 1217083"/>
              <a:gd name="connsiteX16" fmla="*/ 677333 w 2481791"/>
              <a:gd name="connsiteY16" fmla="*/ 823383 h 1217083"/>
              <a:gd name="connsiteX17" fmla="*/ 474133 w 2481791"/>
              <a:gd name="connsiteY17" fmla="*/ 861483 h 1217083"/>
              <a:gd name="connsiteX18" fmla="*/ 162983 w 2481791"/>
              <a:gd name="connsiteY18" fmla="*/ 651933 h 1217083"/>
              <a:gd name="connsiteX19" fmla="*/ 23283 w 2481791"/>
              <a:gd name="connsiteY19" fmla="*/ 842433 h 1217083"/>
              <a:gd name="connsiteX20" fmla="*/ 23283 w 2481791"/>
              <a:gd name="connsiteY20" fmla="*/ 1032933 h 1217083"/>
              <a:gd name="connsiteX0" fmla="*/ 124883 w 2481791"/>
              <a:gd name="connsiteY0" fmla="*/ 1210733 h 1217083"/>
              <a:gd name="connsiteX1" fmla="*/ 277283 w 2481791"/>
              <a:gd name="connsiteY1" fmla="*/ 1210733 h 1217083"/>
              <a:gd name="connsiteX2" fmla="*/ 467783 w 2481791"/>
              <a:gd name="connsiteY2" fmla="*/ 1172633 h 1217083"/>
              <a:gd name="connsiteX3" fmla="*/ 823383 w 2481791"/>
              <a:gd name="connsiteY3" fmla="*/ 1166283 h 1217083"/>
              <a:gd name="connsiteX4" fmla="*/ 1172633 w 2481791"/>
              <a:gd name="connsiteY4" fmla="*/ 1001183 h 1217083"/>
              <a:gd name="connsiteX5" fmla="*/ 1579033 w 2481791"/>
              <a:gd name="connsiteY5" fmla="*/ 969433 h 1217083"/>
              <a:gd name="connsiteX6" fmla="*/ 1991783 w 2481791"/>
              <a:gd name="connsiteY6" fmla="*/ 937683 h 1217083"/>
              <a:gd name="connsiteX7" fmla="*/ 2283883 w 2481791"/>
              <a:gd name="connsiteY7" fmla="*/ 810683 h 1217083"/>
              <a:gd name="connsiteX8" fmla="*/ 2366433 w 2481791"/>
              <a:gd name="connsiteY8" fmla="*/ 524933 h 1217083"/>
              <a:gd name="connsiteX9" fmla="*/ 2461683 w 2481791"/>
              <a:gd name="connsiteY9" fmla="*/ 277283 h 1217083"/>
              <a:gd name="connsiteX10" fmla="*/ 2429933 w 2481791"/>
              <a:gd name="connsiteY10" fmla="*/ 55033 h 1217083"/>
              <a:gd name="connsiteX11" fmla="*/ 2150533 w 2481791"/>
              <a:gd name="connsiteY11" fmla="*/ 29633 h 1217083"/>
              <a:gd name="connsiteX12" fmla="*/ 1871133 w 2481791"/>
              <a:gd name="connsiteY12" fmla="*/ 232833 h 1217083"/>
              <a:gd name="connsiteX13" fmla="*/ 1610783 w 2481791"/>
              <a:gd name="connsiteY13" fmla="*/ 410633 h 1217083"/>
              <a:gd name="connsiteX14" fmla="*/ 1178983 w 2481791"/>
              <a:gd name="connsiteY14" fmla="*/ 537633 h 1217083"/>
              <a:gd name="connsiteX15" fmla="*/ 899583 w 2481791"/>
              <a:gd name="connsiteY15" fmla="*/ 728133 h 1217083"/>
              <a:gd name="connsiteX16" fmla="*/ 677333 w 2481791"/>
              <a:gd name="connsiteY16" fmla="*/ 823383 h 1217083"/>
              <a:gd name="connsiteX17" fmla="*/ 474133 w 2481791"/>
              <a:gd name="connsiteY17" fmla="*/ 861483 h 1217083"/>
              <a:gd name="connsiteX18" fmla="*/ 162983 w 2481791"/>
              <a:gd name="connsiteY18" fmla="*/ 651933 h 1217083"/>
              <a:gd name="connsiteX19" fmla="*/ 23283 w 2481791"/>
              <a:gd name="connsiteY19" fmla="*/ 842433 h 1217083"/>
              <a:gd name="connsiteX20" fmla="*/ 23283 w 2481791"/>
              <a:gd name="connsiteY20" fmla="*/ 1032933 h 121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1791" h="1217083">
                <a:moveTo>
                  <a:pt x="124883" y="1210733"/>
                </a:moveTo>
                <a:cubicBezTo>
                  <a:pt x="158750" y="1205441"/>
                  <a:pt x="220133" y="1217083"/>
                  <a:pt x="277283" y="1210733"/>
                </a:cubicBezTo>
                <a:cubicBezTo>
                  <a:pt x="334433" y="1204383"/>
                  <a:pt x="376766" y="1180041"/>
                  <a:pt x="467783" y="1172633"/>
                </a:cubicBezTo>
                <a:cubicBezTo>
                  <a:pt x="558800" y="1165225"/>
                  <a:pt x="705908" y="1194858"/>
                  <a:pt x="823383" y="1166283"/>
                </a:cubicBezTo>
                <a:cubicBezTo>
                  <a:pt x="940858" y="1137708"/>
                  <a:pt x="1046691" y="1033991"/>
                  <a:pt x="1172633" y="1001183"/>
                </a:cubicBezTo>
                <a:cubicBezTo>
                  <a:pt x="1298575" y="968375"/>
                  <a:pt x="1579033" y="969433"/>
                  <a:pt x="1579033" y="969433"/>
                </a:cubicBezTo>
                <a:cubicBezTo>
                  <a:pt x="1715558" y="958850"/>
                  <a:pt x="1874308" y="964141"/>
                  <a:pt x="1991783" y="937683"/>
                </a:cubicBezTo>
                <a:cubicBezTo>
                  <a:pt x="2109258" y="911225"/>
                  <a:pt x="2221441" y="879475"/>
                  <a:pt x="2283883" y="810683"/>
                </a:cubicBezTo>
                <a:cubicBezTo>
                  <a:pt x="2346325" y="741891"/>
                  <a:pt x="2336800" y="613833"/>
                  <a:pt x="2366433" y="524933"/>
                </a:cubicBezTo>
                <a:cubicBezTo>
                  <a:pt x="2396066" y="436033"/>
                  <a:pt x="2451100" y="355600"/>
                  <a:pt x="2461683" y="277283"/>
                </a:cubicBezTo>
                <a:cubicBezTo>
                  <a:pt x="2472266" y="198966"/>
                  <a:pt x="2481791" y="96308"/>
                  <a:pt x="2429933" y="55033"/>
                </a:cubicBezTo>
                <a:cubicBezTo>
                  <a:pt x="2378075" y="13758"/>
                  <a:pt x="2243666" y="0"/>
                  <a:pt x="2150533" y="29633"/>
                </a:cubicBezTo>
                <a:cubicBezTo>
                  <a:pt x="2057400" y="59266"/>
                  <a:pt x="1961091" y="169333"/>
                  <a:pt x="1871133" y="232833"/>
                </a:cubicBezTo>
                <a:cubicBezTo>
                  <a:pt x="1781175" y="296333"/>
                  <a:pt x="1726141" y="359833"/>
                  <a:pt x="1610783" y="410633"/>
                </a:cubicBezTo>
                <a:cubicBezTo>
                  <a:pt x="1495425" y="461433"/>
                  <a:pt x="1297516" y="484716"/>
                  <a:pt x="1178983" y="537633"/>
                </a:cubicBezTo>
                <a:cubicBezTo>
                  <a:pt x="1060450" y="590550"/>
                  <a:pt x="983191" y="680508"/>
                  <a:pt x="899583" y="728133"/>
                </a:cubicBezTo>
                <a:cubicBezTo>
                  <a:pt x="815975" y="775758"/>
                  <a:pt x="748241" y="801158"/>
                  <a:pt x="677333" y="823383"/>
                </a:cubicBezTo>
                <a:cubicBezTo>
                  <a:pt x="606425" y="845608"/>
                  <a:pt x="559858" y="890058"/>
                  <a:pt x="474133" y="861483"/>
                </a:cubicBezTo>
                <a:cubicBezTo>
                  <a:pt x="388408" y="832908"/>
                  <a:pt x="238125" y="655108"/>
                  <a:pt x="162983" y="651933"/>
                </a:cubicBezTo>
                <a:cubicBezTo>
                  <a:pt x="87841" y="648758"/>
                  <a:pt x="46566" y="778933"/>
                  <a:pt x="23283" y="842433"/>
                </a:cubicBezTo>
                <a:cubicBezTo>
                  <a:pt x="0" y="905933"/>
                  <a:pt x="11641" y="969433"/>
                  <a:pt x="23283" y="1032933"/>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4" name="TextBox 53"/>
          <p:cNvSpPr txBox="1"/>
          <p:nvPr/>
        </p:nvSpPr>
        <p:spPr>
          <a:xfrm>
            <a:off x="3352800" y="44196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5" name="Freeform 54"/>
          <p:cNvSpPr/>
          <p:nvPr/>
        </p:nvSpPr>
        <p:spPr>
          <a:xfrm>
            <a:off x="3556000" y="3657600"/>
            <a:ext cx="5194300" cy="1466850"/>
          </a:xfrm>
          <a:custGeom>
            <a:avLst/>
            <a:gdLst>
              <a:gd name="connsiteX0" fmla="*/ 0 w 5194300"/>
              <a:gd name="connsiteY0" fmla="*/ 1466850 h 1466850"/>
              <a:gd name="connsiteX1" fmla="*/ 533400 w 5194300"/>
              <a:gd name="connsiteY1" fmla="*/ 1377950 h 1466850"/>
              <a:gd name="connsiteX2" fmla="*/ 679450 w 5194300"/>
              <a:gd name="connsiteY2" fmla="*/ 990600 h 1466850"/>
              <a:gd name="connsiteX3" fmla="*/ 1022350 w 5194300"/>
              <a:gd name="connsiteY3" fmla="*/ 946150 h 1466850"/>
              <a:gd name="connsiteX4" fmla="*/ 1308100 w 5194300"/>
              <a:gd name="connsiteY4" fmla="*/ 1022350 h 1466850"/>
              <a:gd name="connsiteX5" fmla="*/ 1657350 w 5194300"/>
              <a:gd name="connsiteY5" fmla="*/ 1009650 h 1466850"/>
              <a:gd name="connsiteX6" fmla="*/ 1841500 w 5194300"/>
              <a:gd name="connsiteY6" fmla="*/ 781050 h 1466850"/>
              <a:gd name="connsiteX7" fmla="*/ 2000250 w 5194300"/>
              <a:gd name="connsiteY7" fmla="*/ 876300 h 1466850"/>
              <a:gd name="connsiteX8" fmla="*/ 2222500 w 5194300"/>
              <a:gd name="connsiteY8" fmla="*/ 984250 h 1466850"/>
              <a:gd name="connsiteX9" fmla="*/ 2286000 w 5194300"/>
              <a:gd name="connsiteY9" fmla="*/ 673100 h 1466850"/>
              <a:gd name="connsiteX10" fmla="*/ 2609850 w 5194300"/>
              <a:gd name="connsiteY10" fmla="*/ 463550 h 1466850"/>
              <a:gd name="connsiteX11" fmla="*/ 2921000 w 5194300"/>
              <a:gd name="connsiteY11" fmla="*/ 539750 h 1466850"/>
              <a:gd name="connsiteX12" fmla="*/ 3289300 w 5194300"/>
              <a:gd name="connsiteY12" fmla="*/ 508000 h 1466850"/>
              <a:gd name="connsiteX13" fmla="*/ 3708400 w 5194300"/>
              <a:gd name="connsiteY13" fmla="*/ 368300 h 1466850"/>
              <a:gd name="connsiteX14" fmla="*/ 4375150 w 5194300"/>
              <a:gd name="connsiteY14" fmla="*/ 190500 h 1466850"/>
              <a:gd name="connsiteX15" fmla="*/ 4743450 w 5194300"/>
              <a:gd name="connsiteY15" fmla="*/ 152400 h 1466850"/>
              <a:gd name="connsiteX16" fmla="*/ 5194300 w 5194300"/>
              <a:gd name="connsiteY16" fmla="*/ 0 h 1466850"/>
              <a:gd name="connsiteX17" fmla="*/ 5194300 w 5194300"/>
              <a:gd name="connsiteY17" fmla="*/ 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94300" h="1466850">
                <a:moveTo>
                  <a:pt x="0" y="1466850"/>
                </a:moveTo>
                <a:cubicBezTo>
                  <a:pt x="210079" y="1462087"/>
                  <a:pt x="420158" y="1457325"/>
                  <a:pt x="533400" y="1377950"/>
                </a:cubicBezTo>
                <a:cubicBezTo>
                  <a:pt x="646642" y="1298575"/>
                  <a:pt x="597958" y="1062567"/>
                  <a:pt x="679450" y="990600"/>
                </a:cubicBezTo>
                <a:cubicBezTo>
                  <a:pt x="760942" y="918633"/>
                  <a:pt x="917575" y="940858"/>
                  <a:pt x="1022350" y="946150"/>
                </a:cubicBezTo>
                <a:cubicBezTo>
                  <a:pt x="1127125" y="951442"/>
                  <a:pt x="1202267" y="1011767"/>
                  <a:pt x="1308100" y="1022350"/>
                </a:cubicBezTo>
                <a:cubicBezTo>
                  <a:pt x="1413933" y="1032933"/>
                  <a:pt x="1568450" y="1049867"/>
                  <a:pt x="1657350" y="1009650"/>
                </a:cubicBezTo>
                <a:cubicBezTo>
                  <a:pt x="1746250" y="969433"/>
                  <a:pt x="1784350" y="803275"/>
                  <a:pt x="1841500" y="781050"/>
                </a:cubicBezTo>
                <a:cubicBezTo>
                  <a:pt x="1898650" y="758825"/>
                  <a:pt x="1936750" y="842433"/>
                  <a:pt x="2000250" y="876300"/>
                </a:cubicBezTo>
                <a:cubicBezTo>
                  <a:pt x="2063750" y="910167"/>
                  <a:pt x="2174875" y="1018117"/>
                  <a:pt x="2222500" y="984250"/>
                </a:cubicBezTo>
                <a:cubicBezTo>
                  <a:pt x="2270125" y="950383"/>
                  <a:pt x="2221442" y="759883"/>
                  <a:pt x="2286000" y="673100"/>
                </a:cubicBezTo>
                <a:cubicBezTo>
                  <a:pt x="2350558" y="586317"/>
                  <a:pt x="2504017" y="485775"/>
                  <a:pt x="2609850" y="463550"/>
                </a:cubicBezTo>
                <a:cubicBezTo>
                  <a:pt x="2715683" y="441325"/>
                  <a:pt x="2807758" y="532342"/>
                  <a:pt x="2921000" y="539750"/>
                </a:cubicBezTo>
                <a:cubicBezTo>
                  <a:pt x="3034242" y="547158"/>
                  <a:pt x="3158067" y="536575"/>
                  <a:pt x="3289300" y="508000"/>
                </a:cubicBezTo>
                <a:cubicBezTo>
                  <a:pt x="3420533" y="479425"/>
                  <a:pt x="3527425" y="421217"/>
                  <a:pt x="3708400" y="368300"/>
                </a:cubicBezTo>
                <a:cubicBezTo>
                  <a:pt x="3889375" y="315383"/>
                  <a:pt x="4202642" y="226483"/>
                  <a:pt x="4375150" y="190500"/>
                </a:cubicBezTo>
                <a:cubicBezTo>
                  <a:pt x="4547658" y="154517"/>
                  <a:pt x="4606925" y="184150"/>
                  <a:pt x="4743450" y="152400"/>
                </a:cubicBezTo>
                <a:cubicBezTo>
                  <a:pt x="4879975" y="120650"/>
                  <a:pt x="5194300" y="0"/>
                  <a:pt x="5194300" y="0"/>
                </a:cubicBezTo>
                <a:lnTo>
                  <a:pt x="5194300" y="0"/>
                </a:lnTo>
              </a:path>
            </a:pathLst>
          </a:custGeom>
          <a:ln w="158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6" name="TextBox 55"/>
          <p:cNvSpPr txBox="1"/>
          <p:nvPr/>
        </p:nvSpPr>
        <p:spPr>
          <a:xfrm>
            <a:off x="3276600" y="49530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7" name="TextBox 56"/>
          <p:cNvSpPr txBox="1"/>
          <p:nvPr/>
        </p:nvSpPr>
        <p:spPr>
          <a:xfrm>
            <a:off x="8686800" y="3505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bg2">
                    <a:lumMod val="50000"/>
                  </a:schemeClr>
                </a:solidFill>
                <a:latin typeface="Arial" pitchFamily="34" charset="0"/>
                <a:cs typeface="Arial" pitchFamily="34" charset="0"/>
              </a:rPr>
              <a:t>0c</a:t>
            </a:r>
            <a:endParaRPr lang="en-US" sz="1200" b="1" dirty="0">
              <a:solidFill>
                <a:schemeClr val="bg2">
                  <a:lumMod val="50000"/>
                </a:schemeClr>
              </a:solidFill>
              <a:latin typeface="Arial" pitchFamily="34" charset="0"/>
              <a:cs typeface="Arial" pitchFamily="34" charset="0"/>
            </a:endParaRPr>
          </a:p>
        </p:txBody>
      </p:sp>
      <p:sp>
        <p:nvSpPr>
          <p:cNvPr id="58" name="Freeform 57"/>
          <p:cNvSpPr/>
          <p:nvPr/>
        </p:nvSpPr>
        <p:spPr>
          <a:xfrm>
            <a:off x="3436938" y="2224088"/>
            <a:ext cx="5345112" cy="1063625"/>
          </a:xfrm>
          <a:custGeom>
            <a:avLst/>
            <a:gdLst>
              <a:gd name="connsiteX0" fmla="*/ 56092 w 5345642"/>
              <a:gd name="connsiteY0" fmla="*/ 766233 h 1062566"/>
              <a:gd name="connsiteX1" fmla="*/ 43392 w 5345642"/>
              <a:gd name="connsiteY1" fmla="*/ 429683 h 1062566"/>
              <a:gd name="connsiteX2" fmla="*/ 316442 w 5345642"/>
              <a:gd name="connsiteY2" fmla="*/ 512233 h 1062566"/>
              <a:gd name="connsiteX3" fmla="*/ 595842 w 5345642"/>
              <a:gd name="connsiteY3" fmla="*/ 569383 h 1062566"/>
              <a:gd name="connsiteX4" fmla="*/ 754592 w 5345642"/>
              <a:gd name="connsiteY4" fmla="*/ 404283 h 1062566"/>
              <a:gd name="connsiteX5" fmla="*/ 614892 w 5345642"/>
              <a:gd name="connsiteY5" fmla="*/ 264583 h 1062566"/>
              <a:gd name="connsiteX6" fmla="*/ 735542 w 5345642"/>
              <a:gd name="connsiteY6" fmla="*/ 207433 h 1062566"/>
              <a:gd name="connsiteX7" fmla="*/ 970492 w 5345642"/>
              <a:gd name="connsiteY7" fmla="*/ 347133 h 1062566"/>
              <a:gd name="connsiteX8" fmla="*/ 1281642 w 5345642"/>
              <a:gd name="connsiteY8" fmla="*/ 347133 h 1062566"/>
              <a:gd name="connsiteX9" fmla="*/ 1643592 w 5345642"/>
              <a:gd name="connsiteY9" fmla="*/ 207433 h 1062566"/>
              <a:gd name="connsiteX10" fmla="*/ 1948392 w 5345642"/>
              <a:gd name="connsiteY10" fmla="*/ 42333 h 1062566"/>
              <a:gd name="connsiteX11" fmla="*/ 2418292 w 5345642"/>
              <a:gd name="connsiteY11" fmla="*/ 42333 h 1062566"/>
              <a:gd name="connsiteX12" fmla="*/ 2805642 w 5345642"/>
              <a:gd name="connsiteY12" fmla="*/ 296333 h 1062566"/>
              <a:gd name="connsiteX13" fmla="*/ 3199342 w 5345642"/>
              <a:gd name="connsiteY13" fmla="*/ 658283 h 1062566"/>
              <a:gd name="connsiteX14" fmla="*/ 3142192 w 5345642"/>
              <a:gd name="connsiteY14" fmla="*/ 867833 h 1062566"/>
              <a:gd name="connsiteX15" fmla="*/ 3408892 w 5345642"/>
              <a:gd name="connsiteY15" fmla="*/ 1045633 h 1062566"/>
              <a:gd name="connsiteX16" fmla="*/ 3974042 w 5345642"/>
              <a:gd name="connsiteY16" fmla="*/ 969433 h 1062566"/>
              <a:gd name="connsiteX17" fmla="*/ 4602692 w 5345642"/>
              <a:gd name="connsiteY17" fmla="*/ 797983 h 1062566"/>
              <a:gd name="connsiteX18" fmla="*/ 4799542 w 5345642"/>
              <a:gd name="connsiteY18" fmla="*/ 651933 h 1062566"/>
              <a:gd name="connsiteX19" fmla="*/ 5155142 w 5345642"/>
              <a:gd name="connsiteY19" fmla="*/ 740833 h 1062566"/>
              <a:gd name="connsiteX20" fmla="*/ 5345642 w 5345642"/>
              <a:gd name="connsiteY20" fmla="*/ 956733 h 1062566"/>
              <a:gd name="connsiteX21" fmla="*/ 5345642 w 5345642"/>
              <a:gd name="connsiteY21" fmla="*/ 956733 h 1062566"/>
              <a:gd name="connsiteX22" fmla="*/ 5345642 w 5345642"/>
              <a:gd name="connsiteY22" fmla="*/ 956733 h 10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45642" h="1062566">
                <a:moveTo>
                  <a:pt x="56092" y="766233"/>
                </a:moveTo>
                <a:cubicBezTo>
                  <a:pt x="28046" y="619124"/>
                  <a:pt x="0" y="472016"/>
                  <a:pt x="43392" y="429683"/>
                </a:cubicBezTo>
                <a:cubicBezTo>
                  <a:pt x="86784" y="387350"/>
                  <a:pt x="224367" y="488950"/>
                  <a:pt x="316442" y="512233"/>
                </a:cubicBezTo>
                <a:cubicBezTo>
                  <a:pt x="408517" y="535516"/>
                  <a:pt x="522817" y="587375"/>
                  <a:pt x="595842" y="569383"/>
                </a:cubicBezTo>
                <a:cubicBezTo>
                  <a:pt x="668867" y="551391"/>
                  <a:pt x="751417" y="455083"/>
                  <a:pt x="754592" y="404283"/>
                </a:cubicBezTo>
                <a:cubicBezTo>
                  <a:pt x="757767" y="353483"/>
                  <a:pt x="618067" y="297391"/>
                  <a:pt x="614892" y="264583"/>
                </a:cubicBezTo>
                <a:cubicBezTo>
                  <a:pt x="611717" y="231775"/>
                  <a:pt x="676275" y="193675"/>
                  <a:pt x="735542" y="207433"/>
                </a:cubicBezTo>
                <a:cubicBezTo>
                  <a:pt x="794809" y="221191"/>
                  <a:pt x="879475" y="323850"/>
                  <a:pt x="970492" y="347133"/>
                </a:cubicBezTo>
                <a:cubicBezTo>
                  <a:pt x="1061509" y="370416"/>
                  <a:pt x="1169459" y="370416"/>
                  <a:pt x="1281642" y="347133"/>
                </a:cubicBezTo>
                <a:cubicBezTo>
                  <a:pt x="1393825" y="323850"/>
                  <a:pt x="1532467" y="258233"/>
                  <a:pt x="1643592" y="207433"/>
                </a:cubicBezTo>
                <a:cubicBezTo>
                  <a:pt x="1754717" y="156633"/>
                  <a:pt x="1819275" y="69850"/>
                  <a:pt x="1948392" y="42333"/>
                </a:cubicBezTo>
                <a:cubicBezTo>
                  <a:pt x="2077509" y="14816"/>
                  <a:pt x="2275417" y="0"/>
                  <a:pt x="2418292" y="42333"/>
                </a:cubicBezTo>
                <a:cubicBezTo>
                  <a:pt x="2561167" y="84666"/>
                  <a:pt x="2675467" y="193675"/>
                  <a:pt x="2805642" y="296333"/>
                </a:cubicBezTo>
                <a:cubicBezTo>
                  <a:pt x="2935817" y="398991"/>
                  <a:pt x="3143250" y="563033"/>
                  <a:pt x="3199342" y="658283"/>
                </a:cubicBezTo>
                <a:cubicBezTo>
                  <a:pt x="3255434" y="753533"/>
                  <a:pt x="3107267" y="803275"/>
                  <a:pt x="3142192" y="867833"/>
                </a:cubicBezTo>
                <a:cubicBezTo>
                  <a:pt x="3177117" y="932391"/>
                  <a:pt x="3270250" y="1028700"/>
                  <a:pt x="3408892" y="1045633"/>
                </a:cubicBezTo>
                <a:cubicBezTo>
                  <a:pt x="3547534" y="1062566"/>
                  <a:pt x="3775075" y="1010708"/>
                  <a:pt x="3974042" y="969433"/>
                </a:cubicBezTo>
                <a:cubicBezTo>
                  <a:pt x="4173009" y="928158"/>
                  <a:pt x="4465109" y="850900"/>
                  <a:pt x="4602692" y="797983"/>
                </a:cubicBezTo>
                <a:cubicBezTo>
                  <a:pt x="4740275" y="745066"/>
                  <a:pt x="4707467" y="661458"/>
                  <a:pt x="4799542" y="651933"/>
                </a:cubicBezTo>
                <a:cubicBezTo>
                  <a:pt x="4891617" y="642408"/>
                  <a:pt x="5064125" y="690033"/>
                  <a:pt x="5155142" y="740833"/>
                </a:cubicBezTo>
                <a:cubicBezTo>
                  <a:pt x="5246159" y="791633"/>
                  <a:pt x="5345642" y="956733"/>
                  <a:pt x="5345642" y="956733"/>
                </a:cubicBezTo>
                <a:lnTo>
                  <a:pt x="5345642" y="956733"/>
                </a:lnTo>
                <a:lnTo>
                  <a:pt x="5345642" y="956733"/>
                </a:lnTo>
              </a:path>
            </a:pathLst>
          </a:custGeom>
          <a:ln w="15875">
            <a:solidFill>
              <a:srgbClr val="FF66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122" name="TextBox 58"/>
          <p:cNvSpPr txBox="1">
            <a:spLocks noChangeArrowheads="1"/>
          </p:cNvSpPr>
          <p:nvPr/>
        </p:nvSpPr>
        <p:spPr bwMode="auto">
          <a:xfrm>
            <a:off x="3276600" y="29718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47123" name="TextBox 59"/>
          <p:cNvSpPr txBox="1">
            <a:spLocks noChangeArrowheads="1"/>
          </p:cNvSpPr>
          <p:nvPr/>
        </p:nvSpPr>
        <p:spPr bwMode="auto">
          <a:xfrm>
            <a:off x="8534400" y="31242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61" name="Freeform 60"/>
          <p:cNvSpPr/>
          <p:nvPr/>
        </p:nvSpPr>
        <p:spPr>
          <a:xfrm>
            <a:off x="5459413" y="5187950"/>
            <a:ext cx="3348037" cy="1212850"/>
          </a:xfrm>
          <a:custGeom>
            <a:avLst/>
            <a:gdLst>
              <a:gd name="connsiteX0" fmla="*/ 77258 w 3347508"/>
              <a:gd name="connsiteY0" fmla="*/ 1346200 h 1346200"/>
              <a:gd name="connsiteX1" fmla="*/ 286808 w 3347508"/>
              <a:gd name="connsiteY1" fmla="*/ 1009650 h 1346200"/>
              <a:gd name="connsiteX2" fmla="*/ 312208 w 3347508"/>
              <a:gd name="connsiteY2" fmla="*/ 533400 h 1346200"/>
              <a:gd name="connsiteX3" fmla="*/ 26458 w 3347508"/>
              <a:gd name="connsiteY3" fmla="*/ 336550 h 1346200"/>
              <a:gd name="connsiteX4" fmla="*/ 153458 w 3347508"/>
              <a:gd name="connsiteY4" fmla="*/ 127000 h 1346200"/>
              <a:gd name="connsiteX5" fmla="*/ 420158 w 3347508"/>
              <a:gd name="connsiteY5" fmla="*/ 6350 h 1346200"/>
              <a:gd name="connsiteX6" fmla="*/ 712258 w 3347508"/>
              <a:gd name="connsiteY6" fmla="*/ 88900 h 1346200"/>
              <a:gd name="connsiteX7" fmla="*/ 1055158 w 3347508"/>
              <a:gd name="connsiteY7" fmla="*/ 298450 h 1346200"/>
              <a:gd name="connsiteX8" fmla="*/ 1569508 w 3347508"/>
              <a:gd name="connsiteY8" fmla="*/ 355600 h 1346200"/>
              <a:gd name="connsiteX9" fmla="*/ 1937808 w 3347508"/>
              <a:gd name="connsiteY9" fmla="*/ 292100 h 1346200"/>
              <a:gd name="connsiteX10" fmla="*/ 2477558 w 3347508"/>
              <a:gd name="connsiteY10" fmla="*/ 234950 h 1346200"/>
              <a:gd name="connsiteX11" fmla="*/ 3195108 w 3347508"/>
              <a:gd name="connsiteY11" fmla="*/ 247650 h 1346200"/>
              <a:gd name="connsiteX12" fmla="*/ 3347508 w 3347508"/>
              <a:gd name="connsiteY12" fmla="*/ 298450 h 1346200"/>
              <a:gd name="connsiteX0" fmla="*/ 286808 w 3347508"/>
              <a:gd name="connsiteY0" fmla="*/ 1009650 h 1009650"/>
              <a:gd name="connsiteX1" fmla="*/ 312208 w 3347508"/>
              <a:gd name="connsiteY1" fmla="*/ 533400 h 1009650"/>
              <a:gd name="connsiteX2" fmla="*/ 26458 w 3347508"/>
              <a:gd name="connsiteY2" fmla="*/ 336550 h 1009650"/>
              <a:gd name="connsiteX3" fmla="*/ 153458 w 3347508"/>
              <a:gd name="connsiteY3" fmla="*/ 127000 h 1009650"/>
              <a:gd name="connsiteX4" fmla="*/ 420158 w 3347508"/>
              <a:gd name="connsiteY4" fmla="*/ 6350 h 1009650"/>
              <a:gd name="connsiteX5" fmla="*/ 712258 w 3347508"/>
              <a:gd name="connsiteY5" fmla="*/ 88900 h 1009650"/>
              <a:gd name="connsiteX6" fmla="*/ 1055158 w 3347508"/>
              <a:gd name="connsiteY6" fmla="*/ 298450 h 1009650"/>
              <a:gd name="connsiteX7" fmla="*/ 1569508 w 3347508"/>
              <a:gd name="connsiteY7" fmla="*/ 355600 h 1009650"/>
              <a:gd name="connsiteX8" fmla="*/ 1937808 w 3347508"/>
              <a:gd name="connsiteY8" fmla="*/ 292100 h 1009650"/>
              <a:gd name="connsiteX9" fmla="*/ 2477558 w 3347508"/>
              <a:gd name="connsiteY9" fmla="*/ 234950 h 1009650"/>
              <a:gd name="connsiteX10" fmla="*/ 3195108 w 3347508"/>
              <a:gd name="connsiteY10" fmla="*/ 247650 h 1009650"/>
              <a:gd name="connsiteX11" fmla="*/ 3347508 w 3347508"/>
              <a:gd name="connsiteY11" fmla="*/ 298450 h 1009650"/>
              <a:gd name="connsiteX0" fmla="*/ 286808 w 3347508"/>
              <a:gd name="connsiteY0" fmla="*/ 1009650 h 1063625"/>
              <a:gd name="connsiteX1" fmla="*/ 178858 w 3347508"/>
              <a:gd name="connsiteY1" fmla="*/ 984250 h 1063625"/>
              <a:gd name="connsiteX2" fmla="*/ 312208 w 3347508"/>
              <a:gd name="connsiteY2" fmla="*/ 533400 h 1063625"/>
              <a:gd name="connsiteX3" fmla="*/ 26458 w 3347508"/>
              <a:gd name="connsiteY3" fmla="*/ 336550 h 1063625"/>
              <a:gd name="connsiteX4" fmla="*/ 153458 w 3347508"/>
              <a:gd name="connsiteY4" fmla="*/ 127000 h 1063625"/>
              <a:gd name="connsiteX5" fmla="*/ 420158 w 3347508"/>
              <a:gd name="connsiteY5" fmla="*/ 6350 h 1063625"/>
              <a:gd name="connsiteX6" fmla="*/ 712258 w 3347508"/>
              <a:gd name="connsiteY6" fmla="*/ 88900 h 1063625"/>
              <a:gd name="connsiteX7" fmla="*/ 1055158 w 3347508"/>
              <a:gd name="connsiteY7" fmla="*/ 298450 h 1063625"/>
              <a:gd name="connsiteX8" fmla="*/ 1569508 w 3347508"/>
              <a:gd name="connsiteY8" fmla="*/ 355600 h 1063625"/>
              <a:gd name="connsiteX9" fmla="*/ 1937808 w 3347508"/>
              <a:gd name="connsiteY9" fmla="*/ 292100 h 1063625"/>
              <a:gd name="connsiteX10" fmla="*/ 2477558 w 3347508"/>
              <a:gd name="connsiteY10" fmla="*/ 234950 h 1063625"/>
              <a:gd name="connsiteX11" fmla="*/ 3195108 w 3347508"/>
              <a:gd name="connsiteY11" fmla="*/ 247650 h 1063625"/>
              <a:gd name="connsiteX12" fmla="*/ 3347508 w 3347508"/>
              <a:gd name="connsiteY12" fmla="*/ 298450 h 1063625"/>
              <a:gd name="connsiteX0" fmla="*/ 286808 w 3347508"/>
              <a:gd name="connsiteY0" fmla="*/ 1009650 h 1217083"/>
              <a:gd name="connsiteX1" fmla="*/ 102658 w 3347508"/>
              <a:gd name="connsiteY1" fmla="*/ 1212850 h 1217083"/>
              <a:gd name="connsiteX2" fmla="*/ 178858 w 3347508"/>
              <a:gd name="connsiteY2" fmla="*/ 984250 h 1217083"/>
              <a:gd name="connsiteX3" fmla="*/ 312208 w 3347508"/>
              <a:gd name="connsiteY3" fmla="*/ 533400 h 1217083"/>
              <a:gd name="connsiteX4" fmla="*/ 26458 w 3347508"/>
              <a:gd name="connsiteY4" fmla="*/ 336550 h 1217083"/>
              <a:gd name="connsiteX5" fmla="*/ 153458 w 3347508"/>
              <a:gd name="connsiteY5" fmla="*/ 127000 h 1217083"/>
              <a:gd name="connsiteX6" fmla="*/ 420158 w 3347508"/>
              <a:gd name="connsiteY6" fmla="*/ 6350 h 1217083"/>
              <a:gd name="connsiteX7" fmla="*/ 712258 w 3347508"/>
              <a:gd name="connsiteY7" fmla="*/ 88900 h 1217083"/>
              <a:gd name="connsiteX8" fmla="*/ 1055158 w 3347508"/>
              <a:gd name="connsiteY8" fmla="*/ 298450 h 1217083"/>
              <a:gd name="connsiteX9" fmla="*/ 1569508 w 3347508"/>
              <a:gd name="connsiteY9" fmla="*/ 355600 h 1217083"/>
              <a:gd name="connsiteX10" fmla="*/ 1937808 w 3347508"/>
              <a:gd name="connsiteY10" fmla="*/ 292100 h 1217083"/>
              <a:gd name="connsiteX11" fmla="*/ 2477558 w 3347508"/>
              <a:gd name="connsiteY11" fmla="*/ 234950 h 1217083"/>
              <a:gd name="connsiteX12" fmla="*/ 3195108 w 3347508"/>
              <a:gd name="connsiteY12" fmla="*/ 247650 h 1217083"/>
              <a:gd name="connsiteX13" fmla="*/ 3347508 w 3347508"/>
              <a:gd name="connsiteY13" fmla="*/ 298450 h 1217083"/>
              <a:gd name="connsiteX0" fmla="*/ 102658 w 3347508"/>
              <a:gd name="connsiteY0" fmla="*/ 1212850 h 1212850"/>
              <a:gd name="connsiteX1" fmla="*/ 178858 w 3347508"/>
              <a:gd name="connsiteY1" fmla="*/ 984250 h 1212850"/>
              <a:gd name="connsiteX2" fmla="*/ 312208 w 3347508"/>
              <a:gd name="connsiteY2" fmla="*/ 533400 h 1212850"/>
              <a:gd name="connsiteX3" fmla="*/ 26458 w 3347508"/>
              <a:gd name="connsiteY3" fmla="*/ 336550 h 1212850"/>
              <a:gd name="connsiteX4" fmla="*/ 153458 w 3347508"/>
              <a:gd name="connsiteY4" fmla="*/ 127000 h 1212850"/>
              <a:gd name="connsiteX5" fmla="*/ 420158 w 3347508"/>
              <a:gd name="connsiteY5" fmla="*/ 6350 h 1212850"/>
              <a:gd name="connsiteX6" fmla="*/ 712258 w 3347508"/>
              <a:gd name="connsiteY6" fmla="*/ 88900 h 1212850"/>
              <a:gd name="connsiteX7" fmla="*/ 1055158 w 3347508"/>
              <a:gd name="connsiteY7" fmla="*/ 298450 h 1212850"/>
              <a:gd name="connsiteX8" fmla="*/ 1569508 w 3347508"/>
              <a:gd name="connsiteY8" fmla="*/ 355600 h 1212850"/>
              <a:gd name="connsiteX9" fmla="*/ 1937808 w 3347508"/>
              <a:gd name="connsiteY9" fmla="*/ 292100 h 1212850"/>
              <a:gd name="connsiteX10" fmla="*/ 2477558 w 3347508"/>
              <a:gd name="connsiteY10" fmla="*/ 234950 h 1212850"/>
              <a:gd name="connsiteX11" fmla="*/ 3195108 w 3347508"/>
              <a:gd name="connsiteY11" fmla="*/ 247650 h 1212850"/>
              <a:gd name="connsiteX12" fmla="*/ 3347508 w 3347508"/>
              <a:gd name="connsiteY12" fmla="*/ 298450 h 1212850"/>
              <a:gd name="connsiteX0" fmla="*/ 102658 w 3347508"/>
              <a:gd name="connsiteY0" fmla="*/ 1212850 h 1212850"/>
              <a:gd name="connsiteX1" fmla="*/ 255058 w 3347508"/>
              <a:gd name="connsiteY1" fmla="*/ 984250 h 1212850"/>
              <a:gd name="connsiteX2" fmla="*/ 312208 w 3347508"/>
              <a:gd name="connsiteY2" fmla="*/ 533400 h 1212850"/>
              <a:gd name="connsiteX3" fmla="*/ 26458 w 3347508"/>
              <a:gd name="connsiteY3" fmla="*/ 336550 h 1212850"/>
              <a:gd name="connsiteX4" fmla="*/ 153458 w 3347508"/>
              <a:gd name="connsiteY4" fmla="*/ 127000 h 1212850"/>
              <a:gd name="connsiteX5" fmla="*/ 420158 w 3347508"/>
              <a:gd name="connsiteY5" fmla="*/ 6350 h 1212850"/>
              <a:gd name="connsiteX6" fmla="*/ 712258 w 3347508"/>
              <a:gd name="connsiteY6" fmla="*/ 88900 h 1212850"/>
              <a:gd name="connsiteX7" fmla="*/ 1055158 w 3347508"/>
              <a:gd name="connsiteY7" fmla="*/ 298450 h 1212850"/>
              <a:gd name="connsiteX8" fmla="*/ 1569508 w 3347508"/>
              <a:gd name="connsiteY8" fmla="*/ 355600 h 1212850"/>
              <a:gd name="connsiteX9" fmla="*/ 1937808 w 3347508"/>
              <a:gd name="connsiteY9" fmla="*/ 292100 h 1212850"/>
              <a:gd name="connsiteX10" fmla="*/ 2477558 w 3347508"/>
              <a:gd name="connsiteY10" fmla="*/ 234950 h 1212850"/>
              <a:gd name="connsiteX11" fmla="*/ 3195108 w 3347508"/>
              <a:gd name="connsiteY11" fmla="*/ 247650 h 1212850"/>
              <a:gd name="connsiteX12" fmla="*/ 3347508 w 3347508"/>
              <a:gd name="connsiteY12" fmla="*/ 298450 h 12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47508" h="1212850">
                <a:moveTo>
                  <a:pt x="102658" y="1212850"/>
                </a:moveTo>
                <a:cubicBezTo>
                  <a:pt x="84666" y="1208617"/>
                  <a:pt x="220133" y="1097492"/>
                  <a:pt x="255058" y="984250"/>
                </a:cubicBezTo>
                <a:cubicBezTo>
                  <a:pt x="289983" y="871008"/>
                  <a:pt x="350308" y="641350"/>
                  <a:pt x="312208" y="533400"/>
                </a:cubicBezTo>
                <a:cubicBezTo>
                  <a:pt x="274108" y="425450"/>
                  <a:pt x="52916" y="404283"/>
                  <a:pt x="26458" y="336550"/>
                </a:cubicBezTo>
                <a:cubicBezTo>
                  <a:pt x="0" y="268817"/>
                  <a:pt x="87841" y="182033"/>
                  <a:pt x="153458" y="127000"/>
                </a:cubicBezTo>
                <a:cubicBezTo>
                  <a:pt x="219075" y="71967"/>
                  <a:pt x="327025" y="12700"/>
                  <a:pt x="420158" y="6350"/>
                </a:cubicBezTo>
                <a:cubicBezTo>
                  <a:pt x="513291" y="0"/>
                  <a:pt x="606425" y="40217"/>
                  <a:pt x="712258" y="88900"/>
                </a:cubicBezTo>
                <a:cubicBezTo>
                  <a:pt x="818091" y="137583"/>
                  <a:pt x="912283" y="254000"/>
                  <a:pt x="1055158" y="298450"/>
                </a:cubicBezTo>
                <a:cubicBezTo>
                  <a:pt x="1198033" y="342900"/>
                  <a:pt x="1422400" y="356658"/>
                  <a:pt x="1569508" y="355600"/>
                </a:cubicBezTo>
                <a:cubicBezTo>
                  <a:pt x="1716616" y="354542"/>
                  <a:pt x="1786466" y="312208"/>
                  <a:pt x="1937808" y="292100"/>
                </a:cubicBezTo>
                <a:cubicBezTo>
                  <a:pt x="2089150" y="271992"/>
                  <a:pt x="2268008" y="242358"/>
                  <a:pt x="2477558" y="234950"/>
                </a:cubicBezTo>
                <a:cubicBezTo>
                  <a:pt x="2687108" y="227542"/>
                  <a:pt x="3050116" y="237067"/>
                  <a:pt x="3195108" y="247650"/>
                </a:cubicBezTo>
                <a:cubicBezTo>
                  <a:pt x="3340100" y="258233"/>
                  <a:pt x="3343804" y="278341"/>
                  <a:pt x="3347508" y="298450"/>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62" name="TextBox 61"/>
          <p:cNvSpPr txBox="1"/>
          <p:nvPr/>
        </p:nvSpPr>
        <p:spPr>
          <a:xfrm>
            <a:off x="52578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3" name="TextBox 62"/>
          <p:cNvSpPr txBox="1"/>
          <p:nvPr/>
        </p:nvSpPr>
        <p:spPr>
          <a:xfrm>
            <a:off x="8610600" y="5410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4" name="Freeform 63"/>
          <p:cNvSpPr/>
          <p:nvPr/>
        </p:nvSpPr>
        <p:spPr>
          <a:xfrm>
            <a:off x="7670800" y="5638800"/>
            <a:ext cx="1092200" cy="730250"/>
          </a:xfrm>
          <a:custGeom>
            <a:avLst/>
            <a:gdLst>
              <a:gd name="connsiteX0" fmla="*/ 1092200 w 1092200"/>
              <a:gd name="connsiteY0" fmla="*/ 0 h 730250"/>
              <a:gd name="connsiteX1" fmla="*/ 577850 w 1092200"/>
              <a:gd name="connsiteY1" fmla="*/ 95250 h 730250"/>
              <a:gd name="connsiteX2" fmla="*/ 184150 w 1092200"/>
              <a:gd name="connsiteY2" fmla="*/ 425450 h 730250"/>
              <a:gd name="connsiteX3" fmla="*/ 0 w 1092200"/>
              <a:gd name="connsiteY3" fmla="*/ 730250 h 730250"/>
              <a:gd name="connsiteX4" fmla="*/ 0 w 1092200"/>
              <a:gd name="connsiteY4" fmla="*/ 730250 h 730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200" h="730250">
                <a:moveTo>
                  <a:pt x="1092200" y="0"/>
                </a:moveTo>
                <a:cubicBezTo>
                  <a:pt x="910696" y="12171"/>
                  <a:pt x="729192" y="24342"/>
                  <a:pt x="577850" y="95250"/>
                </a:cubicBezTo>
                <a:cubicBezTo>
                  <a:pt x="426508" y="166158"/>
                  <a:pt x="280458" y="319617"/>
                  <a:pt x="184150" y="425450"/>
                </a:cubicBezTo>
                <a:cubicBezTo>
                  <a:pt x="87842" y="531283"/>
                  <a:pt x="0" y="730250"/>
                  <a:pt x="0" y="730250"/>
                </a:cubicBezTo>
                <a:lnTo>
                  <a:pt x="0" y="730250"/>
                </a:ln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65" name="TextBox 64"/>
          <p:cNvSpPr txBox="1"/>
          <p:nvPr/>
        </p:nvSpPr>
        <p:spPr>
          <a:xfrm>
            <a:off x="73914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6" name="Freeform 65"/>
          <p:cNvSpPr/>
          <p:nvPr/>
        </p:nvSpPr>
        <p:spPr>
          <a:xfrm>
            <a:off x="5626100" y="5386388"/>
            <a:ext cx="882650" cy="1166812"/>
          </a:xfrm>
          <a:custGeom>
            <a:avLst/>
            <a:gdLst>
              <a:gd name="connsiteX0" fmla="*/ 0 w 863600"/>
              <a:gd name="connsiteY0" fmla="*/ 1143000 h 1143000"/>
              <a:gd name="connsiteX1" fmla="*/ 139700 w 863600"/>
              <a:gd name="connsiteY1" fmla="*/ 920750 h 1143000"/>
              <a:gd name="connsiteX2" fmla="*/ 355600 w 863600"/>
              <a:gd name="connsiteY2" fmla="*/ 787400 h 1143000"/>
              <a:gd name="connsiteX3" fmla="*/ 546100 w 863600"/>
              <a:gd name="connsiteY3" fmla="*/ 603250 h 1143000"/>
              <a:gd name="connsiteX4" fmla="*/ 603250 w 863600"/>
              <a:gd name="connsiteY4" fmla="*/ 323850 h 1143000"/>
              <a:gd name="connsiteX5" fmla="*/ 584200 w 863600"/>
              <a:gd name="connsiteY5" fmla="*/ 146050 h 1143000"/>
              <a:gd name="connsiteX6" fmla="*/ 565150 w 863600"/>
              <a:gd name="connsiteY6" fmla="*/ 12700 h 1143000"/>
              <a:gd name="connsiteX7" fmla="*/ 635000 w 863600"/>
              <a:gd name="connsiteY7" fmla="*/ 0 h 1143000"/>
              <a:gd name="connsiteX8" fmla="*/ 844550 w 863600"/>
              <a:gd name="connsiteY8" fmla="*/ 152400 h 1143000"/>
              <a:gd name="connsiteX9" fmla="*/ 863600 w 863600"/>
              <a:gd name="connsiteY9" fmla="*/ 381000 h 1143000"/>
              <a:gd name="connsiteX10" fmla="*/ 819150 w 863600"/>
              <a:gd name="connsiteY10" fmla="*/ 654050 h 1143000"/>
              <a:gd name="connsiteX11" fmla="*/ 749300 w 863600"/>
              <a:gd name="connsiteY11" fmla="*/ 927100 h 1143000"/>
              <a:gd name="connsiteX12" fmla="*/ 698500 w 863600"/>
              <a:gd name="connsiteY12" fmla="*/ 1143000 h 1143000"/>
              <a:gd name="connsiteX13" fmla="*/ 0 w 863600"/>
              <a:gd name="connsiteY13" fmla="*/ 1143000 h 1143000"/>
              <a:gd name="connsiteX0" fmla="*/ 0 w 863600"/>
              <a:gd name="connsiteY0" fmla="*/ 1166283 h 1166283"/>
              <a:gd name="connsiteX1" fmla="*/ 139700 w 863600"/>
              <a:gd name="connsiteY1" fmla="*/ 944033 h 1166283"/>
              <a:gd name="connsiteX2" fmla="*/ 355600 w 863600"/>
              <a:gd name="connsiteY2" fmla="*/ 810683 h 1166283"/>
              <a:gd name="connsiteX3" fmla="*/ 546100 w 863600"/>
              <a:gd name="connsiteY3" fmla="*/ 626533 h 1166283"/>
              <a:gd name="connsiteX4" fmla="*/ 603250 w 863600"/>
              <a:gd name="connsiteY4" fmla="*/ 347133 h 1166283"/>
              <a:gd name="connsiteX5" fmla="*/ 584200 w 863600"/>
              <a:gd name="connsiteY5" fmla="*/ 169333 h 1166283"/>
              <a:gd name="connsiteX6" fmla="*/ 565150 w 863600"/>
              <a:gd name="connsiteY6" fmla="*/ 35983 h 1166283"/>
              <a:gd name="connsiteX7" fmla="*/ 635000 w 863600"/>
              <a:gd name="connsiteY7" fmla="*/ 23283 h 1166283"/>
              <a:gd name="connsiteX8" fmla="*/ 844550 w 863600"/>
              <a:gd name="connsiteY8" fmla="*/ 175683 h 1166283"/>
              <a:gd name="connsiteX9" fmla="*/ 863600 w 863600"/>
              <a:gd name="connsiteY9" fmla="*/ 404283 h 1166283"/>
              <a:gd name="connsiteX10" fmla="*/ 819150 w 863600"/>
              <a:gd name="connsiteY10" fmla="*/ 677333 h 1166283"/>
              <a:gd name="connsiteX11" fmla="*/ 749300 w 863600"/>
              <a:gd name="connsiteY11" fmla="*/ 950383 h 1166283"/>
              <a:gd name="connsiteX12" fmla="*/ 698500 w 863600"/>
              <a:gd name="connsiteY12" fmla="*/ 1166283 h 1166283"/>
              <a:gd name="connsiteX13" fmla="*/ 0 w 863600"/>
              <a:gd name="connsiteY13" fmla="*/ 1166283 h 1166283"/>
              <a:gd name="connsiteX0" fmla="*/ 0 w 882650"/>
              <a:gd name="connsiteY0" fmla="*/ 1166283 h 1166283"/>
              <a:gd name="connsiteX1" fmla="*/ 139700 w 882650"/>
              <a:gd name="connsiteY1" fmla="*/ 944033 h 1166283"/>
              <a:gd name="connsiteX2" fmla="*/ 355600 w 882650"/>
              <a:gd name="connsiteY2" fmla="*/ 810683 h 1166283"/>
              <a:gd name="connsiteX3" fmla="*/ 546100 w 882650"/>
              <a:gd name="connsiteY3" fmla="*/ 626533 h 1166283"/>
              <a:gd name="connsiteX4" fmla="*/ 603250 w 882650"/>
              <a:gd name="connsiteY4" fmla="*/ 347133 h 1166283"/>
              <a:gd name="connsiteX5" fmla="*/ 584200 w 882650"/>
              <a:gd name="connsiteY5" fmla="*/ 169333 h 1166283"/>
              <a:gd name="connsiteX6" fmla="*/ 565150 w 882650"/>
              <a:gd name="connsiteY6" fmla="*/ 35983 h 1166283"/>
              <a:gd name="connsiteX7" fmla="*/ 635000 w 882650"/>
              <a:gd name="connsiteY7" fmla="*/ 23283 h 1166283"/>
              <a:gd name="connsiteX8" fmla="*/ 844550 w 882650"/>
              <a:gd name="connsiteY8" fmla="*/ 175683 h 1166283"/>
              <a:gd name="connsiteX9" fmla="*/ 863600 w 882650"/>
              <a:gd name="connsiteY9" fmla="*/ 404283 h 1166283"/>
              <a:gd name="connsiteX10" fmla="*/ 819150 w 882650"/>
              <a:gd name="connsiteY10" fmla="*/ 677333 h 1166283"/>
              <a:gd name="connsiteX11" fmla="*/ 749300 w 882650"/>
              <a:gd name="connsiteY11" fmla="*/ 950383 h 1166283"/>
              <a:gd name="connsiteX12" fmla="*/ 698500 w 882650"/>
              <a:gd name="connsiteY12" fmla="*/ 1166283 h 1166283"/>
              <a:gd name="connsiteX13" fmla="*/ 0 w 882650"/>
              <a:gd name="connsiteY13" fmla="*/ 1166283 h 1166283"/>
              <a:gd name="connsiteX0" fmla="*/ 0 w 882650"/>
              <a:gd name="connsiteY0" fmla="*/ 1166283 h 1166283"/>
              <a:gd name="connsiteX1" fmla="*/ 139700 w 882650"/>
              <a:gd name="connsiteY1" fmla="*/ 944033 h 1166283"/>
              <a:gd name="connsiteX2" fmla="*/ 355600 w 882650"/>
              <a:gd name="connsiteY2" fmla="*/ 810683 h 1166283"/>
              <a:gd name="connsiteX3" fmla="*/ 546100 w 882650"/>
              <a:gd name="connsiteY3" fmla="*/ 626533 h 1166283"/>
              <a:gd name="connsiteX4" fmla="*/ 603250 w 882650"/>
              <a:gd name="connsiteY4" fmla="*/ 347133 h 1166283"/>
              <a:gd name="connsiteX5" fmla="*/ 584200 w 882650"/>
              <a:gd name="connsiteY5" fmla="*/ 169333 h 1166283"/>
              <a:gd name="connsiteX6" fmla="*/ 565150 w 882650"/>
              <a:gd name="connsiteY6" fmla="*/ 35983 h 1166283"/>
              <a:gd name="connsiteX7" fmla="*/ 635000 w 882650"/>
              <a:gd name="connsiteY7" fmla="*/ 23283 h 1166283"/>
              <a:gd name="connsiteX8" fmla="*/ 844550 w 882650"/>
              <a:gd name="connsiteY8" fmla="*/ 175683 h 1166283"/>
              <a:gd name="connsiteX9" fmla="*/ 863600 w 882650"/>
              <a:gd name="connsiteY9" fmla="*/ 404283 h 1166283"/>
              <a:gd name="connsiteX10" fmla="*/ 819150 w 882650"/>
              <a:gd name="connsiteY10" fmla="*/ 677333 h 1166283"/>
              <a:gd name="connsiteX11" fmla="*/ 749300 w 882650"/>
              <a:gd name="connsiteY11" fmla="*/ 950383 h 1166283"/>
              <a:gd name="connsiteX12" fmla="*/ 698500 w 882650"/>
              <a:gd name="connsiteY12" fmla="*/ 1166283 h 1166283"/>
              <a:gd name="connsiteX13" fmla="*/ 0 w 882650"/>
              <a:gd name="connsiteY13" fmla="*/ 1166283 h 11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650" h="1166283">
                <a:moveTo>
                  <a:pt x="0" y="1166283"/>
                </a:moveTo>
                <a:lnTo>
                  <a:pt x="139700" y="944033"/>
                </a:lnTo>
                <a:lnTo>
                  <a:pt x="355600" y="810683"/>
                </a:lnTo>
                <a:lnTo>
                  <a:pt x="546100" y="626533"/>
                </a:lnTo>
                <a:lnTo>
                  <a:pt x="603250" y="347133"/>
                </a:lnTo>
                <a:lnTo>
                  <a:pt x="584200" y="169333"/>
                </a:lnTo>
                <a:cubicBezTo>
                  <a:pt x="577850" y="117475"/>
                  <a:pt x="556683" y="60325"/>
                  <a:pt x="565150" y="35983"/>
                </a:cubicBezTo>
                <a:cubicBezTo>
                  <a:pt x="573617" y="11641"/>
                  <a:pt x="588433" y="0"/>
                  <a:pt x="635000" y="23283"/>
                </a:cubicBezTo>
                <a:cubicBezTo>
                  <a:pt x="681567" y="46566"/>
                  <a:pt x="806450" y="112183"/>
                  <a:pt x="844550" y="175683"/>
                </a:cubicBezTo>
                <a:cubicBezTo>
                  <a:pt x="882650" y="239183"/>
                  <a:pt x="867833" y="320675"/>
                  <a:pt x="863600" y="404283"/>
                </a:cubicBezTo>
                <a:lnTo>
                  <a:pt x="819150" y="677333"/>
                </a:lnTo>
                <a:lnTo>
                  <a:pt x="749300" y="950383"/>
                </a:lnTo>
                <a:lnTo>
                  <a:pt x="698500" y="1166283"/>
                </a:lnTo>
                <a:lnTo>
                  <a:pt x="0" y="1166283"/>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7" name="TextBox 66"/>
          <p:cNvSpPr txBox="1"/>
          <p:nvPr/>
        </p:nvSpPr>
        <p:spPr>
          <a:xfrm>
            <a:off x="5867400" y="6172200"/>
            <a:ext cx="482600" cy="307975"/>
          </a:xfrm>
          <a:prstGeom prst="rect">
            <a:avLst/>
          </a:prstGeom>
          <a:noFill/>
        </p:spPr>
        <p:txBody>
          <a:bodyPr wrap="none">
            <a:spAutoFit/>
          </a:bodyPr>
          <a:lstStyle/>
          <a:p>
            <a:pPr fontAlgn="auto">
              <a:spcBef>
                <a:spcPts val="0"/>
              </a:spcBef>
              <a:spcAft>
                <a:spcPts val="0"/>
              </a:spcAft>
              <a:defRPr/>
            </a:pPr>
            <a:r>
              <a:rPr lang="en-US" sz="1400" b="1" dirty="0">
                <a:solidFill>
                  <a:schemeClr val="accent4">
                    <a:lumMod val="50000"/>
                  </a:schemeClr>
                </a:solidFill>
                <a:latin typeface="Arial" pitchFamily="34" charset="0"/>
                <a:cs typeface="Arial" pitchFamily="34" charset="0"/>
              </a:rPr>
              <a:t>15c</a:t>
            </a:r>
            <a:endParaRPr lang="en-US" sz="1400" b="1" dirty="0">
              <a:solidFill>
                <a:schemeClr val="accent4">
                  <a:lumMod val="50000"/>
                </a:schemeClr>
              </a:solidFill>
              <a:latin typeface="Arial" pitchFamily="34" charset="0"/>
              <a:cs typeface="Arial" pitchFamily="34" charset="0"/>
            </a:endParaRPr>
          </a:p>
        </p:txBody>
      </p:sp>
      <p:sp>
        <p:nvSpPr>
          <p:cNvPr id="9" name="Rectangle 8"/>
          <p:cNvSpPr/>
          <p:nvPr/>
        </p:nvSpPr>
        <p:spPr>
          <a:xfrm>
            <a:off x="46482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132" name="TextBox 68"/>
          <p:cNvSpPr txBox="1">
            <a:spLocks noChangeArrowheads="1"/>
          </p:cNvSpPr>
          <p:nvPr/>
        </p:nvSpPr>
        <p:spPr bwMode="auto">
          <a:xfrm>
            <a:off x="152400" y="762000"/>
            <a:ext cx="31242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Regional Radar/Water Vapor     </a:t>
            </a:r>
          </a:p>
        </p:txBody>
      </p:sp>
      <p:sp>
        <p:nvSpPr>
          <p:cNvPr id="47133" name="TextBox 69"/>
          <p:cNvSpPr txBox="1">
            <a:spLocks noChangeArrowheads="1"/>
          </p:cNvSpPr>
          <p:nvPr/>
        </p:nvSpPr>
        <p:spPr bwMode="auto">
          <a:xfrm>
            <a:off x="3352800" y="762000"/>
            <a:ext cx="5638800" cy="338138"/>
          </a:xfrm>
          <a:prstGeom prst="rect">
            <a:avLst/>
          </a:prstGeom>
          <a:noFill/>
          <a:ln w="9525">
            <a:noFill/>
            <a:miter lim="800000"/>
            <a:headEnd/>
            <a:tailEnd/>
          </a:ln>
        </p:spPr>
        <p:txBody>
          <a:bodyPr>
            <a:spAutoFit/>
          </a:bodyPr>
          <a:lstStyle/>
          <a:p>
            <a:pPr algn="r"/>
            <a:r>
              <a:rPr lang="en-US" sz="1600" b="1">
                <a:solidFill>
                  <a:schemeClr val="bg1"/>
                </a:solidFill>
                <a:latin typeface="Candara" pitchFamily="34" charset="0"/>
              </a:rPr>
              <a:t>Surface Map      </a:t>
            </a:r>
          </a:p>
        </p:txBody>
      </p:sp>
      <p:sp>
        <p:nvSpPr>
          <p:cNvPr id="47134" name="TextBox 67"/>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49154" name="Picture 2" descr="\\APX-S-FILESVR\HOME\john.boris\My Documents\Downloads\Presentation Images\radarobs2002z8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49155" name="TextBox 6"/>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Reflectivity/Surface Observations</a:t>
            </a:r>
          </a:p>
        </p:txBody>
      </p:sp>
      <p:sp>
        <p:nvSpPr>
          <p:cNvPr id="8" name="TextBox 7"/>
          <p:cNvSpPr txBox="1"/>
          <p:nvPr/>
        </p:nvSpPr>
        <p:spPr>
          <a:xfrm>
            <a:off x="2362200" y="4648200"/>
            <a:ext cx="619125" cy="276225"/>
          </a:xfrm>
          <a:prstGeom prst="rect">
            <a:avLst/>
          </a:prstGeom>
          <a:noFill/>
        </p:spPr>
        <p:txBody>
          <a:bodyPr wrap="none">
            <a:spAutoFit/>
          </a:bodyPr>
          <a:lstStyle/>
          <a:p>
            <a:pPr fontAlgn="auto">
              <a:spcBef>
                <a:spcPts val="0"/>
              </a:spcBef>
              <a:spcAft>
                <a:spcPts val="0"/>
              </a:spcAft>
              <a:defRPr/>
            </a:pPr>
            <a:r>
              <a:rPr lang="en-US" sz="1200" b="1" dirty="0">
                <a:solidFill>
                  <a:schemeClr val="bg1"/>
                </a:solidFill>
                <a:latin typeface="Arial" pitchFamily="34" charset="0"/>
                <a:cs typeface="Arial" pitchFamily="34" charset="0"/>
              </a:rPr>
              <a:t>5c/</a:t>
            </a:r>
            <a:r>
              <a:rPr lang="en-US" sz="1200" b="1" dirty="0">
                <a:solidFill>
                  <a:schemeClr val="accent4">
                    <a:lumMod val="50000"/>
                  </a:schemeClr>
                </a:solidFill>
                <a:latin typeface="Arial" pitchFamily="34" charset="0"/>
                <a:cs typeface="Arial" pitchFamily="34" charset="0"/>
              </a:rPr>
              <a:t>-3c</a:t>
            </a:r>
            <a:endParaRPr lang="en-US" sz="1200" b="1" dirty="0">
              <a:solidFill>
                <a:schemeClr val="accent4">
                  <a:lumMod val="50000"/>
                </a:schemeClr>
              </a:solidFill>
              <a:latin typeface="Arial" pitchFamily="34" charset="0"/>
              <a:cs typeface="Arial" pitchFamily="34" charset="0"/>
            </a:endParaRPr>
          </a:p>
        </p:txBody>
      </p:sp>
      <p:sp>
        <p:nvSpPr>
          <p:cNvPr id="10" name="TextBox 9"/>
          <p:cNvSpPr txBox="1"/>
          <p:nvPr/>
        </p:nvSpPr>
        <p:spPr>
          <a:xfrm>
            <a:off x="3124200" y="4495800"/>
            <a:ext cx="619125" cy="276225"/>
          </a:xfrm>
          <a:prstGeom prst="rect">
            <a:avLst/>
          </a:prstGeom>
          <a:noFill/>
        </p:spPr>
        <p:txBody>
          <a:bodyPr wrap="none">
            <a:spAutoFit/>
          </a:bodyPr>
          <a:lstStyle/>
          <a:p>
            <a:pPr fontAlgn="auto">
              <a:spcBef>
                <a:spcPts val="0"/>
              </a:spcBef>
              <a:spcAft>
                <a:spcPts val="0"/>
              </a:spcAft>
              <a:defRPr/>
            </a:pPr>
            <a:r>
              <a:rPr lang="en-US" sz="1200" b="1" dirty="0">
                <a:solidFill>
                  <a:schemeClr val="bg1"/>
                </a:solidFill>
                <a:latin typeface="Arial" pitchFamily="34" charset="0"/>
                <a:cs typeface="Arial" pitchFamily="34" charset="0"/>
              </a:rPr>
              <a:t>3c/</a:t>
            </a:r>
            <a:r>
              <a:rPr lang="en-US" sz="1200" b="1" dirty="0">
                <a:solidFill>
                  <a:schemeClr val="accent4">
                    <a:lumMod val="50000"/>
                  </a:schemeClr>
                </a:solidFill>
                <a:latin typeface="Arial" pitchFamily="34" charset="0"/>
                <a:cs typeface="Arial" pitchFamily="34" charset="0"/>
              </a:rPr>
              <a:t>-2c</a:t>
            </a:r>
            <a:endParaRPr lang="en-US" sz="1200" b="1" dirty="0">
              <a:solidFill>
                <a:schemeClr val="accent4">
                  <a:lumMod val="50000"/>
                </a:schemeClr>
              </a:solidFill>
              <a:latin typeface="Arial" pitchFamily="34" charset="0"/>
              <a:cs typeface="Arial" pitchFamily="34" charset="0"/>
            </a:endParaRPr>
          </a:p>
        </p:txBody>
      </p:sp>
      <p:sp>
        <p:nvSpPr>
          <p:cNvPr id="11" name="TextBox 10"/>
          <p:cNvSpPr txBox="1"/>
          <p:nvPr/>
        </p:nvSpPr>
        <p:spPr>
          <a:xfrm>
            <a:off x="2286000" y="5105400"/>
            <a:ext cx="619125" cy="276225"/>
          </a:xfrm>
          <a:prstGeom prst="rect">
            <a:avLst/>
          </a:prstGeom>
          <a:noFill/>
        </p:spPr>
        <p:txBody>
          <a:bodyPr wrap="none">
            <a:spAutoFit/>
          </a:bodyPr>
          <a:lstStyle/>
          <a:p>
            <a:pPr fontAlgn="auto">
              <a:spcBef>
                <a:spcPts val="0"/>
              </a:spcBef>
              <a:spcAft>
                <a:spcPts val="0"/>
              </a:spcAft>
              <a:defRPr/>
            </a:pPr>
            <a:r>
              <a:rPr lang="en-US" sz="1200" b="1" dirty="0">
                <a:solidFill>
                  <a:schemeClr val="bg1"/>
                </a:solidFill>
                <a:latin typeface="Arial" pitchFamily="34" charset="0"/>
                <a:cs typeface="Arial" pitchFamily="34" charset="0"/>
              </a:rPr>
              <a:t>3c/</a:t>
            </a:r>
            <a:r>
              <a:rPr lang="en-US" sz="1200" b="1" dirty="0">
                <a:solidFill>
                  <a:schemeClr val="accent4">
                    <a:lumMod val="50000"/>
                  </a:schemeClr>
                </a:solidFill>
                <a:latin typeface="Arial" pitchFamily="34" charset="0"/>
                <a:cs typeface="Arial" pitchFamily="34" charset="0"/>
              </a:rPr>
              <a:t>-1c</a:t>
            </a:r>
            <a:endParaRPr lang="en-US" sz="1200" b="1" dirty="0">
              <a:solidFill>
                <a:schemeClr val="accent4">
                  <a:lumMod val="50000"/>
                </a:schemeClr>
              </a:solidFill>
              <a:latin typeface="Arial" pitchFamily="34" charset="0"/>
              <a:cs typeface="Arial" pitchFamily="34" charset="0"/>
            </a:endParaRPr>
          </a:p>
        </p:txBody>
      </p:sp>
      <p:sp>
        <p:nvSpPr>
          <p:cNvPr id="12" name="TextBox 11"/>
          <p:cNvSpPr txBox="1"/>
          <p:nvPr/>
        </p:nvSpPr>
        <p:spPr>
          <a:xfrm>
            <a:off x="3352800" y="5105400"/>
            <a:ext cx="619125" cy="276225"/>
          </a:xfrm>
          <a:prstGeom prst="rect">
            <a:avLst/>
          </a:prstGeom>
          <a:noFill/>
        </p:spPr>
        <p:txBody>
          <a:bodyPr wrap="none">
            <a:spAutoFit/>
          </a:bodyPr>
          <a:lstStyle/>
          <a:p>
            <a:pPr fontAlgn="auto">
              <a:spcBef>
                <a:spcPts val="0"/>
              </a:spcBef>
              <a:spcAft>
                <a:spcPts val="0"/>
              </a:spcAft>
              <a:defRPr/>
            </a:pPr>
            <a:r>
              <a:rPr lang="en-US" sz="1200" b="1" dirty="0">
                <a:solidFill>
                  <a:schemeClr val="bg1"/>
                </a:solidFill>
                <a:latin typeface="Arial" pitchFamily="34" charset="0"/>
                <a:cs typeface="Arial" pitchFamily="34" charset="0"/>
              </a:rPr>
              <a:t>1c/</a:t>
            </a:r>
            <a:r>
              <a:rPr lang="en-US" sz="1200" b="1" dirty="0">
                <a:solidFill>
                  <a:schemeClr val="accent4">
                    <a:lumMod val="50000"/>
                  </a:schemeClr>
                </a:solidFill>
                <a:latin typeface="Arial" pitchFamily="34" charset="0"/>
                <a:cs typeface="Arial" pitchFamily="34" charset="0"/>
              </a:rPr>
              <a:t>-1c</a:t>
            </a:r>
            <a:endParaRPr lang="en-US" sz="1200" b="1" dirty="0">
              <a:solidFill>
                <a:schemeClr val="accent4">
                  <a:lumMod val="50000"/>
                </a:schemeClr>
              </a:solidFill>
              <a:latin typeface="Arial" pitchFamily="34" charset="0"/>
              <a:cs typeface="Arial" pitchFamily="34" charset="0"/>
            </a:endParaRPr>
          </a:p>
        </p:txBody>
      </p:sp>
      <p:sp>
        <p:nvSpPr>
          <p:cNvPr id="49160" name="TextBox 12"/>
          <p:cNvSpPr txBox="1">
            <a:spLocks noChangeArrowheads="1"/>
          </p:cNvSpPr>
          <p:nvPr/>
        </p:nvSpPr>
        <p:spPr bwMode="auto">
          <a:xfrm>
            <a:off x="4267200" y="4953000"/>
            <a:ext cx="619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1c/</a:t>
            </a:r>
            <a:r>
              <a:rPr lang="en-US" sz="1200" b="1">
                <a:solidFill>
                  <a:srgbClr val="00FF00"/>
                </a:solidFill>
                <a:cs typeface="Arial" charset="0"/>
              </a:rPr>
              <a:t>-2c</a:t>
            </a:r>
          </a:p>
        </p:txBody>
      </p:sp>
      <p:sp>
        <p:nvSpPr>
          <p:cNvPr id="14" name="TextBox 13"/>
          <p:cNvSpPr txBox="1"/>
          <p:nvPr/>
        </p:nvSpPr>
        <p:spPr>
          <a:xfrm>
            <a:off x="1905000" y="5562600"/>
            <a:ext cx="568325" cy="276225"/>
          </a:xfrm>
          <a:prstGeom prst="rect">
            <a:avLst/>
          </a:prstGeom>
          <a:noFill/>
        </p:spPr>
        <p:txBody>
          <a:bodyPr wrap="none">
            <a:spAutoFit/>
          </a:bodyPr>
          <a:lstStyle/>
          <a:p>
            <a:pPr fontAlgn="auto">
              <a:spcBef>
                <a:spcPts val="0"/>
              </a:spcBef>
              <a:spcAft>
                <a:spcPts val="0"/>
              </a:spcAft>
              <a:defRPr/>
            </a:pPr>
            <a:r>
              <a:rPr lang="en-US" sz="1200" b="1" dirty="0">
                <a:solidFill>
                  <a:schemeClr val="bg1"/>
                </a:solidFill>
                <a:latin typeface="Arial" pitchFamily="34" charset="0"/>
                <a:cs typeface="Arial" pitchFamily="34" charset="0"/>
              </a:rPr>
              <a:t>2c/</a:t>
            </a:r>
            <a:r>
              <a:rPr lang="en-US" sz="1200" b="1" dirty="0">
                <a:solidFill>
                  <a:schemeClr val="accent4">
                    <a:lumMod val="50000"/>
                  </a:schemeClr>
                </a:solidFill>
                <a:latin typeface="Arial" pitchFamily="34" charset="0"/>
                <a:cs typeface="Arial" pitchFamily="34" charset="0"/>
              </a:rPr>
              <a:t>0c</a:t>
            </a:r>
            <a:endParaRPr lang="en-US" sz="1200" b="1" dirty="0">
              <a:solidFill>
                <a:schemeClr val="accent4">
                  <a:lumMod val="50000"/>
                </a:schemeClr>
              </a:solidFill>
              <a:latin typeface="Arial" pitchFamily="34" charset="0"/>
              <a:cs typeface="Arial" pitchFamily="34" charset="0"/>
            </a:endParaRPr>
          </a:p>
        </p:txBody>
      </p:sp>
      <p:sp>
        <p:nvSpPr>
          <p:cNvPr id="15" name="Rectangle 14"/>
          <p:cNvSpPr/>
          <p:nvPr/>
        </p:nvSpPr>
        <p:spPr>
          <a:xfrm>
            <a:off x="46482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9163" name="TextBox 15"/>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49164" name="TextBox 16"/>
          <p:cNvSpPr txBox="1">
            <a:spLocks noChangeArrowheads="1"/>
          </p:cNvSpPr>
          <p:nvPr/>
        </p:nvSpPr>
        <p:spPr bwMode="auto">
          <a:xfrm>
            <a:off x="3657600" y="4114800"/>
            <a:ext cx="619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3c/</a:t>
            </a:r>
            <a:r>
              <a:rPr lang="en-US" sz="1200" b="1">
                <a:solidFill>
                  <a:srgbClr val="00FF00"/>
                </a:solidFill>
                <a:cs typeface="Arial" charset="0"/>
              </a:rPr>
              <a:t>-3c</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E:\Presentation Images\TVCBUFR8MAR0921z.JPG"/>
          <p:cNvPicPr>
            <a:picLocks noChangeAspect="1" noChangeArrowheads="1"/>
          </p:cNvPicPr>
          <p:nvPr/>
        </p:nvPicPr>
        <p:blipFill>
          <a:blip r:embed="rId3"/>
          <a:srcRect/>
          <a:stretch>
            <a:fillRect/>
          </a:stretch>
        </p:blipFill>
        <p:spPr bwMode="auto">
          <a:xfrm>
            <a:off x="152400" y="1143000"/>
            <a:ext cx="8839200" cy="4572000"/>
          </a:xfrm>
          <a:prstGeom prst="rect">
            <a:avLst/>
          </a:prstGeom>
          <a:noFill/>
          <a:ln w="9525">
            <a:solidFill>
              <a:schemeClr val="accent1"/>
            </a:solidFill>
            <a:miter lim="800000"/>
            <a:headEnd/>
            <a:tailEnd/>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7" name="Rectangle 6"/>
          <p:cNvSpPr/>
          <p:nvPr/>
        </p:nvSpPr>
        <p:spPr>
          <a:xfrm>
            <a:off x="4648200" y="304800"/>
            <a:ext cx="16764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0"/>
          <p:cNvSpPr txBox="1"/>
          <p:nvPr/>
        </p:nvSpPr>
        <p:spPr>
          <a:xfrm>
            <a:off x="5181600" y="1905000"/>
            <a:ext cx="1981200" cy="646113"/>
          </a:xfrm>
          <a:prstGeom prst="rect">
            <a:avLst/>
          </a:prstGeom>
          <a:noFill/>
          <a:ln>
            <a:solidFill>
              <a:schemeClr val="tx1">
                <a:lumMod val="75000"/>
              </a:schemeClr>
            </a:solidFill>
          </a:ln>
        </p:spPr>
        <p:txBody>
          <a:bodyPr>
            <a:spAutoFit/>
          </a:bodyPr>
          <a:lstStyle/>
          <a:p>
            <a:pPr fontAlgn="auto">
              <a:spcBef>
                <a:spcPts val="0"/>
              </a:spcBef>
              <a:spcAft>
                <a:spcPts val="0"/>
              </a:spcAft>
              <a:defRPr/>
            </a:pPr>
            <a:r>
              <a:rPr lang="en-US" sz="1200" b="1" dirty="0">
                <a:solidFill>
                  <a:srgbClr val="FF0000"/>
                </a:solidFill>
                <a:latin typeface="+mn-lt"/>
              </a:rPr>
              <a:t>Red:	Temperature</a:t>
            </a:r>
          </a:p>
          <a:p>
            <a:pPr fontAlgn="auto">
              <a:spcBef>
                <a:spcPts val="0"/>
              </a:spcBef>
              <a:spcAft>
                <a:spcPts val="0"/>
              </a:spcAft>
              <a:defRPr/>
            </a:pPr>
            <a:r>
              <a:rPr lang="en-US" sz="1200" b="1" dirty="0">
                <a:solidFill>
                  <a:srgbClr val="00B050"/>
                </a:solidFill>
                <a:latin typeface="+mn-lt"/>
              </a:rPr>
              <a:t>Green:	Dew Point</a:t>
            </a:r>
          </a:p>
          <a:p>
            <a:pPr fontAlgn="auto">
              <a:spcBef>
                <a:spcPts val="0"/>
              </a:spcBef>
              <a:spcAft>
                <a:spcPts val="0"/>
              </a:spcAft>
              <a:defRPr/>
            </a:pPr>
            <a:r>
              <a:rPr lang="en-US" sz="1200" b="1" dirty="0">
                <a:solidFill>
                  <a:srgbClr val="FF6600"/>
                </a:solidFill>
                <a:latin typeface="+mn-lt"/>
              </a:rPr>
              <a:t>Orange:	Wet Bulb</a:t>
            </a:r>
            <a:endParaRPr lang="en-US" sz="1200" b="1" dirty="0">
              <a:solidFill>
                <a:srgbClr val="FF6600"/>
              </a:solidFill>
              <a:latin typeface="+mn-lt"/>
            </a:endParaRPr>
          </a:p>
        </p:txBody>
      </p:sp>
      <p:sp>
        <p:nvSpPr>
          <p:cNvPr id="12" name="TextBox 11"/>
          <p:cNvSpPr txBox="1"/>
          <p:nvPr/>
        </p:nvSpPr>
        <p:spPr>
          <a:xfrm>
            <a:off x="6019800" y="3505200"/>
            <a:ext cx="441325" cy="369888"/>
          </a:xfrm>
          <a:prstGeom prst="rect">
            <a:avLst/>
          </a:prstGeom>
          <a:noFill/>
        </p:spPr>
        <p:txBody>
          <a:bodyPr wrap="none">
            <a:spAutoFit/>
          </a:bodyPr>
          <a:lstStyle/>
          <a:p>
            <a:pPr fontAlgn="auto">
              <a:spcBef>
                <a:spcPts val="0"/>
              </a:spcBef>
              <a:spcAft>
                <a:spcPts val="0"/>
              </a:spcAft>
              <a:defRPr/>
            </a:pPr>
            <a:r>
              <a:rPr lang="en-US" b="1" dirty="0">
                <a:solidFill>
                  <a:schemeClr val="accent5">
                    <a:lumMod val="60000"/>
                    <a:lumOff val="40000"/>
                  </a:schemeClr>
                </a:solidFill>
                <a:latin typeface="Arial" pitchFamily="34" charset="0"/>
                <a:cs typeface="Arial" pitchFamily="34" charset="0"/>
              </a:rPr>
              <a:t>0c</a:t>
            </a:r>
            <a:endParaRPr lang="en-US" b="1" dirty="0">
              <a:solidFill>
                <a:schemeClr val="accent5">
                  <a:lumMod val="60000"/>
                  <a:lumOff val="40000"/>
                </a:schemeClr>
              </a:solidFill>
              <a:latin typeface="Arial" pitchFamily="34" charset="0"/>
              <a:cs typeface="Arial" pitchFamily="34" charset="0"/>
            </a:endParaRPr>
          </a:p>
        </p:txBody>
      </p:sp>
      <p:sp>
        <p:nvSpPr>
          <p:cNvPr id="13" name="TextBox 12"/>
          <p:cNvSpPr txBox="1"/>
          <p:nvPr/>
        </p:nvSpPr>
        <p:spPr>
          <a:xfrm>
            <a:off x="152400" y="5791200"/>
            <a:ext cx="8839200" cy="738188"/>
          </a:xfrm>
          <a:prstGeom prst="rect">
            <a:avLst/>
          </a:prstGeom>
          <a:noFill/>
        </p:spPr>
        <p:txBody>
          <a:bodyPr>
            <a:spAutoFit/>
          </a:bodyPr>
          <a:lstStyle/>
          <a:p>
            <a:pPr fontAlgn="auto">
              <a:spcBef>
                <a:spcPts val="0"/>
              </a:spcBef>
              <a:spcAft>
                <a:spcPts val="0"/>
              </a:spcAft>
              <a:defRPr/>
            </a:pPr>
            <a:r>
              <a:rPr lang="en-US" sz="1400" b="1" dirty="0">
                <a:solidFill>
                  <a:schemeClr val="bg2">
                    <a:lumMod val="90000"/>
                  </a:schemeClr>
                </a:solidFill>
                <a:latin typeface="Arial" pitchFamily="34" charset="0"/>
                <a:cs typeface="Arial" pitchFamily="34" charset="0"/>
              </a:rPr>
              <a:t>KTVC 081953Z 07009KT 10SM BKN065 OVC200 03/M02 A2976</a:t>
            </a:r>
          </a:p>
          <a:p>
            <a:pPr fontAlgn="auto">
              <a:spcBef>
                <a:spcPts val="0"/>
              </a:spcBef>
              <a:spcAft>
                <a:spcPts val="0"/>
              </a:spcAft>
              <a:defRPr/>
            </a:pPr>
            <a:r>
              <a:rPr lang="en-US" sz="1400" b="1" dirty="0">
                <a:solidFill>
                  <a:schemeClr val="bg2">
                    <a:lumMod val="90000"/>
                  </a:schemeClr>
                </a:solidFill>
                <a:latin typeface="Arial" pitchFamily="34" charset="0"/>
                <a:cs typeface="Arial" pitchFamily="34" charset="0"/>
              </a:rPr>
              <a:t>KTVC 082053Z 07011KT 2 1/2SM  –PL OVC048 02/M02 A 2095 RMK RAB07E28SNB07E47PLB47</a:t>
            </a:r>
          </a:p>
          <a:p>
            <a:pPr fontAlgn="auto">
              <a:spcBef>
                <a:spcPts val="0"/>
              </a:spcBef>
              <a:spcAft>
                <a:spcPts val="0"/>
              </a:spcAft>
              <a:defRPr/>
            </a:pPr>
            <a:r>
              <a:rPr lang="en-US" sz="1400" b="1" dirty="0">
                <a:solidFill>
                  <a:schemeClr val="bg1"/>
                </a:solidFill>
                <a:latin typeface="Arial" pitchFamily="34" charset="0"/>
                <a:cs typeface="Arial" pitchFamily="34" charset="0"/>
              </a:rPr>
              <a:t>KTVC 082153Z 05008KT 1/2SM SN VV008 00/M01 A2977 RMK PLE2059SNB2059 P0011</a:t>
            </a:r>
            <a:endParaRPr lang="en-US" sz="1400" b="1" dirty="0">
              <a:solidFill>
                <a:schemeClr val="bg1"/>
              </a:solidFill>
              <a:latin typeface="Arial" pitchFamily="34" charset="0"/>
              <a:cs typeface="Arial" pitchFamily="34" charset="0"/>
            </a:endParaRPr>
          </a:p>
        </p:txBody>
      </p:sp>
      <p:sp>
        <p:nvSpPr>
          <p:cNvPr id="16" name="Rectangle 15"/>
          <p:cNvSpPr/>
          <p:nvPr/>
        </p:nvSpPr>
        <p:spPr>
          <a:xfrm>
            <a:off x="4191000" y="4495800"/>
            <a:ext cx="2133600" cy="6858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208" name="TextBox 16"/>
          <p:cNvSpPr txBox="1">
            <a:spLocks noChangeArrowheads="1"/>
          </p:cNvSpPr>
          <p:nvPr/>
        </p:nvSpPr>
        <p:spPr bwMode="auto">
          <a:xfrm>
            <a:off x="457200" y="762000"/>
            <a:ext cx="7391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Forecast Sounding at Traverse City MI (TVC) : 21Z 8 Mar 2009</a:t>
            </a:r>
          </a:p>
        </p:txBody>
      </p:sp>
      <p:sp>
        <p:nvSpPr>
          <p:cNvPr id="51209" name="TextBox 18"/>
          <p:cNvSpPr txBox="1">
            <a:spLocks noChangeArrowheads="1"/>
          </p:cNvSpPr>
          <p:nvPr/>
        </p:nvSpPr>
        <p:spPr bwMode="auto">
          <a:xfrm>
            <a:off x="2743200" y="1905000"/>
            <a:ext cx="444500"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&lt;0c</a:t>
            </a:r>
          </a:p>
        </p:txBody>
      </p:sp>
      <p:sp>
        <p:nvSpPr>
          <p:cNvPr id="51210" name="TextBox 23"/>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pic>
        <p:nvPicPr>
          <p:cNvPr id="51211" name="Picture 2" descr="\\APX-S-FILESVR\HOME\john.boris\My Documents\Downloads\Presentation Images\temp21z.png"/>
          <p:cNvPicPr>
            <a:picLocks noChangeAspect="1" noChangeArrowheads="1"/>
          </p:cNvPicPr>
          <p:nvPr/>
        </p:nvPicPr>
        <p:blipFill>
          <a:blip r:embed="rId4"/>
          <a:srcRect/>
          <a:stretch>
            <a:fillRect/>
          </a:stretch>
        </p:blipFill>
        <p:spPr bwMode="auto">
          <a:xfrm>
            <a:off x="152400" y="1143000"/>
            <a:ext cx="3017838" cy="2743200"/>
          </a:xfrm>
          <a:prstGeom prst="rect">
            <a:avLst/>
          </a:prstGeom>
          <a:noFill/>
          <a:ln w="9525">
            <a:solidFill>
              <a:schemeClr val="accent1"/>
            </a:solidFill>
            <a:miter lim="800000"/>
            <a:headEnd/>
            <a:tailEnd/>
          </a:ln>
        </p:spPr>
      </p:pic>
      <p:sp>
        <p:nvSpPr>
          <p:cNvPr id="51212" name="TextBox 17"/>
          <p:cNvSpPr txBox="1">
            <a:spLocks noChangeArrowheads="1"/>
          </p:cNvSpPr>
          <p:nvPr/>
        </p:nvSpPr>
        <p:spPr bwMode="auto">
          <a:xfrm>
            <a:off x="152400" y="1143000"/>
            <a:ext cx="536575" cy="338138"/>
          </a:xfrm>
          <a:prstGeom prst="rect">
            <a:avLst/>
          </a:prstGeom>
          <a:noFill/>
          <a:ln w="9525">
            <a:noFill/>
            <a:miter lim="800000"/>
            <a:headEnd/>
            <a:tailEnd/>
          </a:ln>
        </p:spPr>
        <p:txBody>
          <a:bodyPr wrap="none">
            <a:spAutoFit/>
          </a:bodyPr>
          <a:lstStyle/>
          <a:p>
            <a:r>
              <a:rPr lang="en-US" sz="1600" b="1">
                <a:solidFill>
                  <a:schemeClr val="bg1"/>
                </a:solidFill>
                <a:cs typeface="Arial" charset="0"/>
              </a:rPr>
              <a:t>21Z</a:t>
            </a:r>
          </a:p>
        </p:txBody>
      </p:sp>
      <p:sp>
        <p:nvSpPr>
          <p:cNvPr id="51213" name="TextBox 24"/>
          <p:cNvSpPr txBox="1">
            <a:spLocks noChangeArrowheads="1"/>
          </p:cNvSpPr>
          <p:nvPr/>
        </p:nvSpPr>
        <p:spPr bwMode="auto">
          <a:xfrm>
            <a:off x="1752600" y="2362200"/>
            <a:ext cx="301625" cy="369888"/>
          </a:xfrm>
          <a:prstGeom prst="rect">
            <a:avLst/>
          </a:prstGeom>
          <a:noFill/>
          <a:ln w="9525">
            <a:noFill/>
            <a:miter lim="800000"/>
            <a:headEnd/>
            <a:tailEnd/>
          </a:ln>
        </p:spPr>
        <p:txBody>
          <a:bodyPr>
            <a:spAutoFit/>
          </a:bodyPr>
          <a:lstStyle/>
          <a:p>
            <a:r>
              <a:rPr lang="en-US">
                <a:solidFill>
                  <a:schemeClr val="bg1"/>
                </a:solidFill>
                <a:latin typeface="Candara" pitchFamily="34" charset="0"/>
              </a:rPr>
              <a:t>*</a:t>
            </a:r>
          </a:p>
        </p:txBody>
      </p:sp>
      <p:sp>
        <p:nvSpPr>
          <p:cNvPr id="26" name="Oval 25"/>
          <p:cNvSpPr/>
          <p:nvPr/>
        </p:nvSpPr>
        <p:spPr>
          <a:xfrm>
            <a:off x="1676400" y="2286000"/>
            <a:ext cx="457200" cy="457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215" name="TextBox 26"/>
          <p:cNvSpPr txBox="1">
            <a:spLocks noChangeArrowheads="1"/>
          </p:cNvSpPr>
          <p:nvPr/>
        </p:nvSpPr>
        <p:spPr bwMode="auto">
          <a:xfrm>
            <a:off x="1981200" y="2133600"/>
            <a:ext cx="487363"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&lt; 0c</a:t>
            </a:r>
          </a:p>
        </p:txBody>
      </p:sp>
      <p:sp>
        <p:nvSpPr>
          <p:cNvPr id="28" name="TextBox 27"/>
          <p:cNvSpPr txBox="1"/>
          <p:nvPr/>
        </p:nvSpPr>
        <p:spPr>
          <a:xfrm>
            <a:off x="2133600" y="2362200"/>
            <a:ext cx="490538" cy="276225"/>
          </a:xfrm>
          <a:prstGeom prst="rect">
            <a:avLst/>
          </a:prstGeom>
          <a:noFill/>
        </p:spPr>
        <p:txBody>
          <a:bodyPr wrap="none">
            <a:spAutoFit/>
          </a:bodyPr>
          <a:lstStyle/>
          <a:p>
            <a:pPr fontAlgn="auto">
              <a:spcBef>
                <a:spcPts val="0"/>
              </a:spcBef>
              <a:spcAft>
                <a:spcPts val="0"/>
              </a:spcAft>
              <a:defRPr/>
            </a:pPr>
            <a:r>
              <a:rPr lang="en-US" sz="1200" b="1" dirty="0">
                <a:solidFill>
                  <a:schemeClr val="accent6">
                    <a:lumMod val="75000"/>
                  </a:schemeClr>
                </a:solidFill>
                <a:latin typeface="Arial" pitchFamily="34" charset="0"/>
                <a:cs typeface="Arial" pitchFamily="34" charset="0"/>
              </a:rPr>
              <a:t>0-1c</a:t>
            </a:r>
            <a:endParaRPr lang="en-US" sz="1200" b="1" dirty="0">
              <a:solidFill>
                <a:schemeClr val="accent6">
                  <a:lumMod val="75000"/>
                </a:schemeClr>
              </a:solidFill>
              <a:latin typeface="Arial" pitchFamily="34" charset="0"/>
              <a:cs typeface="Arial" pitchFamily="34" charset="0"/>
            </a:endParaRPr>
          </a:p>
        </p:txBody>
      </p:sp>
      <p:sp>
        <p:nvSpPr>
          <p:cNvPr id="51217" name="TextBox 28"/>
          <p:cNvSpPr txBox="1">
            <a:spLocks noChangeArrowheads="1"/>
          </p:cNvSpPr>
          <p:nvPr/>
        </p:nvSpPr>
        <p:spPr bwMode="auto">
          <a:xfrm>
            <a:off x="2514600" y="2514600"/>
            <a:ext cx="490538" cy="276225"/>
          </a:xfrm>
          <a:prstGeom prst="rect">
            <a:avLst/>
          </a:prstGeom>
          <a:noFill/>
          <a:ln w="9525">
            <a:noFill/>
            <a:miter lim="800000"/>
            <a:headEnd/>
            <a:tailEnd/>
          </a:ln>
        </p:spPr>
        <p:txBody>
          <a:bodyPr wrap="none">
            <a:spAutoFit/>
          </a:bodyPr>
          <a:lstStyle/>
          <a:p>
            <a:r>
              <a:rPr lang="en-US" sz="1200" b="1">
                <a:solidFill>
                  <a:srgbClr val="FFFF00"/>
                </a:solidFill>
                <a:cs typeface="Arial" charset="0"/>
              </a:rPr>
              <a:t>1-3c</a:t>
            </a:r>
          </a:p>
        </p:txBody>
      </p:sp>
      <p:sp>
        <p:nvSpPr>
          <p:cNvPr id="51218" name="TextBox 29"/>
          <p:cNvSpPr txBox="1">
            <a:spLocks noChangeArrowheads="1"/>
          </p:cNvSpPr>
          <p:nvPr/>
        </p:nvSpPr>
        <p:spPr bwMode="auto">
          <a:xfrm>
            <a:off x="2667000" y="2667000"/>
            <a:ext cx="490538" cy="276225"/>
          </a:xfrm>
          <a:prstGeom prst="rect">
            <a:avLst/>
          </a:prstGeom>
          <a:noFill/>
          <a:ln w="9525">
            <a:noFill/>
            <a:miter lim="800000"/>
            <a:headEnd/>
            <a:tailEnd/>
          </a:ln>
        </p:spPr>
        <p:txBody>
          <a:bodyPr wrap="none">
            <a:spAutoFit/>
          </a:bodyPr>
          <a:lstStyle/>
          <a:p>
            <a:r>
              <a:rPr lang="en-US" sz="1200" b="1">
                <a:solidFill>
                  <a:srgbClr val="C00000"/>
                </a:solidFill>
                <a:cs typeface="Arial" charset="0"/>
              </a:rPr>
              <a:t>3-5c</a:t>
            </a:r>
          </a:p>
        </p:txBody>
      </p:sp>
      <p:sp>
        <p:nvSpPr>
          <p:cNvPr id="51219" name="TextBox 30"/>
          <p:cNvSpPr txBox="1">
            <a:spLocks noChangeArrowheads="1"/>
          </p:cNvSpPr>
          <p:nvPr/>
        </p:nvSpPr>
        <p:spPr bwMode="auto">
          <a:xfrm>
            <a:off x="2514600" y="2819400"/>
            <a:ext cx="487363"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&gt; 5c</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55626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53251" name="Picture 2" descr="\\APX-S-FILESVR\HOME\john.boris\My Documents\Downloads\Presentation Images\meso22z8Mar.png"/>
          <p:cNvPicPr>
            <a:picLocks noChangeAspect="1" noChangeArrowheads="1"/>
          </p:cNvPicPr>
          <p:nvPr/>
        </p:nvPicPr>
        <p:blipFill>
          <a:blip r:embed="rId8"/>
          <a:srcRect/>
          <a:stretch>
            <a:fillRect/>
          </a:stretch>
        </p:blipFill>
        <p:spPr bwMode="auto">
          <a:xfrm>
            <a:off x="3352800" y="1143000"/>
            <a:ext cx="5641975" cy="5410200"/>
          </a:xfrm>
          <a:prstGeom prst="rect">
            <a:avLst/>
          </a:prstGeom>
          <a:noFill/>
          <a:ln w="9525">
            <a:solidFill>
              <a:schemeClr val="accent1"/>
            </a:solidFill>
            <a:miter lim="800000"/>
            <a:headEnd/>
            <a:tailEnd/>
          </a:ln>
        </p:spPr>
      </p:pic>
      <p:pic>
        <p:nvPicPr>
          <p:cNvPr id="53252" name="Picture 3" descr="\\APX-S-FILESVR\HOME\john.boris\My Documents\Downloads\Presentation Images\radar2159z.png"/>
          <p:cNvPicPr>
            <a:picLocks noChangeAspect="1" noChangeArrowheads="1"/>
          </p:cNvPicPr>
          <p:nvPr/>
        </p:nvPicPr>
        <p:blipFill>
          <a:blip r:embed="rId9"/>
          <a:srcRect/>
          <a:stretch>
            <a:fillRect/>
          </a:stretch>
        </p:blipFill>
        <p:spPr bwMode="auto">
          <a:xfrm>
            <a:off x="152400" y="1143000"/>
            <a:ext cx="3124200" cy="2667000"/>
          </a:xfrm>
          <a:prstGeom prst="rect">
            <a:avLst/>
          </a:prstGeom>
          <a:noFill/>
          <a:ln w="9525">
            <a:solidFill>
              <a:schemeClr val="accent1"/>
            </a:solidFill>
            <a:miter lim="800000"/>
            <a:headEnd/>
            <a:tailEnd/>
          </a:ln>
        </p:spPr>
      </p:pic>
      <p:pic>
        <p:nvPicPr>
          <p:cNvPr id="53253" name="Picture 4" descr="\\APX-S-FILESVR\HOME\john.boris\My Documents\Downloads\Presentation Images\WVMeso8Mar2215z.png"/>
          <p:cNvPicPr>
            <a:picLocks noChangeAspect="1" noChangeArrowheads="1"/>
          </p:cNvPicPr>
          <p:nvPr/>
        </p:nvPicPr>
        <p:blipFill>
          <a:blip r:embed="rId10"/>
          <a:srcRect/>
          <a:stretch>
            <a:fillRect/>
          </a:stretch>
        </p:blipFill>
        <p:spPr bwMode="auto">
          <a:xfrm>
            <a:off x="152400" y="3886200"/>
            <a:ext cx="3124200" cy="2667000"/>
          </a:xfrm>
          <a:prstGeom prst="rect">
            <a:avLst/>
          </a:prstGeom>
          <a:noFill/>
          <a:ln w="9525">
            <a:solidFill>
              <a:schemeClr val="accent1"/>
            </a:solidFill>
            <a:miter lim="800000"/>
            <a:headEnd/>
            <a:tailEnd/>
          </a:ln>
        </p:spPr>
      </p:pic>
      <p:sp>
        <p:nvSpPr>
          <p:cNvPr id="53254" name="TextBox 9"/>
          <p:cNvSpPr txBox="1">
            <a:spLocks noChangeArrowheads="1"/>
          </p:cNvSpPr>
          <p:nvPr/>
        </p:nvSpPr>
        <p:spPr bwMode="auto">
          <a:xfrm>
            <a:off x="5791200" y="45720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grpSp>
        <p:nvGrpSpPr>
          <p:cNvPr id="53255" name="Group 19"/>
          <p:cNvGrpSpPr>
            <a:grpSpLocks/>
          </p:cNvGrpSpPr>
          <p:nvPr>
            <p:custDataLst>
              <p:tags r:id="rId1"/>
            </p:custDataLst>
          </p:nvPr>
        </p:nvGrpSpPr>
        <p:grpSpPr bwMode="auto">
          <a:xfrm>
            <a:off x="6083300" y="4827588"/>
            <a:ext cx="447675" cy="238125"/>
            <a:chOff x="6083537" y="4827618"/>
            <a:chExt cx="447762" cy="238033"/>
          </a:xfrm>
        </p:grpSpPr>
        <p:cxnSp>
          <p:nvCxnSpPr>
            <p:cNvPr id="16" name="Straight Connector 15"/>
            <p:cNvCxnSpPr/>
            <p:nvPr/>
          </p:nvCxnSpPr>
          <p:spPr>
            <a:xfrm>
              <a:off x="6083537" y="4845073"/>
              <a:ext cx="125437" cy="23804"/>
            </a:xfrm>
            <a:prstGeom prst="line">
              <a:avLst/>
            </a:prstGeom>
            <a:ln w="38100">
              <a:solidFill>
                <a:srgbClr val="8000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434443" y="4984719"/>
              <a:ext cx="96856" cy="80932"/>
            </a:xfrm>
            <a:prstGeom prst="line">
              <a:avLst/>
            </a:prstGeom>
            <a:ln w="38100">
              <a:solidFill>
                <a:srgbClr val="8000FF"/>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6208974" y="4827618"/>
              <a:ext cx="120673" cy="85692"/>
            </a:xfrm>
            <a:custGeom>
              <a:avLst/>
              <a:gdLst/>
              <a:ahLst/>
              <a:cxnLst/>
              <a:rect l="0" t="0" r="0" b="0"/>
              <a:pathLst>
                <a:path w="120719" h="85866">
                  <a:moveTo>
                    <a:pt x="119272" y="85865"/>
                  </a:moveTo>
                  <a:lnTo>
                    <a:pt x="0" y="41287"/>
                  </a:lnTo>
                  <a:lnTo>
                    <a:pt x="15679" y="17521"/>
                  </a:lnTo>
                  <a:lnTo>
                    <a:pt x="25301" y="9963"/>
                  </a:lnTo>
                  <a:lnTo>
                    <a:pt x="33808" y="5385"/>
                  </a:lnTo>
                  <a:lnTo>
                    <a:pt x="41685" y="2494"/>
                  </a:lnTo>
                  <a:lnTo>
                    <a:pt x="49121" y="785"/>
                  </a:lnTo>
                  <a:lnTo>
                    <a:pt x="56210" y="3"/>
                  </a:lnTo>
                  <a:lnTo>
                    <a:pt x="63007" y="0"/>
                  </a:lnTo>
                  <a:lnTo>
                    <a:pt x="69547" y="687"/>
                  </a:lnTo>
                  <a:lnTo>
                    <a:pt x="75850" y="2010"/>
                  </a:lnTo>
                  <a:lnTo>
                    <a:pt x="81925" y="3940"/>
                  </a:lnTo>
                  <a:lnTo>
                    <a:pt x="87777" y="6468"/>
                  </a:lnTo>
                  <a:lnTo>
                    <a:pt x="93402" y="9603"/>
                  </a:lnTo>
                  <a:lnTo>
                    <a:pt x="98789" y="13373"/>
                  </a:lnTo>
                  <a:lnTo>
                    <a:pt x="103918" y="17834"/>
                  </a:lnTo>
                  <a:lnTo>
                    <a:pt x="108757" y="23074"/>
                  </a:lnTo>
                  <a:lnTo>
                    <a:pt x="113249" y="29240"/>
                  </a:lnTo>
                  <a:lnTo>
                    <a:pt x="117299" y="36589"/>
                  </a:lnTo>
                  <a:lnTo>
                    <a:pt x="120718" y="45625"/>
                  </a:lnTo>
                  <a:lnTo>
                    <a:pt x="119272" y="85865"/>
                  </a:lnTo>
                  <a:close/>
                </a:path>
              </a:pathLst>
            </a:custGeom>
            <a:solidFill>
              <a:srgbClr val="8000FF"/>
            </a:solidFill>
            <a:ln w="38100">
              <a:solidFill>
                <a:srgbClr val="8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Freeform 18"/>
            <p:cNvSpPr/>
            <p:nvPr/>
          </p:nvSpPr>
          <p:spPr>
            <a:xfrm>
              <a:off x="6328060" y="4895854"/>
              <a:ext cx="203239" cy="169797"/>
            </a:xfrm>
            <a:custGeom>
              <a:avLst/>
              <a:gdLst/>
              <a:ahLst/>
              <a:cxnLst/>
              <a:rect l="0" t="0" r="0" b="0"/>
              <a:pathLst>
                <a:path w="203465" h="169834">
                  <a:moveTo>
                    <a:pt x="105831" y="88165"/>
                  </a:moveTo>
                  <a:lnTo>
                    <a:pt x="0" y="17666"/>
                  </a:lnTo>
                  <a:lnTo>
                    <a:pt x="88165" y="0"/>
                  </a:lnTo>
                  <a:lnTo>
                    <a:pt x="105831" y="88165"/>
                  </a:lnTo>
                  <a:lnTo>
                    <a:pt x="203464" y="169833"/>
                  </a:lnTo>
                </a:path>
              </a:pathLst>
            </a:custGeom>
            <a:solidFill>
              <a:srgbClr val="8000FF"/>
            </a:solidFill>
            <a:ln w="38100">
              <a:solidFill>
                <a:srgbClr val="8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grpSp>
      <p:grpSp>
        <p:nvGrpSpPr>
          <p:cNvPr id="53256" name="Group 48"/>
          <p:cNvGrpSpPr>
            <a:grpSpLocks/>
          </p:cNvGrpSpPr>
          <p:nvPr>
            <p:custDataLst>
              <p:tags r:id="rId2"/>
            </p:custDataLst>
          </p:nvPr>
        </p:nvGrpSpPr>
        <p:grpSpPr bwMode="auto">
          <a:xfrm>
            <a:off x="6165850" y="5095875"/>
            <a:ext cx="454025" cy="1457325"/>
            <a:chOff x="6166072" y="5096363"/>
            <a:chExt cx="453042" cy="1456395"/>
          </a:xfrm>
        </p:grpSpPr>
        <p:cxnSp>
          <p:nvCxnSpPr>
            <p:cNvPr id="42" name="Straight Connector 41"/>
            <p:cNvCxnSpPr/>
            <p:nvPr/>
          </p:nvCxnSpPr>
          <p:spPr>
            <a:xfrm flipV="1">
              <a:off x="6166072" y="6438531"/>
              <a:ext cx="57026" cy="114227"/>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558920" y="5096363"/>
              <a:ext cx="6336" cy="126919"/>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44" name="Freeform 43"/>
            <p:cNvSpPr/>
            <p:nvPr/>
          </p:nvSpPr>
          <p:spPr>
            <a:xfrm>
              <a:off x="6223098" y="6208491"/>
              <a:ext cx="107716" cy="230040"/>
            </a:xfrm>
            <a:custGeom>
              <a:avLst/>
              <a:gdLst/>
              <a:ahLst/>
              <a:cxnLst/>
              <a:rect l="0" t="0" r="0" b="0"/>
              <a:pathLst>
                <a:path w="107414" h="231057">
                  <a:moveTo>
                    <a:pt x="55389" y="116193"/>
                  </a:moveTo>
                  <a:lnTo>
                    <a:pt x="0" y="231056"/>
                  </a:lnTo>
                  <a:lnTo>
                    <a:pt x="85126" y="201319"/>
                  </a:lnTo>
                  <a:lnTo>
                    <a:pt x="55389" y="116193"/>
                  </a:lnTo>
                  <a:lnTo>
                    <a:pt x="107413"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5" name="Freeform 44"/>
            <p:cNvSpPr/>
            <p:nvPr/>
          </p:nvSpPr>
          <p:spPr>
            <a:xfrm>
              <a:off x="6330815" y="5970518"/>
              <a:ext cx="90292" cy="237973"/>
            </a:xfrm>
            <a:custGeom>
              <a:avLst/>
              <a:gdLst/>
              <a:ahLst/>
              <a:cxnLst/>
              <a:rect l="0" t="0" r="0" b="0"/>
              <a:pathLst>
                <a:path w="90151" h="237635">
                  <a:moveTo>
                    <a:pt x="47226" y="119738"/>
                  </a:moveTo>
                  <a:lnTo>
                    <a:pt x="0" y="237634"/>
                  </a:lnTo>
                  <a:lnTo>
                    <a:pt x="82561" y="202299"/>
                  </a:lnTo>
                  <a:lnTo>
                    <a:pt x="47226" y="119738"/>
                  </a:lnTo>
                  <a:lnTo>
                    <a:pt x="9015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6" name="Freeform 45"/>
            <p:cNvSpPr/>
            <p:nvPr/>
          </p:nvSpPr>
          <p:spPr>
            <a:xfrm>
              <a:off x="6421107" y="5726199"/>
              <a:ext cx="80787" cy="244319"/>
            </a:xfrm>
            <a:custGeom>
              <a:avLst/>
              <a:gdLst/>
              <a:ahLst/>
              <a:cxnLst/>
              <a:rect l="0" t="0" r="0" b="0"/>
              <a:pathLst>
                <a:path w="80776" h="243506">
                  <a:moveTo>
                    <a:pt x="39923" y="121879"/>
                  </a:moveTo>
                  <a:lnTo>
                    <a:pt x="0" y="243505"/>
                  </a:lnTo>
                  <a:lnTo>
                    <a:pt x="80775" y="202654"/>
                  </a:lnTo>
                  <a:lnTo>
                    <a:pt x="39923" y="121879"/>
                  </a:lnTo>
                  <a:lnTo>
                    <a:pt x="76046"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7" name="Freeform 46"/>
            <p:cNvSpPr/>
            <p:nvPr/>
          </p:nvSpPr>
          <p:spPr>
            <a:xfrm>
              <a:off x="6497142" y="5477120"/>
              <a:ext cx="77619" cy="249079"/>
            </a:xfrm>
            <a:custGeom>
              <a:avLst/>
              <a:gdLst/>
              <a:ahLst/>
              <a:cxnLst/>
              <a:rect l="0" t="0" r="0" b="0"/>
              <a:pathLst>
                <a:path w="77628" h="249317">
                  <a:moveTo>
                    <a:pt x="31496" y="125560"/>
                  </a:moveTo>
                  <a:lnTo>
                    <a:pt x="0" y="249316"/>
                  </a:lnTo>
                  <a:lnTo>
                    <a:pt x="77627" y="203186"/>
                  </a:lnTo>
                  <a:lnTo>
                    <a:pt x="31496" y="125560"/>
                  </a:lnTo>
                  <a:lnTo>
                    <a:pt x="53670"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8" name="Freeform 47"/>
            <p:cNvSpPr/>
            <p:nvPr/>
          </p:nvSpPr>
          <p:spPr>
            <a:xfrm>
              <a:off x="6551000" y="5223282"/>
              <a:ext cx="68114" cy="253838"/>
            </a:xfrm>
            <a:custGeom>
              <a:avLst/>
              <a:gdLst/>
              <a:ahLst/>
              <a:cxnLst/>
              <a:rect l="0" t="0" r="0" b="0"/>
              <a:pathLst>
                <a:path w="68863" h="254289">
                  <a:moveTo>
                    <a:pt x="10740" y="127303"/>
                  </a:moveTo>
                  <a:lnTo>
                    <a:pt x="0" y="254288"/>
                  </a:lnTo>
                  <a:lnTo>
                    <a:pt x="68862" y="196165"/>
                  </a:lnTo>
                  <a:lnTo>
                    <a:pt x="10740" y="127303"/>
                  </a:lnTo>
                  <a:lnTo>
                    <a:pt x="1464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grpSp>
      <p:grpSp>
        <p:nvGrpSpPr>
          <p:cNvPr id="53257" name="Group 40"/>
          <p:cNvGrpSpPr>
            <a:grpSpLocks/>
          </p:cNvGrpSpPr>
          <p:nvPr>
            <p:custDataLst>
              <p:tags r:id="rId3"/>
            </p:custDataLst>
          </p:nvPr>
        </p:nvGrpSpPr>
        <p:grpSpPr bwMode="auto">
          <a:xfrm>
            <a:off x="6540500" y="5080000"/>
            <a:ext cx="2451100" cy="403225"/>
            <a:chOff x="6540809" y="5080230"/>
            <a:chExt cx="2335517" cy="402247"/>
          </a:xfrm>
        </p:grpSpPr>
        <p:cxnSp>
          <p:nvCxnSpPr>
            <p:cNvPr id="21" name="Straight Connector 20"/>
            <p:cNvCxnSpPr/>
            <p:nvPr/>
          </p:nvCxnSpPr>
          <p:spPr>
            <a:xfrm>
              <a:off x="6540809" y="5080230"/>
              <a:ext cx="102860" cy="744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749264" y="5419131"/>
              <a:ext cx="1270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Freeform 22"/>
            <p:cNvSpPr/>
            <p:nvPr/>
          </p:nvSpPr>
          <p:spPr>
            <a:xfrm>
              <a:off x="6643669" y="5126156"/>
              <a:ext cx="117986" cy="98186"/>
            </a:xfrm>
            <a:custGeom>
              <a:avLst/>
              <a:gdLst/>
              <a:ahLst/>
              <a:cxnLst/>
              <a:rect l="0" t="0" r="0" b="0"/>
              <a:pathLst>
                <a:path w="117207" h="98425">
                  <a:moveTo>
                    <a:pt x="107095" y="98424"/>
                  </a:moveTo>
                  <a:lnTo>
                    <a:pt x="0" y="29023"/>
                  </a:lnTo>
                  <a:lnTo>
                    <a:pt x="20481" y="9152"/>
                  </a:lnTo>
                  <a:lnTo>
                    <a:pt x="31530" y="3835"/>
                  </a:lnTo>
                  <a:lnTo>
                    <a:pt x="40845" y="1193"/>
                  </a:lnTo>
                  <a:lnTo>
                    <a:pt x="49180" y="65"/>
                  </a:lnTo>
                  <a:lnTo>
                    <a:pt x="56825" y="0"/>
                  </a:lnTo>
                  <a:lnTo>
                    <a:pt x="63932" y="766"/>
                  </a:lnTo>
                  <a:lnTo>
                    <a:pt x="70585" y="2232"/>
                  </a:lnTo>
                  <a:lnTo>
                    <a:pt x="76838" y="4318"/>
                  </a:lnTo>
                  <a:lnTo>
                    <a:pt x="82720" y="6974"/>
                  </a:lnTo>
                  <a:lnTo>
                    <a:pt x="88248" y="10176"/>
                  </a:lnTo>
                  <a:lnTo>
                    <a:pt x="93429" y="13914"/>
                  </a:lnTo>
                  <a:lnTo>
                    <a:pt x="98257" y="18198"/>
                  </a:lnTo>
                  <a:lnTo>
                    <a:pt x="102714" y="23052"/>
                  </a:lnTo>
                  <a:lnTo>
                    <a:pt x="106770" y="28527"/>
                  </a:lnTo>
                  <a:lnTo>
                    <a:pt x="110373" y="34700"/>
                  </a:lnTo>
                  <a:lnTo>
                    <a:pt x="113436" y="41706"/>
                  </a:lnTo>
                  <a:lnTo>
                    <a:pt x="115812" y="49773"/>
                  </a:lnTo>
                  <a:lnTo>
                    <a:pt x="117206" y="59355"/>
                  </a:lnTo>
                  <a:lnTo>
                    <a:pt x="107095" y="9842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4" name="Straight Connector 23"/>
            <p:cNvCxnSpPr/>
            <p:nvPr/>
          </p:nvCxnSpPr>
          <p:spPr>
            <a:xfrm>
              <a:off x="6751067" y="5224343"/>
              <a:ext cx="111935" cy="601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6863002" y="5244930"/>
              <a:ext cx="121011" cy="88684"/>
            </a:xfrm>
            <a:custGeom>
              <a:avLst/>
              <a:gdLst/>
              <a:ahLst/>
              <a:cxnLst/>
              <a:rect l="0" t="0" r="0" b="0"/>
              <a:pathLst>
                <a:path w="121029" h="88818">
                  <a:moveTo>
                    <a:pt x="117912" y="88817"/>
                  </a:moveTo>
                  <a:lnTo>
                    <a:pt x="0" y="39127"/>
                  </a:lnTo>
                  <a:lnTo>
                    <a:pt x="16726" y="15913"/>
                  </a:lnTo>
                  <a:lnTo>
                    <a:pt x="26698" y="8723"/>
                  </a:lnTo>
                  <a:lnTo>
                    <a:pt x="35430" y="4477"/>
                  </a:lnTo>
                  <a:lnTo>
                    <a:pt x="43458" y="1900"/>
                  </a:lnTo>
                  <a:lnTo>
                    <a:pt x="50994" y="492"/>
                  </a:lnTo>
                  <a:lnTo>
                    <a:pt x="58144" y="0"/>
                  </a:lnTo>
                  <a:lnTo>
                    <a:pt x="64970" y="278"/>
                  </a:lnTo>
                  <a:lnTo>
                    <a:pt x="71507" y="1238"/>
                  </a:lnTo>
                  <a:lnTo>
                    <a:pt x="77781" y="2827"/>
                  </a:lnTo>
                  <a:lnTo>
                    <a:pt x="83800" y="5016"/>
                  </a:lnTo>
                  <a:lnTo>
                    <a:pt x="89572" y="7796"/>
                  </a:lnTo>
                  <a:lnTo>
                    <a:pt x="95090" y="11176"/>
                  </a:lnTo>
                  <a:lnTo>
                    <a:pt x="100343" y="15185"/>
                  </a:lnTo>
                  <a:lnTo>
                    <a:pt x="105309" y="19876"/>
                  </a:lnTo>
                  <a:lnTo>
                    <a:pt x="109950" y="25337"/>
                  </a:lnTo>
                  <a:lnTo>
                    <a:pt x="114206" y="31714"/>
                  </a:lnTo>
                  <a:lnTo>
                    <a:pt x="117968" y="39261"/>
                  </a:lnTo>
                  <a:lnTo>
                    <a:pt x="121028" y="48474"/>
                  </a:lnTo>
                  <a:lnTo>
                    <a:pt x="117912" y="88817"/>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6" name="Straight Connector 25"/>
            <p:cNvCxnSpPr/>
            <p:nvPr/>
          </p:nvCxnSpPr>
          <p:spPr>
            <a:xfrm>
              <a:off x="6980988" y="5333614"/>
              <a:ext cx="121011" cy="443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a:off x="7101999" y="5332031"/>
              <a:ext cx="121011" cy="82350"/>
            </a:xfrm>
            <a:custGeom>
              <a:avLst/>
              <a:gdLst/>
              <a:ahLst/>
              <a:cxnLst/>
              <a:rect l="0" t="0" r="0" b="0"/>
              <a:pathLst>
                <a:path w="122351" h="82766">
                  <a:moveTo>
                    <a:pt x="122350" y="82765"/>
                  </a:moveTo>
                  <a:lnTo>
                    <a:pt x="0" y="45215"/>
                  </a:lnTo>
                  <a:lnTo>
                    <a:pt x="14301" y="20427"/>
                  </a:lnTo>
                  <a:lnTo>
                    <a:pt x="23500" y="12265"/>
                  </a:lnTo>
                  <a:lnTo>
                    <a:pt x="31761" y="7160"/>
                  </a:lnTo>
                  <a:lnTo>
                    <a:pt x="39490" y="3785"/>
                  </a:lnTo>
                  <a:lnTo>
                    <a:pt x="46847" y="1624"/>
                  </a:lnTo>
                  <a:lnTo>
                    <a:pt x="53913" y="412"/>
                  </a:lnTo>
                  <a:lnTo>
                    <a:pt x="60732" y="0"/>
                  </a:lnTo>
                  <a:lnTo>
                    <a:pt x="67336" y="296"/>
                  </a:lnTo>
                  <a:lnTo>
                    <a:pt x="73739" y="1244"/>
                  </a:lnTo>
                  <a:lnTo>
                    <a:pt x="79950" y="2815"/>
                  </a:lnTo>
                  <a:lnTo>
                    <a:pt x="85973" y="4999"/>
                  </a:lnTo>
                  <a:lnTo>
                    <a:pt x="91806" y="7806"/>
                  </a:lnTo>
                  <a:lnTo>
                    <a:pt x="97438" y="11265"/>
                  </a:lnTo>
                  <a:lnTo>
                    <a:pt x="102852" y="15432"/>
                  </a:lnTo>
                  <a:lnTo>
                    <a:pt x="108022" y="20398"/>
                  </a:lnTo>
                  <a:lnTo>
                    <a:pt x="112900" y="26315"/>
                  </a:lnTo>
                  <a:lnTo>
                    <a:pt x="117406" y="33445"/>
                  </a:lnTo>
                  <a:lnTo>
                    <a:pt x="121380" y="42305"/>
                  </a:lnTo>
                  <a:lnTo>
                    <a:pt x="122350" y="8276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8" name="Straight Connector 27"/>
            <p:cNvCxnSpPr/>
            <p:nvPr/>
          </p:nvCxnSpPr>
          <p:spPr>
            <a:xfrm>
              <a:off x="7223010" y="5414381"/>
              <a:ext cx="125549" cy="300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7348559" y="5392209"/>
              <a:ext cx="125550" cy="74431"/>
            </a:xfrm>
            <a:custGeom>
              <a:avLst/>
              <a:gdLst/>
              <a:ahLst/>
              <a:cxnLst/>
              <a:rect l="0" t="0" r="0" b="0"/>
              <a:pathLst>
                <a:path w="126058" h="74421">
                  <a:moveTo>
                    <a:pt x="126057" y="74420"/>
                  </a:moveTo>
                  <a:lnTo>
                    <a:pt x="0" y="53311"/>
                  </a:lnTo>
                  <a:lnTo>
                    <a:pt x="10903" y="26893"/>
                  </a:lnTo>
                  <a:lnTo>
                    <a:pt x="18938" y="17605"/>
                  </a:lnTo>
                  <a:lnTo>
                    <a:pt x="26446" y="11466"/>
                  </a:lnTo>
                  <a:lnTo>
                    <a:pt x="33655" y="7110"/>
                  </a:lnTo>
                  <a:lnTo>
                    <a:pt x="40655" y="4004"/>
                  </a:lnTo>
                  <a:lnTo>
                    <a:pt x="47490" y="1877"/>
                  </a:lnTo>
                  <a:lnTo>
                    <a:pt x="54188" y="574"/>
                  </a:lnTo>
                  <a:lnTo>
                    <a:pt x="60764" y="0"/>
                  </a:lnTo>
                  <a:lnTo>
                    <a:pt x="67227" y="98"/>
                  </a:lnTo>
                  <a:lnTo>
                    <a:pt x="73583" y="837"/>
                  </a:lnTo>
                  <a:lnTo>
                    <a:pt x="79833" y="2209"/>
                  </a:lnTo>
                  <a:lnTo>
                    <a:pt x="85975" y="4221"/>
                  </a:lnTo>
                  <a:lnTo>
                    <a:pt x="92005" y="6907"/>
                  </a:lnTo>
                  <a:lnTo>
                    <a:pt x="97913" y="10321"/>
                  </a:lnTo>
                  <a:lnTo>
                    <a:pt x="103683" y="14559"/>
                  </a:lnTo>
                  <a:lnTo>
                    <a:pt x="109289" y="19776"/>
                  </a:lnTo>
                  <a:lnTo>
                    <a:pt x="114685" y="26243"/>
                  </a:lnTo>
                  <a:lnTo>
                    <a:pt x="119783" y="34492"/>
                  </a:lnTo>
                  <a:lnTo>
                    <a:pt x="126057" y="74420"/>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 name="Straight Connector 29"/>
            <p:cNvCxnSpPr/>
            <p:nvPr/>
          </p:nvCxnSpPr>
          <p:spPr>
            <a:xfrm>
              <a:off x="7474109" y="5466641"/>
              <a:ext cx="127062" cy="1108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7601170" y="5415964"/>
              <a:ext cx="128574" cy="66513"/>
            </a:xfrm>
            <a:custGeom>
              <a:avLst/>
              <a:gdLst/>
              <a:ahLst/>
              <a:cxnLst/>
              <a:rect l="0" t="0" r="0" b="0"/>
              <a:pathLst>
                <a:path w="127773" h="66063">
                  <a:moveTo>
                    <a:pt x="127772" y="66062"/>
                  </a:moveTo>
                  <a:lnTo>
                    <a:pt x="0" y="61710"/>
                  </a:lnTo>
                  <a:lnTo>
                    <a:pt x="7337" y="34081"/>
                  </a:lnTo>
                  <a:lnTo>
                    <a:pt x="14082" y="23814"/>
                  </a:lnTo>
                  <a:lnTo>
                    <a:pt x="20720" y="16739"/>
                  </a:lnTo>
                  <a:lnTo>
                    <a:pt x="27295" y="11472"/>
                  </a:lnTo>
                  <a:lnTo>
                    <a:pt x="33827" y="7471"/>
                  </a:lnTo>
                  <a:lnTo>
                    <a:pt x="40325" y="4463"/>
                  </a:lnTo>
                  <a:lnTo>
                    <a:pt x="46796" y="2290"/>
                  </a:lnTo>
                  <a:lnTo>
                    <a:pt x="53241" y="856"/>
                  </a:lnTo>
                  <a:lnTo>
                    <a:pt x="59662" y="103"/>
                  </a:lnTo>
                  <a:lnTo>
                    <a:pt x="66062" y="0"/>
                  </a:lnTo>
                  <a:lnTo>
                    <a:pt x="72440" y="538"/>
                  </a:lnTo>
                  <a:lnTo>
                    <a:pt x="78795" y="1726"/>
                  </a:lnTo>
                  <a:lnTo>
                    <a:pt x="85127" y="3595"/>
                  </a:lnTo>
                  <a:lnTo>
                    <a:pt x="91435" y="6204"/>
                  </a:lnTo>
                  <a:lnTo>
                    <a:pt x="97713" y="9647"/>
                  </a:lnTo>
                  <a:lnTo>
                    <a:pt x="103959" y="14083"/>
                  </a:lnTo>
                  <a:lnTo>
                    <a:pt x="110160" y="19785"/>
                  </a:lnTo>
                  <a:lnTo>
                    <a:pt x="116301" y="27295"/>
                  </a:lnTo>
                  <a:lnTo>
                    <a:pt x="127772" y="6606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2" name="Straight Connector 31"/>
            <p:cNvCxnSpPr/>
            <p:nvPr/>
          </p:nvCxnSpPr>
          <p:spPr>
            <a:xfrm flipV="1">
              <a:off x="7729744" y="5482477"/>
              <a:ext cx="1270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7856806" y="5415964"/>
              <a:ext cx="127062" cy="66513"/>
            </a:xfrm>
            <a:custGeom>
              <a:avLst/>
              <a:gdLst/>
              <a:ahLst/>
              <a:cxnLst/>
              <a:rect l="0" t="0" r="0" b="0"/>
              <a:pathLst>
                <a:path w="127966" h="65621">
                  <a:moveTo>
                    <a:pt x="127965" y="62345"/>
                  </a:moveTo>
                  <a:lnTo>
                    <a:pt x="0" y="65620"/>
                  </a:lnTo>
                  <a:lnTo>
                    <a:pt x="5684" y="37567"/>
                  </a:lnTo>
                  <a:lnTo>
                    <a:pt x="11814" y="26903"/>
                  </a:lnTo>
                  <a:lnTo>
                    <a:pt x="18025" y="19436"/>
                  </a:lnTo>
                  <a:lnTo>
                    <a:pt x="24283" y="13779"/>
                  </a:lnTo>
                  <a:lnTo>
                    <a:pt x="30572" y="9391"/>
                  </a:lnTo>
                  <a:lnTo>
                    <a:pt x="36888" y="5997"/>
                  </a:lnTo>
                  <a:lnTo>
                    <a:pt x="43225" y="3439"/>
                  </a:lnTo>
                  <a:lnTo>
                    <a:pt x="49581" y="1620"/>
                  </a:lnTo>
                  <a:lnTo>
                    <a:pt x="55954" y="485"/>
                  </a:lnTo>
                  <a:lnTo>
                    <a:pt x="62345" y="0"/>
                  </a:lnTo>
                  <a:lnTo>
                    <a:pt x="68750" y="157"/>
                  </a:lnTo>
                  <a:lnTo>
                    <a:pt x="75174" y="965"/>
                  </a:lnTo>
                  <a:lnTo>
                    <a:pt x="81615" y="2456"/>
                  </a:lnTo>
                  <a:lnTo>
                    <a:pt x="88074" y="4687"/>
                  </a:lnTo>
                  <a:lnTo>
                    <a:pt x="94555" y="7753"/>
                  </a:lnTo>
                  <a:lnTo>
                    <a:pt x="101062" y="11814"/>
                  </a:lnTo>
                  <a:lnTo>
                    <a:pt x="107600" y="17144"/>
                  </a:lnTo>
                  <a:lnTo>
                    <a:pt x="114186" y="24283"/>
                  </a:lnTo>
                  <a:lnTo>
                    <a:pt x="127965" y="6234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4" name="Straight Connector 33"/>
            <p:cNvCxnSpPr/>
            <p:nvPr/>
          </p:nvCxnSpPr>
          <p:spPr>
            <a:xfrm flipV="1">
              <a:off x="7983868" y="5471392"/>
              <a:ext cx="127062" cy="79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8110930" y="5401711"/>
              <a:ext cx="128575" cy="69681"/>
            </a:xfrm>
            <a:custGeom>
              <a:avLst/>
              <a:gdLst/>
              <a:ahLst/>
              <a:cxnLst/>
              <a:rect l="0" t="0" r="0" b="0"/>
              <a:pathLst>
                <a:path w="127992" h="69639">
                  <a:moveTo>
                    <a:pt x="127991" y="58795"/>
                  </a:moveTo>
                  <a:lnTo>
                    <a:pt x="0" y="69638"/>
                  </a:lnTo>
                  <a:lnTo>
                    <a:pt x="4037" y="41201"/>
                  </a:lnTo>
                  <a:lnTo>
                    <a:pt x="9547" y="30157"/>
                  </a:lnTo>
                  <a:lnTo>
                    <a:pt x="15327" y="22310"/>
                  </a:lnTo>
                  <a:lnTo>
                    <a:pt x="21262" y="16273"/>
                  </a:lnTo>
                  <a:lnTo>
                    <a:pt x="27303" y="11506"/>
                  </a:lnTo>
                  <a:lnTo>
                    <a:pt x="33428" y="7733"/>
                  </a:lnTo>
                  <a:lnTo>
                    <a:pt x="39626" y="4796"/>
                  </a:lnTo>
                  <a:lnTo>
                    <a:pt x="45885" y="2599"/>
                  </a:lnTo>
                  <a:lnTo>
                    <a:pt x="52202" y="1085"/>
                  </a:lnTo>
                  <a:lnTo>
                    <a:pt x="58574" y="222"/>
                  </a:lnTo>
                  <a:lnTo>
                    <a:pt x="65001" y="0"/>
                  </a:lnTo>
                  <a:lnTo>
                    <a:pt x="71483" y="431"/>
                  </a:lnTo>
                  <a:lnTo>
                    <a:pt x="78022" y="1543"/>
                  </a:lnTo>
                  <a:lnTo>
                    <a:pt x="84624" y="3396"/>
                  </a:lnTo>
                  <a:lnTo>
                    <a:pt x="91298" y="6085"/>
                  </a:lnTo>
                  <a:lnTo>
                    <a:pt x="98055" y="9768"/>
                  </a:lnTo>
                  <a:lnTo>
                    <a:pt x="104920" y="14720"/>
                  </a:lnTo>
                  <a:lnTo>
                    <a:pt x="111939" y="21483"/>
                  </a:lnTo>
                  <a:lnTo>
                    <a:pt x="127991" y="5879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6" name="Straight Connector 35"/>
            <p:cNvCxnSpPr/>
            <p:nvPr/>
          </p:nvCxnSpPr>
          <p:spPr>
            <a:xfrm flipV="1">
              <a:off x="8239505" y="5447637"/>
              <a:ext cx="127062" cy="126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8366567" y="5377956"/>
              <a:ext cx="128574" cy="69681"/>
            </a:xfrm>
            <a:custGeom>
              <a:avLst/>
              <a:gdLst/>
              <a:ahLst/>
              <a:cxnLst/>
              <a:rect l="0" t="0" r="0" b="0"/>
              <a:pathLst>
                <a:path w="127395" h="70094">
                  <a:moveTo>
                    <a:pt x="127394" y="57885"/>
                  </a:moveTo>
                  <a:lnTo>
                    <a:pt x="0" y="70093"/>
                  </a:lnTo>
                  <a:lnTo>
                    <a:pt x="3709" y="41717"/>
                  </a:lnTo>
                  <a:lnTo>
                    <a:pt x="9077" y="30654"/>
                  </a:lnTo>
                  <a:lnTo>
                    <a:pt x="14749" y="22773"/>
                  </a:lnTo>
                  <a:lnTo>
                    <a:pt x="20595" y="16693"/>
                  </a:lnTo>
                  <a:lnTo>
                    <a:pt x="26562" y="11877"/>
                  </a:lnTo>
                  <a:lnTo>
                    <a:pt x="32623" y="8051"/>
                  </a:lnTo>
                  <a:lnTo>
                    <a:pt x="38765" y="5057"/>
                  </a:lnTo>
                  <a:lnTo>
                    <a:pt x="44977" y="2799"/>
                  </a:lnTo>
                  <a:lnTo>
                    <a:pt x="51254" y="1221"/>
                  </a:lnTo>
                  <a:lnTo>
                    <a:pt x="57593" y="292"/>
                  </a:lnTo>
                  <a:lnTo>
                    <a:pt x="63993" y="0"/>
                  </a:lnTo>
                  <a:lnTo>
                    <a:pt x="70456" y="357"/>
                  </a:lnTo>
                  <a:lnTo>
                    <a:pt x="76983" y="1394"/>
                  </a:lnTo>
                  <a:lnTo>
                    <a:pt x="83581" y="3168"/>
                  </a:lnTo>
                  <a:lnTo>
                    <a:pt x="90259" y="5773"/>
                  </a:lnTo>
                  <a:lnTo>
                    <a:pt x="97032" y="9368"/>
                  </a:lnTo>
                  <a:lnTo>
                    <a:pt x="103926" y="14227"/>
                  </a:lnTo>
                  <a:lnTo>
                    <a:pt x="110992" y="20887"/>
                  </a:lnTo>
                  <a:lnTo>
                    <a:pt x="127394" y="5788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8" name="Straight Connector 37"/>
            <p:cNvCxnSpPr/>
            <p:nvPr/>
          </p:nvCxnSpPr>
          <p:spPr>
            <a:xfrm flipV="1">
              <a:off x="8495141" y="5425466"/>
              <a:ext cx="127062" cy="95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Freeform 38"/>
            <p:cNvSpPr/>
            <p:nvPr/>
          </p:nvSpPr>
          <p:spPr>
            <a:xfrm>
              <a:off x="8622202" y="5358952"/>
              <a:ext cx="127062" cy="66513"/>
            </a:xfrm>
            <a:custGeom>
              <a:avLst/>
              <a:gdLst/>
              <a:ahLst/>
              <a:cxnLst/>
              <a:rect l="0" t="0" r="0" b="0"/>
              <a:pathLst>
                <a:path w="127047" h="66311">
                  <a:moveTo>
                    <a:pt x="127046" y="60735"/>
                  </a:moveTo>
                  <a:lnTo>
                    <a:pt x="0" y="66310"/>
                  </a:lnTo>
                  <a:lnTo>
                    <a:pt x="5137" y="38343"/>
                  </a:lnTo>
                  <a:lnTo>
                    <a:pt x="11032" y="27639"/>
                  </a:lnTo>
                  <a:lnTo>
                    <a:pt x="17066" y="20110"/>
                  </a:lnTo>
                  <a:lnTo>
                    <a:pt x="23178" y="14377"/>
                  </a:lnTo>
                  <a:lnTo>
                    <a:pt x="29347" y="9904"/>
                  </a:lnTo>
                  <a:lnTo>
                    <a:pt x="35558" y="6418"/>
                  </a:lnTo>
                  <a:lnTo>
                    <a:pt x="41806" y="3762"/>
                  </a:lnTo>
                  <a:lnTo>
                    <a:pt x="48086" y="1841"/>
                  </a:lnTo>
                  <a:lnTo>
                    <a:pt x="54397" y="597"/>
                  </a:lnTo>
                  <a:lnTo>
                    <a:pt x="60735" y="0"/>
                  </a:lnTo>
                  <a:lnTo>
                    <a:pt x="67101" y="39"/>
                  </a:lnTo>
                  <a:lnTo>
                    <a:pt x="73496" y="725"/>
                  </a:lnTo>
                  <a:lnTo>
                    <a:pt x="79920" y="2089"/>
                  </a:lnTo>
                  <a:lnTo>
                    <a:pt x="86377" y="4188"/>
                  </a:lnTo>
                  <a:lnTo>
                    <a:pt x="92870" y="7116"/>
                  </a:lnTo>
                  <a:lnTo>
                    <a:pt x="99406" y="11031"/>
                  </a:lnTo>
                  <a:lnTo>
                    <a:pt x="105997" y="16207"/>
                  </a:lnTo>
                  <a:lnTo>
                    <a:pt x="112668" y="23179"/>
                  </a:lnTo>
                  <a:lnTo>
                    <a:pt x="127046" y="6073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0" name="Straight Connector 39"/>
            <p:cNvCxnSpPr/>
            <p:nvPr/>
          </p:nvCxnSpPr>
          <p:spPr>
            <a:xfrm flipV="1">
              <a:off x="8749264" y="5419131"/>
              <a:ext cx="1270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0" name="Freeform 49"/>
          <p:cNvSpPr/>
          <p:nvPr/>
        </p:nvSpPr>
        <p:spPr>
          <a:xfrm>
            <a:off x="3556000" y="2090738"/>
            <a:ext cx="5168900" cy="2597150"/>
          </a:xfrm>
          <a:custGeom>
            <a:avLst/>
            <a:gdLst>
              <a:gd name="connsiteX0" fmla="*/ 0 w 5168900"/>
              <a:gd name="connsiteY0" fmla="*/ 232833 h 2597150"/>
              <a:gd name="connsiteX1" fmla="*/ 292100 w 5168900"/>
              <a:gd name="connsiteY1" fmla="*/ 194733 h 2597150"/>
              <a:gd name="connsiteX2" fmla="*/ 609600 w 5168900"/>
              <a:gd name="connsiteY2" fmla="*/ 29633 h 2597150"/>
              <a:gd name="connsiteX3" fmla="*/ 927100 w 5168900"/>
              <a:gd name="connsiteY3" fmla="*/ 35983 h 2597150"/>
              <a:gd name="connsiteX4" fmla="*/ 812800 w 5168900"/>
              <a:gd name="connsiteY4" fmla="*/ 245533 h 2597150"/>
              <a:gd name="connsiteX5" fmla="*/ 685800 w 5168900"/>
              <a:gd name="connsiteY5" fmla="*/ 467783 h 2597150"/>
              <a:gd name="connsiteX6" fmla="*/ 558800 w 5168900"/>
              <a:gd name="connsiteY6" fmla="*/ 728133 h 2597150"/>
              <a:gd name="connsiteX7" fmla="*/ 431800 w 5168900"/>
              <a:gd name="connsiteY7" fmla="*/ 1032933 h 2597150"/>
              <a:gd name="connsiteX8" fmla="*/ 533400 w 5168900"/>
              <a:gd name="connsiteY8" fmla="*/ 1229783 h 2597150"/>
              <a:gd name="connsiteX9" fmla="*/ 850900 w 5168900"/>
              <a:gd name="connsiteY9" fmla="*/ 1204383 h 2597150"/>
              <a:gd name="connsiteX10" fmla="*/ 1117600 w 5168900"/>
              <a:gd name="connsiteY10" fmla="*/ 1128183 h 2597150"/>
              <a:gd name="connsiteX11" fmla="*/ 1676400 w 5168900"/>
              <a:gd name="connsiteY11" fmla="*/ 1229783 h 2597150"/>
              <a:gd name="connsiteX12" fmla="*/ 1898650 w 5168900"/>
              <a:gd name="connsiteY12" fmla="*/ 1356783 h 2597150"/>
              <a:gd name="connsiteX13" fmla="*/ 1784350 w 5168900"/>
              <a:gd name="connsiteY13" fmla="*/ 1623483 h 2597150"/>
              <a:gd name="connsiteX14" fmla="*/ 1454150 w 5168900"/>
              <a:gd name="connsiteY14" fmla="*/ 1813983 h 2597150"/>
              <a:gd name="connsiteX15" fmla="*/ 1276350 w 5168900"/>
              <a:gd name="connsiteY15" fmla="*/ 2112433 h 2597150"/>
              <a:gd name="connsiteX16" fmla="*/ 1289050 w 5168900"/>
              <a:gd name="connsiteY16" fmla="*/ 2506133 h 2597150"/>
              <a:gd name="connsiteX17" fmla="*/ 1466850 w 5168900"/>
              <a:gd name="connsiteY17" fmla="*/ 2595033 h 2597150"/>
              <a:gd name="connsiteX18" fmla="*/ 1733550 w 5168900"/>
              <a:gd name="connsiteY18" fmla="*/ 2493433 h 2597150"/>
              <a:gd name="connsiteX19" fmla="*/ 1917700 w 5168900"/>
              <a:gd name="connsiteY19" fmla="*/ 2283883 h 2597150"/>
              <a:gd name="connsiteX20" fmla="*/ 2152650 w 5168900"/>
              <a:gd name="connsiteY20" fmla="*/ 2163233 h 2597150"/>
              <a:gd name="connsiteX21" fmla="*/ 2266950 w 5168900"/>
              <a:gd name="connsiteY21" fmla="*/ 1858433 h 2597150"/>
              <a:gd name="connsiteX22" fmla="*/ 2349500 w 5168900"/>
              <a:gd name="connsiteY22" fmla="*/ 1604433 h 2597150"/>
              <a:gd name="connsiteX23" fmla="*/ 2184400 w 5168900"/>
              <a:gd name="connsiteY23" fmla="*/ 1280583 h 2597150"/>
              <a:gd name="connsiteX24" fmla="*/ 2324100 w 5168900"/>
              <a:gd name="connsiteY24" fmla="*/ 1121833 h 2597150"/>
              <a:gd name="connsiteX25" fmla="*/ 2635250 w 5168900"/>
              <a:gd name="connsiteY25" fmla="*/ 1020233 h 2597150"/>
              <a:gd name="connsiteX26" fmla="*/ 2876550 w 5168900"/>
              <a:gd name="connsiteY26" fmla="*/ 988483 h 2597150"/>
              <a:gd name="connsiteX27" fmla="*/ 3028950 w 5168900"/>
              <a:gd name="connsiteY27" fmla="*/ 1159933 h 2597150"/>
              <a:gd name="connsiteX28" fmla="*/ 2876550 w 5168900"/>
              <a:gd name="connsiteY28" fmla="*/ 1331383 h 2597150"/>
              <a:gd name="connsiteX29" fmla="*/ 2813050 w 5168900"/>
              <a:gd name="connsiteY29" fmla="*/ 1699683 h 2597150"/>
              <a:gd name="connsiteX30" fmla="*/ 2876550 w 5168900"/>
              <a:gd name="connsiteY30" fmla="*/ 1845733 h 2597150"/>
              <a:gd name="connsiteX31" fmla="*/ 3117850 w 5168900"/>
              <a:gd name="connsiteY31" fmla="*/ 1896533 h 2597150"/>
              <a:gd name="connsiteX32" fmla="*/ 3117850 w 5168900"/>
              <a:gd name="connsiteY32" fmla="*/ 2067983 h 2597150"/>
              <a:gd name="connsiteX33" fmla="*/ 3175000 w 5168900"/>
              <a:gd name="connsiteY33" fmla="*/ 2163233 h 2597150"/>
              <a:gd name="connsiteX34" fmla="*/ 3378200 w 5168900"/>
              <a:gd name="connsiteY34" fmla="*/ 2004483 h 2597150"/>
              <a:gd name="connsiteX35" fmla="*/ 3517900 w 5168900"/>
              <a:gd name="connsiteY35" fmla="*/ 1763183 h 2597150"/>
              <a:gd name="connsiteX36" fmla="*/ 3689350 w 5168900"/>
              <a:gd name="connsiteY36" fmla="*/ 1477433 h 2597150"/>
              <a:gd name="connsiteX37" fmla="*/ 4076700 w 5168900"/>
              <a:gd name="connsiteY37" fmla="*/ 1191683 h 2597150"/>
              <a:gd name="connsiteX38" fmla="*/ 4572000 w 5168900"/>
              <a:gd name="connsiteY38" fmla="*/ 1026583 h 2597150"/>
              <a:gd name="connsiteX39" fmla="*/ 4953000 w 5168900"/>
              <a:gd name="connsiteY39" fmla="*/ 893233 h 2597150"/>
              <a:gd name="connsiteX40" fmla="*/ 5168900 w 5168900"/>
              <a:gd name="connsiteY40" fmla="*/ 772583 h 2597150"/>
              <a:gd name="connsiteX0" fmla="*/ 0 w 5168900"/>
              <a:gd name="connsiteY0" fmla="*/ 232833 h 2597150"/>
              <a:gd name="connsiteX1" fmla="*/ 292100 w 5168900"/>
              <a:gd name="connsiteY1" fmla="*/ 194733 h 2597150"/>
              <a:gd name="connsiteX2" fmla="*/ 609600 w 5168900"/>
              <a:gd name="connsiteY2" fmla="*/ 29633 h 2597150"/>
              <a:gd name="connsiteX3" fmla="*/ 927100 w 5168900"/>
              <a:gd name="connsiteY3" fmla="*/ 35983 h 2597150"/>
              <a:gd name="connsiteX4" fmla="*/ 812800 w 5168900"/>
              <a:gd name="connsiteY4" fmla="*/ 245533 h 2597150"/>
              <a:gd name="connsiteX5" fmla="*/ 685800 w 5168900"/>
              <a:gd name="connsiteY5" fmla="*/ 467783 h 2597150"/>
              <a:gd name="connsiteX6" fmla="*/ 558800 w 5168900"/>
              <a:gd name="connsiteY6" fmla="*/ 728133 h 2597150"/>
              <a:gd name="connsiteX7" fmla="*/ 431800 w 5168900"/>
              <a:gd name="connsiteY7" fmla="*/ 1032933 h 2597150"/>
              <a:gd name="connsiteX8" fmla="*/ 533400 w 5168900"/>
              <a:gd name="connsiteY8" fmla="*/ 1229783 h 2597150"/>
              <a:gd name="connsiteX9" fmla="*/ 850900 w 5168900"/>
              <a:gd name="connsiteY9" fmla="*/ 1204383 h 2597150"/>
              <a:gd name="connsiteX10" fmla="*/ 1117600 w 5168900"/>
              <a:gd name="connsiteY10" fmla="*/ 1128183 h 2597150"/>
              <a:gd name="connsiteX11" fmla="*/ 1676400 w 5168900"/>
              <a:gd name="connsiteY11" fmla="*/ 1229783 h 2597150"/>
              <a:gd name="connsiteX12" fmla="*/ 1898650 w 5168900"/>
              <a:gd name="connsiteY12" fmla="*/ 1356783 h 2597150"/>
              <a:gd name="connsiteX13" fmla="*/ 1784350 w 5168900"/>
              <a:gd name="connsiteY13" fmla="*/ 1623483 h 2597150"/>
              <a:gd name="connsiteX14" fmla="*/ 1454150 w 5168900"/>
              <a:gd name="connsiteY14" fmla="*/ 1813983 h 2597150"/>
              <a:gd name="connsiteX15" fmla="*/ 1276350 w 5168900"/>
              <a:gd name="connsiteY15" fmla="*/ 2112433 h 2597150"/>
              <a:gd name="connsiteX16" fmla="*/ 1289050 w 5168900"/>
              <a:gd name="connsiteY16" fmla="*/ 2506133 h 2597150"/>
              <a:gd name="connsiteX17" fmla="*/ 1466850 w 5168900"/>
              <a:gd name="connsiteY17" fmla="*/ 2595033 h 2597150"/>
              <a:gd name="connsiteX18" fmla="*/ 1733550 w 5168900"/>
              <a:gd name="connsiteY18" fmla="*/ 2493433 h 2597150"/>
              <a:gd name="connsiteX19" fmla="*/ 1917700 w 5168900"/>
              <a:gd name="connsiteY19" fmla="*/ 2283883 h 2597150"/>
              <a:gd name="connsiteX20" fmla="*/ 2152650 w 5168900"/>
              <a:gd name="connsiteY20" fmla="*/ 2163233 h 2597150"/>
              <a:gd name="connsiteX21" fmla="*/ 2266950 w 5168900"/>
              <a:gd name="connsiteY21" fmla="*/ 1858433 h 2597150"/>
              <a:gd name="connsiteX22" fmla="*/ 2349500 w 5168900"/>
              <a:gd name="connsiteY22" fmla="*/ 1604433 h 2597150"/>
              <a:gd name="connsiteX23" fmla="*/ 2184400 w 5168900"/>
              <a:gd name="connsiteY23" fmla="*/ 1280583 h 2597150"/>
              <a:gd name="connsiteX24" fmla="*/ 2324100 w 5168900"/>
              <a:gd name="connsiteY24" fmla="*/ 1121833 h 2597150"/>
              <a:gd name="connsiteX25" fmla="*/ 2635250 w 5168900"/>
              <a:gd name="connsiteY25" fmla="*/ 1020233 h 2597150"/>
              <a:gd name="connsiteX26" fmla="*/ 2876550 w 5168900"/>
              <a:gd name="connsiteY26" fmla="*/ 988483 h 2597150"/>
              <a:gd name="connsiteX27" fmla="*/ 3028950 w 5168900"/>
              <a:gd name="connsiteY27" fmla="*/ 1159933 h 2597150"/>
              <a:gd name="connsiteX28" fmla="*/ 2876550 w 5168900"/>
              <a:gd name="connsiteY28" fmla="*/ 1331383 h 2597150"/>
              <a:gd name="connsiteX29" fmla="*/ 2813050 w 5168900"/>
              <a:gd name="connsiteY29" fmla="*/ 1699683 h 2597150"/>
              <a:gd name="connsiteX30" fmla="*/ 2876550 w 5168900"/>
              <a:gd name="connsiteY30" fmla="*/ 1845733 h 2597150"/>
              <a:gd name="connsiteX31" fmla="*/ 2997200 w 5168900"/>
              <a:gd name="connsiteY31" fmla="*/ 1947333 h 2597150"/>
              <a:gd name="connsiteX32" fmla="*/ 3117850 w 5168900"/>
              <a:gd name="connsiteY32" fmla="*/ 2067983 h 2597150"/>
              <a:gd name="connsiteX33" fmla="*/ 3175000 w 5168900"/>
              <a:gd name="connsiteY33" fmla="*/ 2163233 h 2597150"/>
              <a:gd name="connsiteX34" fmla="*/ 3378200 w 5168900"/>
              <a:gd name="connsiteY34" fmla="*/ 2004483 h 2597150"/>
              <a:gd name="connsiteX35" fmla="*/ 3517900 w 5168900"/>
              <a:gd name="connsiteY35" fmla="*/ 1763183 h 2597150"/>
              <a:gd name="connsiteX36" fmla="*/ 3689350 w 5168900"/>
              <a:gd name="connsiteY36" fmla="*/ 1477433 h 2597150"/>
              <a:gd name="connsiteX37" fmla="*/ 4076700 w 5168900"/>
              <a:gd name="connsiteY37" fmla="*/ 1191683 h 2597150"/>
              <a:gd name="connsiteX38" fmla="*/ 4572000 w 5168900"/>
              <a:gd name="connsiteY38" fmla="*/ 1026583 h 2597150"/>
              <a:gd name="connsiteX39" fmla="*/ 4953000 w 5168900"/>
              <a:gd name="connsiteY39" fmla="*/ 893233 h 2597150"/>
              <a:gd name="connsiteX40" fmla="*/ 5168900 w 5168900"/>
              <a:gd name="connsiteY40" fmla="*/ 772583 h 2597150"/>
              <a:gd name="connsiteX0" fmla="*/ 0 w 5168900"/>
              <a:gd name="connsiteY0" fmla="*/ 232833 h 2597150"/>
              <a:gd name="connsiteX1" fmla="*/ 292100 w 5168900"/>
              <a:gd name="connsiteY1" fmla="*/ 194733 h 2597150"/>
              <a:gd name="connsiteX2" fmla="*/ 609600 w 5168900"/>
              <a:gd name="connsiteY2" fmla="*/ 29633 h 2597150"/>
              <a:gd name="connsiteX3" fmla="*/ 927100 w 5168900"/>
              <a:gd name="connsiteY3" fmla="*/ 35983 h 2597150"/>
              <a:gd name="connsiteX4" fmla="*/ 812800 w 5168900"/>
              <a:gd name="connsiteY4" fmla="*/ 245533 h 2597150"/>
              <a:gd name="connsiteX5" fmla="*/ 685800 w 5168900"/>
              <a:gd name="connsiteY5" fmla="*/ 467783 h 2597150"/>
              <a:gd name="connsiteX6" fmla="*/ 558800 w 5168900"/>
              <a:gd name="connsiteY6" fmla="*/ 728133 h 2597150"/>
              <a:gd name="connsiteX7" fmla="*/ 431800 w 5168900"/>
              <a:gd name="connsiteY7" fmla="*/ 1032933 h 2597150"/>
              <a:gd name="connsiteX8" fmla="*/ 533400 w 5168900"/>
              <a:gd name="connsiteY8" fmla="*/ 1229783 h 2597150"/>
              <a:gd name="connsiteX9" fmla="*/ 850900 w 5168900"/>
              <a:gd name="connsiteY9" fmla="*/ 1204383 h 2597150"/>
              <a:gd name="connsiteX10" fmla="*/ 1117600 w 5168900"/>
              <a:gd name="connsiteY10" fmla="*/ 1128183 h 2597150"/>
              <a:gd name="connsiteX11" fmla="*/ 1676400 w 5168900"/>
              <a:gd name="connsiteY11" fmla="*/ 1229783 h 2597150"/>
              <a:gd name="connsiteX12" fmla="*/ 1898650 w 5168900"/>
              <a:gd name="connsiteY12" fmla="*/ 1356783 h 2597150"/>
              <a:gd name="connsiteX13" fmla="*/ 1784350 w 5168900"/>
              <a:gd name="connsiteY13" fmla="*/ 1623483 h 2597150"/>
              <a:gd name="connsiteX14" fmla="*/ 1454150 w 5168900"/>
              <a:gd name="connsiteY14" fmla="*/ 1813983 h 2597150"/>
              <a:gd name="connsiteX15" fmla="*/ 1276350 w 5168900"/>
              <a:gd name="connsiteY15" fmla="*/ 2112433 h 2597150"/>
              <a:gd name="connsiteX16" fmla="*/ 1289050 w 5168900"/>
              <a:gd name="connsiteY16" fmla="*/ 2506133 h 2597150"/>
              <a:gd name="connsiteX17" fmla="*/ 1466850 w 5168900"/>
              <a:gd name="connsiteY17" fmla="*/ 2595033 h 2597150"/>
              <a:gd name="connsiteX18" fmla="*/ 1733550 w 5168900"/>
              <a:gd name="connsiteY18" fmla="*/ 2493433 h 2597150"/>
              <a:gd name="connsiteX19" fmla="*/ 1917700 w 5168900"/>
              <a:gd name="connsiteY19" fmla="*/ 2283883 h 2597150"/>
              <a:gd name="connsiteX20" fmla="*/ 2152650 w 5168900"/>
              <a:gd name="connsiteY20" fmla="*/ 2163233 h 2597150"/>
              <a:gd name="connsiteX21" fmla="*/ 2266950 w 5168900"/>
              <a:gd name="connsiteY21" fmla="*/ 1858433 h 2597150"/>
              <a:gd name="connsiteX22" fmla="*/ 2349500 w 5168900"/>
              <a:gd name="connsiteY22" fmla="*/ 1604433 h 2597150"/>
              <a:gd name="connsiteX23" fmla="*/ 2184400 w 5168900"/>
              <a:gd name="connsiteY23" fmla="*/ 1280583 h 2597150"/>
              <a:gd name="connsiteX24" fmla="*/ 2324100 w 5168900"/>
              <a:gd name="connsiteY24" fmla="*/ 1121833 h 2597150"/>
              <a:gd name="connsiteX25" fmla="*/ 2635250 w 5168900"/>
              <a:gd name="connsiteY25" fmla="*/ 1020233 h 2597150"/>
              <a:gd name="connsiteX26" fmla="*/ 2876550 w 5168900"/>
              <a:gd name="connsiteY26" fmla="*/ 988483 h 2597150"/>
              <a:gd name="connsiteX27" fmla="*/ 3028950 w 5168900"/>
              <a:gd name="connsiteY27" fmla="*/ 1159933 h 2597150"/>
              <a:gd name="connsiteX28" fmla="*/ 2876550 w 5168900"/>
              <a:gd name="connsiteY28" fmla="*/ 1331383 h 2597150"/>
              <a:gd name="connsiteX29" fmla="*/ 2813050 w 5168900"/>
              <a:gd name="connsiteY29" fmla="*/ 1699683 h 2597150"/>
              <a:gd name="connsiteX30" fmla="*/ 2876550 w 5168900"/>
              <a:gd name="connsiteY30" fmla="*/ 1845733 h 2597150"/>
              <a:gd name="connsiteX31" fmla="*/ 2997200 w 5168900"/>
              <a:gd name="connsiteY31" fmla="*/ 1947333 h 2597150"/>
              <a:gd name="connsiteX32" fmla="*/ 2997200 w 5168900"/>
              <a:gd name="connsiteY32" fmla="*/ 2099733 h 2597150"/>
              <a:gd name="connsiteX33" fmla="*/ 3175000 w 5168900"/>
              <a:gd name="connsiteY33" fmla="*/ 2163233 h 2597150"/>
              <a:gd name="connsiteX34" fmla="*/ 3378200 w 5168900"/>
              <a:gd name="connsiteY34" fmla="*/ 2004483 h 2597150"/>
              <a:gd name="connsiteX35" fmla="*/ 3517900 w 5168900"/>
              <a:gd name="connsiteY35" fmla="*/ 1763183 h 2597150"/>
              <a:gd name="connsiteX36" fmla="*/ 3689350 w 5168900"/>
              <a:gd name="connsiteY36" fmla="*/ 1477433 h 2597150"/>
              <a:gd name="connsiteX37" fmla="*/ 4076700 w 5168900"/>
              <a:gd name="connsiteY37" fmla="*/ 1191683 h 2597150"/>
              <a:gd name="connsiteX38" fmla="*/ 4572000 w 5168900"/>
              <a:gd name="connsiteY38" fmla="*/ 1026583 h 2597150"/>
              <a:gd name="connsiteX39" fmla="*/ 4953000 w 5168900"/>
              <a:gd name="connsiteY39" fmla="*/ 893233 h 2597150"/>
              <a:gd name="connsiteX40" fmla="*/ 5168900 w 5168900"/>
              <a:gd name="connsiteY40" fmla="*/ 772583 h 2597150"/>
              <a:gd name="connsiteX0" fmla="*/ 0 w 5168900"/>
              <a:gd name="connsiteY0" fmla="*/ 232833 h 2597150"/>
              <a:gd name="connsiteX1" fmla="*/ 292100 w 5168900"/>
              <a:gd name="connsiteY1" fmla="*/ 194733 h 2597150"/>
              <a:gd name="connsiteX2" fmla="*/ 609600 w 5168900"/>
              <a:gd name="connsiteY2" fmla="*/ 29633 h 2597150"/>
              <a:gd name="connsiteX3" fmla="*/ 927100 w 5168900"/>
              <a:gd name="connsiteY3" fmla="*/ 35983 h 2597150"/>
              <a:gd name="connsiteX4" fmla="*/ 812800 w 5168900"/>
              <a:gd name="connsiteY4" fmla="*/ 245533 h 2597150"/>
              <a:gd name="connsiteX5" fmla="*/ 685800 w 5168900"/>
              <a:gd name="connsiteY5" fmla="*/ 467783 h 2597150"/>
              <a:gd name="connsiteX6" fmla="*/ 558800 w 5168900"/>
              <a:gd name="connsiteY6" fmla="*/ 728133 h 2597150"/>
              <a:gd name="connsiteX7" fmla="*/ 431800 w 5168900"/>
              <a:gd name="connsiteY7" fmla="*/ 1032933 h 2597150"/>
              <a:gd name="connsiteX8" fmla="*/ 533400 w 5168900"/>
              <a:gd name="connsiteY8" fmla="*/ 1229783 h 2597150"/>
              <a:gd name="connsiteX9" fmla="*/ 850900 w 5168900"/>
              <a:gd name="connsiteY9" fmla="*/ 1204383 h 2597150"/>
              <a:gd name="connsiteX10" fmla="*/ 1117600 w 5168900"/>
              <a:gd name="connsiteY10" fmla="*/ 1128183 h 2597150"/>
              <a:gd name="connsiteX11" fmla="*/ 1676400 w 5168900"/>
              <a:gd name="connsiteY11" fmla="*/ 1229783 h 2597150"/>
              <a:gd name="connsiteX12" fmla="*/ 1898650 w 5168900"/>
              <a:gd name="connsiteY12" fmla="*/ 1356783 h 2597150"/>
              <a:gd name="connsiteX13" fmla="*/ 1784350 w 5168900"/>
              <a:gd name="connsiteY13" fmla="*/ 1623483 h 2597150"/>
              <a:gd name="connsiteX14" fmla="*/ 1454150 w 5168900"/>
              <a:gd name="connsiteY14" fmla="*/ 1813983 h 2597150"/>
              <a:gd name="connsiteX15" fmla="*/ 1276350 w 5168900"/>
              <a:gd name="connsiteY15" fmla="*/ 2112433 h 2597150"/>
              <a:gd name="connsiteX16" fmla="*/ 1289050 w 5168900"/>
              <a:gd name="connsiteY16" fmla="*/ 2506133 h 2597150"/>
              <a:gd name="connsiteX17" fmla="*/ 1466850 w 5168900"/>
              <a:gd name="connsiteY17" fmla="*/ 2595033 h 2597150"/>
              <a:gd name="connsiteX18" fmla="*/ 1733550 w 5168900"/>
              <a:gd name="connsiteY18" fmla="*/ 2493433 h 2597150"/>
              <a:gd name="connsiteX19" fmla="*/ 1917700 w 5168900"/>
              <a:gd name="connsiteY19" fmla="*/ 2283883 h 2597150"/>
              <a:gd name="connsiteX20" fmla="*/ 2152650 w 5168900"/>
              <a:gd name="connsiteY20" fmla="*/ 2163233 h 2597150"/>
              <a:gd name="connsiteX21" fmla="*/ 2266950 w 5168900"/>
              <a:gd name="connsiteY21" fmla="*/ 1858433 h 2597150"/>
              <a:gd name="connsiteX22" fmla="*/ 2349500 w 5168900"/>
              <a:gd name="connsiteY22" fmla="*/ 1604433 h 2597150"/>
              <a:gd name="connsiteX23" fmla="*/ 2184400 w 5168900"/>
              <a:gd name="connsiteY23" fmla="*/ 1280583 h 2597150"/>
              <a:gd name="connsiteX24" fmla="*/ 2324100 w 5168900"/>
              <a:gd name="connsiteY24" fmla="*/ 1121833 h 2597150"/>
              <a:gd name="connsiteX25" fmla="*/ 2635250 w 5168900"/>
              <a:gd name="connsiteY25" fmla="*/ 1020233 h 2597150"/>
              <a:gd name="connsiteX26" fmla="*/ 2876550 w 5168900"/>
              <a:gd name="connsiteY26" fmla="*/ 988483 h 2597150"/>
              <a:gd name="connsiteX27" fmla="*/ 3028950 w 5168900"/>
              <a:gd name="connsiteY27" fmla="*/ 1159933 h 2597150"/>
              <a:gd name="connsiteX28" fmla="*/ 2876550 w 5168900"/>
              <a:gd name="connsiteY28" fmla="*/ 1331383 h 2597150"/>
              <a:gd name="connsiteX29" fmla="*/ 2813050 w 5168900"/>
              <a:gd name="connsiteY29" fmla="*/ 1699683 h 2597150"/>
              <a:gd name="connsiteX30" fmla="*/ 2876550 w 5168900"/>
              <a:gd name="connsiteY30" fmla="*/ 1845733 h 2597150"/>
              <a:gd name="connsiteX31" fmla="*/ 2921000 w 5168900"/>
              <a:gd name="connsiteY31" fmla="*/ 1947333 h 2597150"/>
              <a:gd name="connsiteX32" fmla="*/ 2997200 w 5168900"/>
              <a:gd name="connsiteY32" fmla="*/ 2099733 h 2597150"/>
              <a:gd name="connsiteX33" fmla="*/ 3175000 w 5168900"/>
              <a:gd name="connsiteY33" fmla="*/ 2163233 h 2597150"/>
              <a:gd name="connsiteX34" fmla="*/ 3378200 w 5168900"/>
              <a:gd name="connsiteY34" fmla="*/ 2004483 h 2597150"/>
              <a:gd name="connsiteX35" fmla="*/ 3517900 w 5168900"/>
              <a:gd name="connsiteY35" fmla="*/ 1763183 h 2597150"/>
              <a:gd name="connsiteX36" fmla="*/ 3689350 w 5168900"/>
              <a:gd name="connsiteY36" fmla="*/ 1477433 h 2597150"/>
              <a:gd name="connsiteX37" fmla="*/ 4076700 w 5168900"/>
              <a:gd name="connsiteY37" fmla="*/ 1191683 h 2597150"/>
              <a:gd name="connsiteX38" fmla="*/ 4572000 w 5168900"/>
              <a:gd name="connsiteY38" fmla="*/ 1026583 h 2597150"/>
              <a:gd name="connsiteX39" fmla="*/ 4953000 w 5168900"/>
              <a:gd name="connsiteY39" fmla="*/ 893233 h 2597150"/>
              <a:gd name="connsiteX40" fmla="*/ 5168900 w 5168900"/>
              <a:gd name="connsiteY40" fmla="*/ 772583 h 259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8900" h="2597150">
                <a:moveTo>
                  <a:pt x="0" y="232833"/>
                </a:moveTo>
                <a:cubicBezTo>
                  <a:pt x="95250" y="230716"/>
                  <a:pt x="190500" y="228600"/>
                  <a:pt x="292100" y="194733"/>
                </a:cubicBezTo>
                <a:cubicBezTo>
                  <a:pt x="393700" y="160866"/>
                  <a:pt x="503767" y="56091"/>
                  <a:pt x="609600" y="29633"/>
                </a:cubicBezTo>
                <a:cubicBezTo>
                  <a:pt x="715433" y="3175"/>
                  <a:pt x="893233" y="0"/>
                  <a:pt x="927100" y="35983"/>
                </a:cubicBezTo>
                <a:cubicBezTo>
                  <a:pt x="960967" y="71966"/>
                  <a:pt x="853017" y="173566"/>
                  <a:pt x="812800" y="245533"/>
                </a:cubicBezTo>
                <a:cubicBezTo>
                  <a:pt x="772583" y="317500"/>
                  <a:pt x="728133" y="387350"/>
                  <a:pt x="685800" y="467783"/>
                </a:cubicBezTo>
                <a:cubicBezTo>
                  <a:pt x="643467" y="548216"/>
                  <a:pt x="601133" y="633941"/>
                  <a:pt x="558800" y="728133"/>
                </a:cubicBezTo>
                <a:cubicBezTo>
                  <a:pt x="516467" y="822325"/>
                  <a:pt x="436033" y="949325"/>
                  <a:pt x="431800" y="1032933"/>
                </a:cubicBezTo>
                <a:cubicBezTo>
                  <a:pt x="427567" y="1116541"/>
                  <a:pt x="463550" y="1201208"/>
                  <a:pt x="533400" y="1229783"/>
                </a:cubicBezTo>
                <a:cubicBezTo>
                  <a:pt x="603250" y="1258358"/>
                  <a:pt x="753533" y="1221316"/>
                  <a:pt x="850900" y="1204383"/>
                </a:cubicBezTo>
                <a:cubicBezTo>
                  <a:pt x="948267" y="1187450"/>
                  <a:pt x="980017" y="1123950"/>
                  <a:pt x="1117600" y="1128183"/>
                </a:cubicBezTo>
                <a:cubicBezTo>
                  <a:pt x="1255183" y="1132416"/>
                  <a:pt x="1546225" y="1191683"/>
                  <a:pt x="1676400" y="1229783"/>
                </a:cubicBezTo>
                <a:cubicBezTo>
                  <a:pt x="1806575" y="1267883"/>
                  <a:pt x="1880658" y="1291166"/>
                  <a:pt x="1898650" y="1356783"/>
                </a:cubicBezTo>
                <a:cubicBezTo>
                  <a:pt x="1916642" y="1422400"/>
                  <a:pt x="1858433" y="1547283"/>
                  <a:pt x="1784350" y="1623483"/>
                </a:cubicBezTo>
                <a:cubicBezTo>
                  <a:pt x="1710267" y="1699683"/>
                  <a:pt x="1538817" y="1732491"/>
                  <a:pt x="1454150" y="1813983"/>
                </a:cubicBezTo>
                <a:cubicBezTo>
                  <a:pt x="1369483" y="1895475"/>
                  <a:pt x="1303867" y="1997075"/>
                  <a:pt x="1276350" y="2112433"/>
                </a:cubicBezTo>
                <a:cubicBezTo>
                  <a:pt x="1248833" y="2227791"/>
                  <a:pt x="1257300" y="2425700"/>
                  <a:pt x="1289050" y="2506133"/>
                </a:cubicBezTo>
                <a:cubicBezTo>
                  <a:pt x="1320800" y="2586566"/>
                  <a:pt x="1392767" y="2597150"/>
                  <a:pt x="1466850" y="2595033"/>
                </a:cubicBezTo>
                <a:cubicBezTo>
                  <a:pt x="1540933" y="2592916"/>
                  <a:pt x="1658408" y="2545291"/>
                  <a:pt x="1733550" y="2493433"/>
                </a:cubicBezTo>
                <a:cubicBezTo>
                  <a:pt x="1808692" y="2441575"/>
                  <a:pt x="1847850" y="2338916"/>
                  <a:pt x="1917700" y="2283883"/>
                </a:cubicBezTo>
                <a:cubicBezTo>
                  <a:pt x="1987550" y="2228850"/>
                  <a:pt x="2094442" y="2234141"/>
                  <a:pt x="2152650" y="2163233"/>
                </a:cubicBezTo>
                <a:cubicBezTo>
                  <a:pt x="2210858" y="2092325"/>
                  <a:pt x="2234142" y="1951566"/>
                  <a:pt x="2266950" y="1858433"/>
                </a:cubicBezTo>
                <a:cubicBezTo>
                  <a:pt x="2299758" y="1765300"/>
                  <a:pt x="2363258" y="1700741"/>
                  <a:pt x="2349500" y="1604433"/>
                </a:cubicBezTo>
                <a:cubicBezTo>
                  <a:pt x="2335742" y="1508125"/>
                  <a:pt x="2188633" y="1361016"/>
                  <a:pt x="2184400" y="1280583"/>
                </a:cubicBezTo>
                <a:cubicBezTo>
                  <a:pt x="2180167" y="1200150"/>
                  <a:pt x="2248958" y="1165225"/>
                  <a:pt x="2324100" y="1121833"/>
                </a:cubicBezTo>
                <a:cubicBezTo>
                  <a:pt x="2399242" y="1078441"/>
                  <a:pt x="2543175" y="1042458"/>
                  <a:pt x="2635250" y="1020233"/>
                </a:cubicBezTo>
                <a:cubicBezTo>
                  <a:pt x="2727325" y="998008"/>
                  <a:pt x="2810933" y="965200"/>
                  <a:pt x="2876550" y="988483"/>
                </a:cubicBezTo>
                <a:cubicBezTo>
                  <a:pt x="2942167" y="1011766"/>
                  <a:pt x="3028950" y="1102783"/>
                  <a:pt x="3028950" y="1159933"/>
                </a:cubicBezTo>
                <a:cubicBezTo>
                  <a:pt x="3028950" y="1217083"/>
                  <a:pt x="2912533" y="1241425"/>
                  <a:pt x="2876550" y="1331383"/>
                </a:cubicBezTo>
                <a:cubicBezTo>
                  <a:pt x="2840567" y="1421341"/>
                  <a:pt x="2813050" y="1613958"/>
                  <a:pt x="2813050" y="1699683"/>
                </a:cubicBezTo>
                <a:cubicBezTo>
                  <a:pt x="2813050" y="1785408"/>
                  <a:pt x="2858558" y="1804458"/>
                  <a:pt x="2876550" y="1845733"/>
                </a:cubicBezTo>
                <a:cubicBezTo>
                  <a:pt x="2894542" y="1887008"/>
                  <a:pt x="2900892" y="1905000"/>
                  <a:pt x="2921000" y="1947333"/>
                </a:cubicBezTo>
                <a:cubicBezTo>
                  <a:pt x="2941108" y="1989666"/>
                  <a:pt x="2954867" y="2063750"/>
                  <a:pt x="2997200" y="2099733"/>
                </a:cubicBezTo>
                <a:cubicBezTo>
                  <a:pt x="3039533" y="2135716"/>
                  <a:pt x="3111500" y="2179108"/>
                  <a:pt x="3175000" y="2163233"/>
                </a:cubicBezTo>
                <a:cubicBezTo>
                  <a:pt x="3238500" y="2147358"/>
                  <a:pt x="3321050" y="2071158"/>
                  <a:pt x="3378200" y="2004483"/>
                </a:cubicBezTo>
                <a:cubicBezTo>
                  <a:pt x="3435350" y="1937808"/>
                  <a:pt x="3466042" y="1851025"/>
                  <a:pt x="3517900" y="1763183"/>
                </a:cubicBezTo>
                <a:cubicBezTo>
                  <a:pt x="3569758" y="1675341"/>
                  <a:pt x="3596217" y="1572683"/>
                  <a:pt x="3689350" y="1477433"/>
                </a:cubicBezTo>
                <a:cubicBezTo>
                  <a:pt x="3782483" y="1382183"/>
                  <a:pt x="3929592" y="1266825"/>
                  <a:pt x="4076700" y="1191683"/>
                </a:cubicBezTo>
                <a:cubicBezTo>
                  <a:pt x="4223808" y="1116541"/>
                  <a:pt x="4572000" y="1026583"/>
                  <a:pt x="4572000" y="1026583"/>
                </a:cubicBezTo>
                <a:cubicBezTo>
                  <a:pt x="4718050" y="976841"/>
                  <a:pt x="4853517" y="935566"/>
                  <a:pt x="4953000" y="893233"/>
                </a:cubicBezTo>
                <a:cubicBezTo>
                  <a:pt x="5052483" y="850900"/>
                  <a:pt x="5110691" y="811741"/>
                  <a:pt x="5168900" y="772583"/>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1" name="TextBox 50"/>
          <p:cNvSpPr txBox="1"/>
          <p:nvPr/>
        </p:nvSpPr>
        <p:spPr>
          <a:xfrm>
            <a:off x="3276600" y="21336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2" name="TextBox 51"/>
          <p:cNvSpPr txBox="1"/>
          <p:nvPr/>
        </p:nvSpPr>
        <p:spPr>
          <a:xfrm>
            <a:off x="8686800" y="26670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53" name="Freeform 52"/>
          <p:cNvSpPr/>
          <p:nvPr>
            <p:custDataLst>
              <p:tags r:id="rId4"/>
            </p:custDataLst>
          </p:nvPr>
        </p:nvSpPr>
        <p:spPr>
          <a:xfrm>
            <a:off x="5859463" y="2552700"/>
            <a:ext cx="700087" cy="2114550"/>
          </a:xfrm>
          <a:custGeom>
            <a:avLst/>
            <a:gdLst>
              <a:gd name="connsiteX0" fmla="*/ 39158 w 699558"/>
              <a:gd name="connsiteY0" fmla="*/ 2114550 h 2114550"/>
              <a:gd name="connsiteX1" fmla="*/ 7408 w 699558"/>
              <a:gd name="connsiteY1" fmla="*/ 1644650 h 2114550"/>
              <a:gd name="connsiteX2" fmla="*/ 83608 w 699558"/>
              <a:gd name="connsiteY2" fmla="*/ 1104900 h 2114550"/>
              <a:gd name="connsiteX3" fmla="*/ 274108 w 699558"/>
              <a:gd name="connsiteY3" fmla="*/ 660400 h 2114550"/>
              <a:gd name="connsiteX4" fmla="*/ 528108 w 699558"/>
              <a:gd name="connsiteY4" fmla="*/ 273050 h 2114550"/>
              <a:gd name="connsiteX5" fmla="*/ 699558 w 699558"/>
              <a:gd name="connsiteY5" fmla="*/ 0 h 211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558" h="2114550">
                <a:moveTo>
                  <a:pt x="39158" y="2114550"/>
                </a:moveTo>
                <a:cubicBezTo>
                  <a:pt x="19579" y="1963737"/>
                  <a:pt x="0" y="1812925"/>
                  <a:pt x="7408" y="1644650"/>
                </a:cubicBezTo>
                <a:cubicBezTo>
                  <a:pt x="14816" y="1476375"/>
                  <a:pt x="39158" y="1268942"/>
                  <a:pt x="83608" y="1104900"/>
                </a:cubicBezTo>
                <a:cubicBezTo>
                  <a:pt x="128058" y="940858"/>
                  <a:pt x="200025" y="799042"/>
                  <a:pt x="274108" y="660400"/>
                </a:cubicBezTo>
                <a:cubicBezTo>
                  <a:pt x="348191" y="521758"/>
                  <a:pt x="457200" y="383117"/>
                  <a:pt x="528108" y="273050"/>
                </a:cubicBezTo>
                <a:cubicBezTo>
                  <a:pt x="599016" y="162983"/>
                  <a:pt x="649287" y="81491"/>
                  <a:pt x="699558" y="0"/>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3262" name="TextBox 8"/>
          <p:cNvSpPr txBox="1">
            <a:spLocks noChangeArrowheads="1"/>
          </p:cNvSpPr>
          <p:nvPr/>
        </p:nvSpPr>
        <p:spPr bwMode="auto">
          <a:xfrm>
            <a:off x="5715000" y="44196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96</a:t>
            </a:r>
          </a:p>
        </p:txBody>
      </p:sp>
      <p:sp>
        <p:nvSpPr>
          <p:cNvPr id="55" name="Freeform 54"/>
          <p:cNvSpPr/>
          <p:nvPr>
            <p:custDataLst>
              <p:tags r:id="rId5"/>
            </p:custDataLst>
          </p:nvPr>
        </p:nvSpPr>
        <p:spPr>
          <a:xfrm>
            <a:off x="3600450" y="5029200"/>
            <a:ext cx="2266950" cy="692150"/>
          </a:xfrm>
          <a:custGeom>
            <a:avLst/>
            <a:gdLst/>
            <a:ahLst/>
            <a:cxnLst/>
            <a:rect l="0" t="0" r="0" b="0"/>
            <a:pathLst>
              <a:path w="2266951" h="692151">
                <a:moveTo>
                  <a:pt x="2266950" y="0"/>
                </a:moveTo>
                <a:lnTo>
                  <a:pt x="2090208" y="109537"/>
                </a:lnTo>
                <a:lnTo>
                  <a:pt x="1913466" y="219075"/>
                </a:lnTo>
                <a:lnTo>
                  <a:pt x="1739900" y="304800"/>
                </a:lnTo>
                <a:lnTo>
                  <a:pt x="1566333" y="390525"/>
                </a:lnTo>
                <a:lnTo>
                  <a:pt x="1421341" y="456141"/>
                </a:lnTo>
                <a:lnTo>
                  <a:pt x="1225550" y="514350"/>
                </a:lnTo>
                <a:lnTo>
                  <a:pt x="1029758" y="572558"/>
                </a:lnTo>
                <a:lnTo>
                  <a:pt x="769408" y="624416"/>
                </a:lnTo>
                <a:lnTo>
                  <a:pt x="565150" y="654050"/>
                </a:lnTo>
                <a:lnTo>
                  <a:pt x="360891" y="683683"/>
                </a:lnTo>
                <a:lnTo>
                  <a:pt x="180445" y="687915"/>
                </a:lnTo>
                <a:lnTo>
                  <a:pt x="0" y="692150"/>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6" name="Freeform 55"/>
          <p:cNvSpPr/>
          <p:nvPr/>
        </p:nvSpPr>
        <p:spPr>
          <a:xfrm>
            <a:off x="6162675" y="4879975"/>
            <a:ext cx="2492375" cy="1400175"/>
          </a:xfrm>
          <a:custGeom>
            <a:avLst/>
            <a:gdLst>
              <a:gd name="connsiteX0" fmla="*/ 22225 w 2492375"/>
              <a:gd name="connsiteY0" fmla="*/ 1400175 h 1400175"/>
              <a:gd name="connsiteX1" fmla="*/ 92075 w 2492375"/>
              <a:gd name="connsiteY1" fmla="*/ 1050925 h 1400175"/>
              <a:gd name="connsiteX2" fmla="*/ 244475 w 2492375"/>
              <a:gd name="connsiteY2" fmla="*/ 720725 h 1400175"/>
              <a:gd name="connsiteX3" fmla="*/ 390525 w 2492375"/>
              <a:gd name="connsiteY3" fmla="*/ 396875 h 1400175"/>
              <a:gd name="connsiteX4" fmla="*/ 396875 w 2492375"/>
              <a:gd name="connsiteY4" fmla="*/ 257175 h 1400175"/>
              <a:gd name="connsiteX5" fmla="*/ 200025 w 2492375"/>
              <a:gd name="connsiteY5" fmla="*/ 206375 h 1400175"/>
              <a:gd name="connsiteX6" fmla="*/ 9525 w 2492375"/>
              <a:gd name="connsiteY6" fmla="*/ 79375 h 1400175"/>
              <a:gd name="connsiteX7" fmla="*/ 142875 w 2492375"/>
              <a:gd name="connsiteY7" fmla="*/ 9525 h 1400175"/>
              <a:gd name="connsiteX8" fmla="*/ 409575 w 2492375"/>
              <a:gd name="connsiteY8" fmla="*/ 136525 h 1400175"/>
              <a:gd name="connsiteX9" fmla="*/ 714375 w 2492375"/>
              <a:gd name="connsiteY9" fmla="*/ 352425 h 1400175"/>
              <a:gd name="connsiteX10" fmla="*/ 1152525 w 2492375"/>
              <a:gd name="connsiteY10" fmla="*/ 441325 h 1400175"/>
              <a:gd name="connsiteX11" fmla="*/ 1374775 w 2492375"/>
              <a:gd name="connsiteY11" fmla="*/ 276225 h 1400175"/>
              <a:gd name="connsiteX12" fmla="*/ 1571625 w 2492375"/>
              <a:gd name="connsiteY12" fmla="*/ 238125 h 1400175"/>
              <a:gd name="connsiteX13" fmla="*/ 1539875 w 2492375"/>
              <a:gd name="connsiteY13" fmla="*/ 441325 h 1400175"/>
              <a:gd name="connsiteX14" fmla="*/ 1978025 w 2492375"/>
              <a:gd name="connsiteY14" fmla="*/ 536575 h 1400175"/>
              <a:gd name="connsiteX15" fmla="*/ 2492375 w 2492375"/>
              <a:gd name="connsiteY15" fmla="*/ 504825 h 1400175"/>
              <a:gd name="connsiteX0" fmla="*/ 22225 w 2492375"/>
              <a:gd name="connsiteY0" fmla="*/ 1400175 h 1400175"/>
              <a:gd name="connsiteX1" fmla="*/ 92075 w 2492375"/>
              <a:gd name="connsiteY1" fmla="*/ 1050925 h 1400175"/>
              <a:gd name="connsiteX2" fmla="*/ 244475 w 2492375"/>
              <a:gd name="connsiteY2" fmla="*/ 720725 h 1400175"/>
              <a:gd name="connsiteX3" fmla="*/ 390525 w 2492375"/>
              <a:gd name="connsiteY3" fmla="*/ 396875 h 1400175"/>
              <a:gd name="connsiteX4" fmla="*/ 390525 w 2492375"/>
              <a:gd name="connsiteY4" fmla="*/ 301625 h 1400175"/>
              <a:gd name="connsiteX5" fmla="*/ 200025 w 2492375"/>
              <a:gd name="connsiteY5" fmla="*/ 206375 h 1400175"/>
              <a:gd name="connsiteX6" fmla="*/ 9525 w 2492375"/>
              <a:gd name="connsiteY6" fmla="*/ 79375 h 1400175"/>
              <a:gd name="connsiteX7" fmla="*/ 142875 w 2492375"/>
              <a:gd name="connsiteY7" fmla="*/ 9525 h 1400175"/>
              <a:gd name="connsiteX8" fmla="*/ 409575 w 2492375"/>
              <a:gd name="connsiteY8" fmla="*/ 136525 h 1400175"/>
              <a:gd name="connsiteX9" fmla="*/ 714375 w 2492375"/>
              <a:gd name="connsiteY9" fmla="*/ 352425 h 1400175"/>
              <a:gd name="connsiteX10" fmla="*/ 1152525 w 2492375"/>
              <a:gd name="connsiteY10" fmla="*/ 441325 h 1400175"/>
              <a:gd name="connsiteX11" fmla="*/ 1374775 w 2492375"/>
              <a:gd name="connsiteY11" fmla="*/ 276225 h 1400175"/>
              <a:gd name="connsiteX12" fmla="*/ 1571625 w 2492375"/>
              <a:gd name="connsiteY12" fmla="*/ 238125 h 1400175"/>
              <a:gd name="connsiteX13" fmla="*/ 1539875 w 2492375"/>
              <a:gd name="connsiteY13" fmla="*/ 441325 h 1400175"/>
              <a:gd name="connsiteX14" fmla="*/ 1978025 w 2492375"/>
              <a:gd name="connsiteY14" fmla="*/ 536575 h 1400175"/>
              <a:gd name="connsiteX15" fmla="*/ 2492375 w 2492375"/>
              <a:gd name="connsiteY15" fmla="*/ 504825 h 1400175"/>
              <a:gd name="connsiteX0" fmla="*/ 22225 w 2492375"/>
              <a:gd name="connsiteY0" fmla="*/ 1400175 h 1400175"/>
              <a:gd name="connsiteX1" fmla="*/ 92075 w 2492375"/>
              <a:gd name="connsiteY1" fmla="*/ 1050925 h 1400175"/>
              <a:gd name="connsiteX2" fmla="*/ 244475 w 2492375"/>
              <a:gd name="connsiteY2" fmla="*/ 720725 h 1400175"/>
              <a:gd name="connsiteX3" fmla="*/ 390525 w 2492375"/>
              <a:gd name="connsiteY3" fmla="*/ 396875 h 1400175"/>
              <a:gd name="connsiteX4" fmla="*/ 200025 w 2492375"/>
              <a:gd name="connsiteY4" fmla="*/ 206375 h 1400175"/>
              <a:gd name="connsiteX5" fmla="*/ 9525 w 2492375"/>
              <a:gd name="connsiteY5" fmla="*/ 79375 h 1400175"/>
              <a:gd name="connsiteX6" fmla="*/ 142875 w 2492375"/>
              <a:gd name="connsiteY6" fmla="*/ 9525 h 1400175"/>
              <a:gd name="connsiteX7" fmla="*/ 409575 w 2492375"/>
              <a:gd name="connsiteY7" fmla="*/ 136525 h 1400175"/>
              <a:gd name="connsiteX8" fmla="*/ 714375 w 2492375"/>
              <a:gd name="connsiteY8" fmla="*/ 352425 h 1400175"/>
              <a:gd name="connsiteX9" fmla="*/ 1152525 w 2492375"/>
              <a:gd name="connsiteY9" fmla="*/ 441325 h 1400175"/>
              <a:gd name="connsiteX10" fmla="*/ 1374775 w 2492375"/>
              <a:gd name="connsiteY10" fmla="*/ 276225 h 1400175"/>
              <a:gd name="connsiteX11" fmla="*/ 1571625 w 2492375"/>
              <a:gd name="connsiteY11" fmla="*/ 238125 h 1400175"/>
              <a:gd name="connsiteX12" fmla="*/ 1539875 w 2492375"/>
              <a:gd name="connsiteY12" fmla="*/ 441325 h 1400175"/>
              <a:gd name="connsiteX13" fmla="*/ 1978025 w 2492375"/>
              <a:gd name="connsiteY13" fmla="*/ 536575 h 1400175"/>
              <a:gd name="connsiteX14" fmla="*/ 2492375 w 2492375"/>
              <a:gd name="connsiteY14" fmla="*/ 504825 h 1400175"/>
              <a:gd name="connsiteX0" fmla="*/ 22225 w 2492375"/>
              <a:gd name="connsiteY0" fmla="*/ 1400175 h 1400175"/>
              <a:gd name="connsiteX1" fmla="*/ 92075 w 2492375"/>
              <a:gd name="connsiteY1" fmla="*/ 1050925 h 1400175"/>
              <a:gd name="connsiteX2" fmla="*/ 244475 w 2492375"/>
              <a:gd name="connsiteY2" fmla="*/ 720725 h 1400175"/>
              <a:gd name="connsiteX3" fmla="*/ 314325 w 2492375"/>
              <a:gd name="connsiteY3" fmla="*/ 377825 h 1400175"/>
              <a:gd name="connsiteX4" fmla="*/ 200025 w 2492375"/>
              <a:gd name="connsiteY4" fmla="*/ 206375 h 1400175"/>
              <a:gd name="connsiteX5" fmla="*/ 9525 w 2492375"/>
              <a:gd name="connsiteY5" fmla="*/ 79375 h 1400175"/>
              <a:gd name="connsiteX6" fmla="*/ 142875 w 2492375"/>
              <a:gd name="connsiteY6" fmla="*/ 9525 h 1400175"/>
              <a:gd name="connsiteX7" fmla="*/ 409575 w 2492375"/>
              <a:gd name="connsiteY7" fmla="*/ 136525 h 1400175"/>
              <a:gd name="connsiteX8" fmla="*/ 714375 w 2492375"/>
              <a:gd name="connsiteY8" fmla="*/ 352425 h 1400175"/>
              <a:gd name="connsiteX9" fmla="*/ 1152525 w 2492375"/>
              <a:gd name="connsiteY9" fmla="*/ 441325 h 1400175"/>
              <a:gd name="connsiteX10" fmla="*/ 1374775 w 2492375"/>
              <a:gd name="connsiteY10" fmla="*/ 276225 h 1400175"/>
              <a:gd name="connsiteX11" fmla="*/ 1571625 w 2492375"/>
              <a:gd name="connsiteY11" fmla="*/ 238125 h 1400175"/>
              <a:gd name="connsiteX12" fmla="*/ 1539875 w 2492375"/>
              <a:gd name="connsiteY12" fmla="*/ 441325 h 1400175"/>
              <a:gd name="connsiteX13" fmla="*/ 1978025 w 2492375"/>
              <a:gd name="connsiteY13" fmla="*/ 536575 h 1400175"/>
              <a:gd name="connsiteX14" fmla="*/ 2492375 w 2492375"/>
              <a:gd name="connsiteY14" fmla="*/ 504825 h 1400175"/>
              <a:gd name="connsiteX0" fmla="*/ 22225 w 2492375"/>
              <a:gd name="connsiteY0" fmla="*/ 1400175 h 1400175"/>
              <a:gd name="connsiteX1" fmla="*/ 92075 w 2492375"/>
              <a:gd name="connsiteY1" fmla="*/ 1050925 h 1400175"/>
              <a:gd name="connsiteX2" fmla="*/ 244475 w 2492375"/>
              <a:gd name="connsiteY2" fmla="*/ 720725 h 1400175"/>
              <a:gd name="connsiteX3" fmla="*/ 314325 w 2492375"/>
              <a:gd name="connsiteY3" fmla="*/ 377825 h 1400175"/>
              <a:gd name="connsiteX4" fmla="*/ 200025 w 2492375"/>
              <a:gd name="connsiteY4" fmla="*/ 206375 h 1400175"/>
              <a:gd name="connsiteX5" fmla="*/ 9525 w 2492375"/>
              <a:gd name="connsiteY5" fmla="*/ 79375 h 1400175"/>
              <a:gd name="connsiteX6" fmla="*/ 142875 w 2492375"/>
              <a:gd name="connsiteY6" fmla="*/ 9525 h 1400175"/>
              <a:gd name="connsiteX7" fmla="*/ 409575 w 2492375"/>
              <a:gd name="connsiteY7" fmla="*/ 136525 h 1400175"/>
              <a:gd name="connsiteX8" fmla="*/ 714375 w 2492375"/>
              <a:gd name="connsiteY8" fmla="*/ 352425 h 1400175"/>
              <a:gd name="connsiteX9" fmla="*/ 1152525 w 2492375"/>
              <a:gd name="connsiteY9" fmla="*/ 441325 h 1400175"/>
              <a:gd name="connsiteX10" fmla="*/ 1374775 w 2492375"/>
              <a:gd name="connsiteY10" fmla="*/ 276225 h 1400175"/>
              <a:gd name="connsiteX11" fmla="*/ 1571625 w 2492375"/>
              <a:gd name="connsiteY11" fmla="*/ 238125 h 1400175"/>
              <a:gd name="connsiteX12" fmla="*/ 1457325 w 2492375"/>
              <a:gd name="connsiteY12" fmla="*/ 454025 h 1400175"/>
              <a:gd name="connsiteX13" fmla="*/ 1978025 w 2492375"/>
              <a:gd name="connsiteY13" fmla="*/ 536575 h 1400175"/>
              <a:gd name="connsiteX14" fmla="*/ 2492375 w 2492375"/>
              <a:gd name="connsiteY14" fmla="*/ 504825 h 140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92375" h="1400175">
                <a:moveTo>
                  <a:pt x="22225" y="1400175"/>
                </a:moveTo>
                <a:cubicBezTo>
                  <a:pt x="38629" y="1282170"/>
                  <a:pt x="55033" y="1164166"/>
                  <a:pt x="92075" y="1050925"/>
                </a:cubicBezTo>
                <a:cubicBezTo>
                  <a:pt x="129117" y="937684"/>
                  <a:pt x="207433" y="832908"/>
                  <a:pt x="244475" y="720725"/>
                </a:cubicBezTo>
                <a:cubicBezTo>
                  <a:pt x="281517" y="608542"/>
                  <a:pt x="321733" y="463550"/>
                  <a:pt x="314325" y="377825"/>
                </a:cubicBezTo>
                <a:cubicBezTo>
                  <a:pt x="306917" y="292100"/>
                  <a:pt x="250825" y="256117"/>
                  <a:pt x="200025" y="206375"/>
                </a:cubicBezTo>
                <a:cubicBezTo>
                  <a:pt x="149225" y="156633"/>
                  <a:pt x="19050" y="112183"/>
                  <a:pt x="9525" y="79375"/>
                </a:cubicBezTo>
                <a:cubicBezTo>
                  <a:pt x="0" y="46567"/>
                  <a:pt x="76200" y="0"/>
                  <a:pt x="142875" y="9525"/>
                </a:cubicBezTo>
                <a:cubicBezTo>
                  <a:pt x="209550" y="19050"/>
                  <a:pt x="314325" y="79375"/>
                  <a:pt x="409575" y="136525"/>
                </a:cubicBezTo>
                <a:cubicBezTo>
                  <a:pt x="504825" y="193675"/>
                  <a:pt x="590550" y="301625"/>
                  <a:pt x="714375" y="352425"/>
                </a:cubicBezTo>
                <a:cubicBezTo>
                  <a:pt x="838200" y="403225"/>
                  <a:pt x="1042458" y="454025"/>
                  <a:pt x="1152525" y="441325"/>
                </a:cubicBezTo>
                <a:cubicBezTo>
                  <a:pt x="1262592" y="428625"/>
                  <a:pt x="1304925" y="310092"/>
                  <a:pt x="1374775" y="276225"/>
                </a:cubicBezTo>
                <a:cubicBezTo>
                  <a:pt x="1444625" y="242358"/>
                  <a:pt x="1557867" y="208492"/>
                  <a:pt x="1571625" y="238125"/>
                </a:cubicBezTo>
                <a:cubicBezTo>
                  <a:pt x="1585383" y="267758"/>
                  <a:pt x="1389592" y="404283"/>
                  <a:pt x="1457325" y="454025"/>
                </a:cubicBezTo>
                <a:cubicBezTo>
                  <a:pt x="1525058" y="503767"/>
                  <a:pt x="1805517" y="528108"/>
                  <a:pt x="1978025" y="536575"/>
                </a:cubicBezTo>
                <a:cubicBezTo>
                  <a:pt x="2150533" y="545042"/>
                  <a:pt x="2314575" y="525991"/>
                  <a:pt x="2492375" y="504825"/>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7" name="Freeform 56"/>
          <p:cNvSpPr/>
          <p:nvPr/>
        </p:nvSpPr>
        <p:spPr>
          <a:xfrm>
            <a:off x="7877175" y="5715000"/>
            <a:ext cx="809625" cy="660400"/>
          </a:xfrm>
          <a:custGeom>
            <a:avLst/>
            <a:gdLst>
              <a:gd name="connsiteX0" fmla="*/ 41275 w 777875"/>
              <a:gd name="connsiteY0" fmla="*/ 660400 h 660400"/>
              <a:gd name="connsiteX1" fmla="*/ 53975 w 777875"/>
              <a:gd name="connsiteY1" fmla="*/ 298450 h 660400"/>
              <a:gd name="connsiteX2" fmla="*/ 365125 w 777875"/>
              <a:gd name="connsiteY2" fmla="*/ 82550 h 660400"/>
              <a:gd name="connsiteX3" fmla="*/ 777875 w 777875"/>
              <a:gd name="connsiteY3" fmla="*/ 0 h 660400"/>
              <a:gd name="connsiteX0" fmla="*/ 41275 w 809625"/>
              <a:gd name="connsiteY0" fmla="*/ 660400 h 660400"/>
              <a:gd name="connsiteX1" fmla="*/ 53975 w 809625"/>
              <a:gd name="connsiteY1" fmla="*/ 298450 h 660400"/>
              <a:gd name="connsiteX2" fmla="*/ 365125 w 809625"/>
              <a:gd name="connsiteY2" fmla="*/ 82550 h 660400"/>
              <a:gd name="connsiteX3" fmla="*/ 809625 w 809625"/>
              <a:gd name="connsiteY3" fmla="*/ 0 h 660400"/>
            </a:gdLst>
            <a:ahLst/>
            <a:cxnLst>
              <a:cxn ang="0">
                <a:pos x="connsiteX0" y="connsiteY0"/>
              </a:cxn>
              <a:cxn ang="0">
                <a:pos x="connsiteX1" y="connsiteY1"/>
              </a:cxn>
              <a:cxn ang="0">
                <a:pos x="connsiteX2" y="connsiteY2"/>
              </a:cxn>
              <a:cxn ang="0">
                <a:pos x="connsiteX3" y="connsiteY3"/>
              </a:cxn>
            </a:cxnLst>
            <a:rect l="l" t="t" r="r" b="b"/>
            <a:pathLst>
              <a:path w="809625" h="660400">
                <a:moveTo>
                  <a:pt x="41275" y="660400"/>
                </a:moveTo>
                <a:cubicBezTo>
                  <a:pt x="20637" y="527579"/>
                  <a:pt x="0" y="394758"/>
                  <a:pt x="53975" y="298450"/>
                </a:cubicBezTo>
                <a:cubicBezTo>
                  <a:pt x="107950" y="202142"/>
                  <a:pt x="239183" y="132292"/>
                  <a:pt x="365125" y="82550"/>
                </a:cubicBezTo>
                <a:cubicBezTo>
                  <a:pt x="491067" y="32808"/>
                  <a:pt x="663575" y="16404"/>
                  <a:pt x="809625" y="0"/>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8" name="TextBox 57"/>
          <p:cNvSpPr txBox="1"/>
          <p:nvPr/>
        </p:nvSpPr>
        <p:spPr>
          <a:xfrm>
            <a:off x="58674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59" name="TextBox 58"/>
          <p:cNvSpPr txBox="1"/>
          <p:nvPr/>
        </p:nvSpPr>
        <p:spPr>
          <a:xfrm>
            <a:off x="8610600" y="5181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0" name="TextBox 59"/>
          <p:cNvSpPr txBox="1"/>
          <p:nvPr/>
        </p:nvSpPr>
        <p:spPr>
          <a:xfrm>
            <a:off x="76962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1" name="TextBox 60"/>
          <p:cNvSpPr txBox="1"/>
          <p:nvPr/>
        </p:nvSpPr>
        <p:spPr>
          <a:xfrm>
            <a:off x="8610600" y="5562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2" name="Freeform 61"/>
          <p:cNvSpPr/>
          <p:nvPr/>
        </p:nvSpPr>
        <p:spPr>
          <a:xfrm>
            <a:off x="3389313" y="1695450"/>
            <a:ext cx="5145087" cy="1606550"/>
          </a:xfrm>
          <a:custGeom>
            <a:avLst/>
            <a:gdLst>
              <a:gd name="connsiteX0" fmla="*/ 167217 w 5304367"/>
              <a:gd name="connsiteY0" fmla="*/ 0 h 1606550"/>
              <a:gd name="connsiteX1" fmla="*/ 256117 w 5304367"/>
              <a:gd name="connsiteY1" fmla="*/ 190500 h 1606550"/>
              <a:gd name="connsiteX2" fmla="*/ 186267 w 5304367"/>
              <a:gd name="connsiteY2" fmla="*/ 393700 h 1606550"/>
              <a:gd name="connsiteX3" fmla="*/ 408517 w 5304367"/>
              <a:gd name="connsiteY3" fmla="*/ 431800 h 1606550"/>
              <a:gd name="connsiteX4" fmla="*/ 681567 w 5304367"/>
              <a:gd name="connsiteY4" fmla="*/ 260350 h 1606550"/>
              <a:gd name="connsiteX5" fmla="*/ 973667 w 5304367"/>
              <a:gd name="connsiteY5" fmla="*/ 234950 h 1606550"/>
              <a:gd name="connsiteX6" fmla="*/ 1265767 w 5304367"/>
              <a:gd name="connsiteY6" fmla="*/ 336550 h 1606550"/>
              <a:gd name="connsiteX7" fmla="*/ 776817 w 5304367"/>
              <a:gd name="connsiteY7" fmla="*/ 482600 h 1606550"/>
              <a:gd name="connsiteX8" fmla="*/ 541867 w 5304367"/>
              <a:gd name="connsiteY8" fmla="*/ 552450 h 1606550"/>
              <a:gd name="connsiteX9" fmla="*/ 306917 w 5304367"/>
              <a:gd name="connsiteY9" fmla="*/ 781050 h 1606550"/>
              <a:gd name="connsiteX10" fmla="*/ 40217 w 5304367"/>
              <a:gd name="connsiteY10" fmla="*/ 1054100 h 1606550"/>
              <a:gd name="connsiteX11" fmla="*/ 65617 w 5304367"/>
              <a:gd name="connsiteY11" fmla="*/ 1314450 h 1606550"/>
              <a:gd name="connsiteX12" fmla="*/ 287867 w 5304367"/>
              <a:gd name="connsiteY12" fmla="*/ 1390650 h 1606550"/>
              <a:gd name="connsiteX13" fmla="*/ 630767 w 5304367"/>
              <a:gd name="connsiteY13" fmla="*/ 1181100 h 1606550"/>
              <a:gd name="connsiteX14" fmla="*/ 776817 w 5304367"/>
              <a:gd name="connsiteY14" fmla="*/ 965200 h 1606550"/>
              <a:gd name="connsiteX15" fmla="*/ 1164167 w 5304367"/>
              <a:gd name="connsiteY15" fmla="*/ 895350 h 1606550"/>
              <a:gd name="connsiteX16" fmla="*/ 1608667 w 5304367"/>
              <a:gd name="connsiteY16" fmla="*/ 869950 h 1606550"/>
              <a:gd name="connsiteX17" fmla="*/ 2072217 w 5304367"/>
              <a:gd name="connsiteY17" fmla="*/ 755650 h 1606550"/>
              <a:gd name="connsiteX18" fmla="*/ 2459567 w 5304367"/>
              <a:gd name="connsiteY18" fmla="*/ 660400 h 1606550"/>
              <a:gd name="connsiteX19" fmla="*/ 2789767 w 5304367"/>
              <a:gd name="connsiteY19" fmla="*/ 742950 h 1606550"/>
              <a:gd name="connsiteX20" fmla="*/ 3119967 w 5304367"/>
              <a:gd name="connsiteY20" fmla="*/ 977900 h 1606550"/>
              <a:gd name="connsiteX21" fmla="*/ 3335867 w 5304367"/>
              <a:gd name="connsiteY21" fmla="*/ 1327150 h 1606550"/>
              <a:gd name="connsiteX22" fmla="*/ 3323167 w 5304367"/>
              <a:gd name="connsiteY22" fmla="*/ 1517650 h 1606550"/>
              <a:gd name="connsiteX23" fmla="*/ 3608917 w 5304367"/>
              <a:gd name="connsiteY23" fmla="*/ 1593850 h 1606550"/>
              <a:gd name="connsiteX24" fmla="*/ 3996267 w 5304367"/>
              <a:gd name="connsiteY24" fmla="*/ 1593850 h 1606550"/>
              <a:gd name="connsiteX25" fmla="*/ 4447117 w 5304367"/>
              <a:gd name="connsiteY25" fmla="*/ 1555750 h 1606550"/>
              <a:gd name="connsiteX26" fmla="*/ 4878917 w 5304367"/>
              <a:gd name="connsiteY26" fmla="*/ 1536700 h 1606550"/>
              <a:gd name="connsiteX27" fmla="*/ 5228167 w 5304367"/>
              <a:gd name="connsiteY27" fmla="*/ 1485900 h 1606550"/>
              <a:gd name="connsiteX28" fmla="*/ 5304367 w 5304367"/>
              <a:gd name="connsiteY28" fmla="*/ 1473200 h 1606550"/>
              <a:gd name="connsiteX0" fmla="*/ 167217 w 5228167"/>
              <a:gd name="connsiteY0" fmla="*/ 0 h 1606550"/>
              <a:gd name="connsiteX1" fmla="*/ 256117 w 5228167"/>
              <a:gd name="connsiteY1" fmla="*/ 190500 h 1606550"/>
              <a:gd name="connsiteX2" fmla="*/ 186267 w 5228167"/>
              <a:gd name="connsiteY2" fmla="*/ 393700 h 1606550"/>
              <a:gd name="connsiteX3" fmla="*/ 408517 w 5228167"/>
              <a:gd name="connsiteY3" fmla="*/ 431800 h 1606550"/>
              <a:gd name="connsiteX4" fmla="*/ 681567 w 5228167"/>
              <a:gd name="connsiteY4" fmla="*/ 260350 h 1606550"/>
              <a:gd name="connsiteX5" fmla="*/ 973667 w 5228167"/>
              <a:gd name="connsiteY5" fmla="*/ 234950 h 1606550"/>
              <a:gd name="connsiteX6" fmla="*/ 1265767 w 5228167"/>
              <a:gd name="connsiteY6" fmla="*/ 336550 h 1606550"/>
              <a:gd name="connsiteX7" fmla="*/ 776817 w 5228167"/>
              <a:gd name="connsiteY7" fmla="*/ 482600 h 1606550"/>
              <a:gd name="connsiteX8" fmla="*/ 541867 w 5228167"/>
              <a:gd name="connsiteY8" fmla="*/ 552450 h 1606550"/>
              <a:gd name="connsiteX9" fmla="*/ 306917 w 5228167"/>
              <a:gd name="connsiteY9" fmla="*/ 781050 h 1606550"/>
              <a:gd name="connsiteX10" fmla="*/ 40217 w 5228167"/>
              <a:gd name="connsiteY10" fmla="*/ 1054100 h 1606550"/>
              <a:gd name="connsiteX11" fmla="*/ 65617 w 5228167"/>
              <a:gd name="connsiteY11" fmla="*/ 1314450 h 1606550"/>
              <a:gd name="connsiteX12" fmla="*/ 287867 w 5228167"/>
              <a:gd name="connsiteY12" fmla="*/ 1390650 h 1606550"/>
              <a:gd name="connsiteX13" fmla="*/ 630767 w 5228167"/>
              <a:gd name="connsiteY13" fmla="*/ 1181100 h 1606550"/>
              <a:gd name="connsiteX14" fmla="*/ 776817 w 5228167"/>
              <a:gd name="connsiteY14" fmla="*/ 965200 h 1606550"/>
              <a:gd name="connsiteX15" fmla="*/ 1164167 w 5228167"/>
              <a:gd name="connsiteY15" fmla="*/ 895350 h 1606550"/>
              <a:gd name="connsiteX16" fmla="*/ 1608667 w 5228167"/>
              <a:gd name="connsiteY16" fmla="*/ 869950 h 1606550"/>
              <a:gd name="connsiteX17" fmla="*/ 2072217 w 5228167"/>
              <a:gd name="connsiteY17" fmla="*/ 755650 h 1606550"/>
              <a:gd name="connsiteX18" fmla="*/ 2459567 w 5228167"/>
              <a:gd name="connsiteY18" fmla="*/ 660400 h 1606550"/>
              <a:gd name="connsiteX19" fmla="*/ 2789767 w 5228167"/>
              <a:gd name="connsiteY19" fmla="*/ 742950 h 1606550"/>
              <a:gd name="connsiteX20" fmla="*/ 3119967 w 5228167"/>
              <a:gd name="connsiteY20" fmla="*/ 977900 h 1606550"/>
              <a:gd name="connsiteX21" fmla="*/ 3335867 w 5228167"/>
              <a:gd name="connsiteY21" fmla="*/ 1327150 h 1606550"/>
              <a:gd name="connsiteX22" fmla="*/ 3323167 w 5228167"/>
              <a:gd name="connsiteY22" fmla="*/ 1517650 h 1606550"/>
              <a:gd name="connsiteX23" fmla="*/ 3608917 w 5228167"/>
              <a:gd name="connsiteY23" fmla="*/ 1593850 h 1606550"/>
              <a:gd name="connsiteX24" fmla="*/ 3996267 w 5228167"/>
              <a:gd name="connsiteY24" fmla="*/ 1593850 h 1606550"/>
              <a:gd name="connsiteX25" fmla="*/ 4447117 w 5228167"/>
              <a:gd name="connsiteY25" fmla="*/ 1555750 h 1606550"/>
              <a:gd name="connsiteX26" fmla="*/ 4878917 w 5228167"/>
              <a:gd name="connsiteY26" fmla="*/ 1536700 h 1606550"/>
              <a:gd name="connsiteX27" fmla="*/ 5228167 w 5228167"/>
              <a:gd name="connsiteY27" fmla="*/ 1485900 h 1606550"/>
              <a:gd name="connsiteX0" fmla="*/ 167217 w 5145617"/>
              <a:gd name="connsiteY0" fmla="*/ 0 h 1606550"/>
              <a:gd name="connsiteX1" fmla="*/ 256117 w 5145617"/>
              <a:gd name="connsiteY1" fmla="*/ 190500 h 1606550"/>
              <a:gd name="connsiteX2" fmla="*/ 186267 w 5145617"/>
              <a:gd name="connsiteY2" fmla="*/ 393700 h 1606550"/>
              <a:gd name="connsiteX3" fmla="*/ 408517 w 5145617"/>
              <a:gd name="connsiteY3" fmla="*/ 431800 h 1606550"/>
              <a:gd name="connsiteX4" fmla="*/ 681567 w 5145617"/>
              <a:gd name="connsiteY4" fmla="*/ 260350 h 1606550"/>
              <a:gd name="connsiteX5" fmla="*/ 973667 w 5145617"/>
              <a:gd name="connsiteY5" fmla="*/ 234950 h 1606550"/>
              <a:gd name="connsiteX6" fmla="*/ 1265767 w 5145617"/>
              <a:gd name="connsiteY6" fmla="*/ 336550 h 1606550"/>
              <a:gd name="connsiteX7" fmla="*/ 776817 w 5145617"/>
              <a:gd name="connsiteY7" fmla="*/ 482600 h 1606550"/>
              <a:gd name="connsiteX8" fmla="*/ 541867 w 5145617"/>
              <a:gd name="connsiteY8" fmla="*/ 552450 h 1606550"/>
              <a:gd name="connsiteX9" fmla="*/ 306917 w 5145617"/>
              <a:gd name="connsiteY9" fmla="*/ 781050 h 1606550"/>
              <a:gd name="connsiteX10" fmla="*/ 40217 w 5145617"/>
              <a:gd name="connsiteY10" fmla="*/ 1054100 h 1606550"/>
              <a:gd name="connsiteX11" fmla="*/ 65617 w 5145617"/>
              <a:gd name="connsiteY11" fmla="*/ 1314450 h 1606550"/>
              <a:gd name="connsiteX12" fmla="*/ 287867 w 5145617"/>
              <a:gd name="connsiteY12" fmla="*/ 1390650 h 1606550"/>
              <a:gd name="connsiteX13" fmla="*/ 630767 w 5145617"/>
              <a:gd name="connsiteY13" fmla="*/ 1181100 h 1606550"/>
              <a:gd name="connsiteX14" fmla="*/ 776817 w 5145617"/>
              <a:gd name="connsiteY14" fmla="*/ 965200 h 1606550"/>
              <a:gd name="connsiteX15" fmla="*/ 1164167 w 5145617"/>
              <a:gd name="connsiteY15" fmla="*/ 895350 h 1606550"/>
              <a:gd name="connsiteX16" fmla="*/ 1608667 w 5145617"/>
              <a:gd name="connsiteY16" fmla="*/ 869950 h 1606550"/>
              <a:gd name="connsiteX17" fmla="*/ 2072217 w 5145617"/>
              <a:gd name="connsiteY17" fmla="*/ 755650 h 1606550"/>
              <a:gd name="connsiteX18" fmla="*/ 2459567 w 5145617"/>
              <a:gd name="connsiteY18" fmla="*/ 660400 h 1606550"/>
              <a:gd name="connsiteX19" fmla="*/ 2789767 w 5145617"/>
              <a:gd name="connsiteY19" fmla="*/ 742950 h 1606550"/>
              <a:gd name="connsiteX20" fmla="*/ 3119967 w 5145617"/>
              <a:gd name="connsiteY20" fmla="*/ 977900 h 1606550"/>
              <a:gd name="connsiteX21" fmla="*/ 3335867 w 5145617"/>
              <a:gd name="connsiteY21" fmla="*/ 1327150 h 1606550"/>
              <a:gd name="connsiteX22" fmla="*/ 3323167 w 5145617"/>
              <a:gd name="connsiteY22" fmla="*/ 1517650 h 1606550"/>
              <a:gd name="connsiteX23" fmla="*/ 3608917 w 5145617"/>
              <a:gd name="connsiteY23" fmla="*/ 1593850 h 1606550"/>
              <a:gd name="connsiteX24" fmla="*/ 3996267 w 5145617"/>
              <a:gd name="connsiteY24" fmla="*/ 1593850 h 1606550"/>
              <a:gd name="connsiteX25" fmla="*/ 4447117 w 5145617"/>
              <a:gd name="connsiteY25" fmla="*/ 1555750 h 1606550"/>
              <a:gd name="connsiteX26" fmla="*/ 4878917 w 5145617"/>
              <a:gd name="connsiteY26" fmla="*/ 1536700 h 1606550"/>
              <a:gd name="connsiteX27" fmla="*/ 5145617 w 5145617"/>
              <a:gd name="connsiteY27" fmla="*/ 1581150 h 160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5617" h="1606550">
                <a:moveTo>
                  <a:pt x="167217" y="0"/>
                </a:moveTo>
                <a:cubicBezTo>
                  <a:pt x="210079" y="62441"/>
                  <a:pt x="252942" y="124883"/>
                  <a:pt x="256117" y="190500"/>
                </a:cubicBezTo>
                <a:cubicBezTo>
                  <a:pt x="259292" y="256117"/>
                  <a:pt x="160867" y="353483"/>
                  <a:pt x="186267" y="393700"/>
                </a:cubicBezTo>
                <a:cubicBezTo>
                  <a:pt x="211667" y="433917"/>
                  <a:pt x="325967" y="454025"/>
                  <a:pt x="408517" y="431800"/>
                </a:cubicBezTo>
                <a:cubicBezTo>
                  <a:pt x="491067" y="409575"/>
                  <a:pt x="587375" y="293158"/>
                  <a:pt x="681567" y="260350"/>
                </a:cubicBezTo>
                <a:cubicBezTo>
                  <a:pt x="775759" y="227542"/>
                  <a:pt x="876300" y="222250"/>
                  <a:pt x="973667" y="234950"/>
                </a:cubicBezTo>
                <a:cubicBezTo>
                  <a:pt x="1071034" y="247650"/>
                  <a:pt x="1298575" y="295275"/>
                  <a:pt x="1265767" y="336550"/>
                </a:cubicBezTo>
                <a:cubicBezTo>
                  <a:pt x="1232959" y="377825"/>
                  <a:pt x="776817" y="482600"/>
                  <a:pt x="776817" y="482600"/>
                </a:cubicBezTo>
                <a:cubicBezTo>
                  <a:pt x="656167" y="518583"/>
                  <a:pt x="620184" y="502708"/>
                  <a:pt x="541867" y="552450"/>
                </a:cubicBezTo>
                <a:cubicBezTo>
                  <a:pt x="463550" y="602192"/>
                  <a:pt x="390525" y="697442"/>
                  <a:pt x="306917" y="781050"/>
                </a:cubicBezTo>
                <a:cubicBezTo>
                  <a:pt x="223309" y="864658"/>
                  <a:pt x="80434" y="965200"/>
                  <a:pt x="40217" y="1054100"/>
                </a:cubicBezTo>
                <a:cubicBezTo>
                  <a:pt x="0" y="1143000"/>
                  <a:pt x="24342" y="1258358"/>
                  <a:pt x="65617" y="1314450"/>
                </a:cubicBezTo>
                <a:cubicBezTo>
                  <a:pt x="106892" y="1370542"/>
                  <a:pt x="193675" y="1412875"/>
                  <a:pt x="287867" y="1390650"/>
                </a:cubicBezTo>
                <a:cubicBezTo>
                  <a:pt x="382059" y="1368425"/>
                  <a:pt x="549275" y="1252008"/>
                  <a:pt x="630767" y="1181100"/>
                </a:cubicBezTo>
                <a:cubicBezTo>
                  <a:pt x="712259" y="1110192"/>
                  <a:pt x="687917" y="1012825"/>
                  <a:pt x="776817" y="965200"/>
                </a:cubicBezTo>
                <a:cubicBezTo>
                  <a:pt x="865717" y="917575"/>
                  <a:pt x="1025525" y="911225"/>
                  <a:pt x="1164167" y="895350"/>
                </a:cubicBezTo>
                <a:cubicBezTo>
                  <a:pt x="1302809" y="879475"/>
                  <a:pt x="1457325" y="893233"/>
                  <a:pt x="1608667" y="869950"/>
                </a:cubicBezTo>
                <a:cubicBezTo>
                  <a:pt x="1760009" y="846667"/>
                  <a:pt x="2072217" y="755650"/>
                  <a:pt x="2072217" y="755650"/>
                </a:cubicBezTo>
                <a:cubicBezTo>
                  <a:pt x="2214034" y="720725"/>
                  <a:pt x="2339975" y="662517"/>
                  <a:pt x="2459567" y="660400"/>
                </a:cubicBezTo>
                <a:cubicBezTo>
                  <a:pt x="2579159" y="658283"/>
                  <a:pt x="2679700" y="690033"/>
                  <a:pt x="2789767" y="742950"/>
                </a:cubicBezTo>
                <a:cubicBezTo>
                  <a:pt x="2899834" y="795867"/>
                  <a:pt x="3028950" y="880533"/>
                  <a:pt x="3119967" y="977900"/>
                </a:cubicBezTo>
                <a:cubicBezTo>
                  <a:pt x="3210984" y="1075267"/>
                  <a:pt x="3302000" y="1237192"/>
                  <a:pt x="3335867" y="1327150"/>
                </a:cubicBezTo>
                <a:cubicBezTo>
                  <a:pt x="3369734" y="1417108"/>
                  <a:pt x="3277659" y="1473200"/>
                  <a:pt x="3323167" y="1517650"/>
                </a:cubicBezTo>
                <a:cubicBezTo>
                  <a:pt x="3368675" y="1562100"/>
                  <a:pt x="3496734" y="1581150"/>
                  <a:pt x="3608917" y="1593850"/>
                </a:cubicBezTo>
                <a:cubicBezTo>
                  <a:pt x="3721100" y="1606550"/>
                  <a:pt x="3856567" y="1600200"/>
                  <a:pt x="3996267" y="1593850"/>
                </a:cubicBezTo>
                <a:cubicBezTo>
                  <a:pt x="4135967" y="1587500"/>
                  <a:pt x="4300009" y="1565275"/>
                  <a:pt x="4447117" y="1555750"/>
                </a:cubicBezTo>
                <a:cubicBezTo>
                  <a:pt x="4594225" y="1546225"/>
                  <a:pt x="4762500" y="1532467"/>
                  <a:pt x="4878917" y="1536700"/>
                </a:cubicBezTo>
                <a:cubicBezTo>
                  <a:pt x="4995334" y="1540933"/>
                  <a:pt x="5074709" y="1591733"/>
                  <a:pt x="5145617" y="1581150"/>
                </a:cubicBezTo>
              </a:path>
            </a:pathLst>
          </a:custGeom>
          <a:ln w="15875">
            <a:solidFill>
              <a:srgbClr val="FF66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3271" name="TextBox 62"/>
          <p:cNvSpPr txBox="1">
            <a:spLocks noChangeArrowheads="1"/>
          </p:cNvSpPr>
          <p:nvPr/>
        </p:nvSpPr>
        <p:spPr bwMode="auto">
          <a:xfrm>
            <a:off x="3352800" y="14478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53272" name="TextBox 63"/>
          <p:cNvSpPr txBox="1">
            <a:spLocks noChangeArrowheads="1"/>
          </p:cNvSpPr>
          <p:nvPr/>
        </p:nvSpPr>
        <p:spPr bwMode="auto">
          <a:xfrm>
            <a:off x="8534400" y="31242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53273" name="TextBox 64"/>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53274" name="TextBox 66"/>
          <p:cNvSpPr txBox="1">
            <a:spLocks noChangeArrowheads="1"/>
          </p:cNvSpPr>
          <p:nvPr/>
        </p:nvSpPr>
        <p:spPr bwMode="auto">
          <a:xfrm>
            <a:off x="152400" y="762000"/>
            <a:ext cx="31242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Local KAPX Radar/Water Vapor     </a:t>
            </a:r>
          </a:p>
        </p:txBody>
      </p:sp>
      <p:sp>
        <p:nvSpPr>
          <p:cNvPr id="53275" name="TextBox 67"/>
          <p:cNvSpPr txBox="1">
            <a:spLocks noChangeArrowheads="1"/>
          </p:cNvSpPr>
          <p:nvPr/>
        </p:nvSpPr>
        <p:spPr bwMode="auto">
          <a:xfrm>
            <a:off x="3352800" y="762000"/>
            <a:ext cx="5638800" cy="338138"/>
          </a:xfrm>
          <a:prstGeom prst="rect">
            <a:avLst/>
          </a:prstGeom>
          <a:noFill/>
          <a:ln w="9525">
            <a:noFill/>
            <a:miter lim="800000"/>
            <a:headEnd/>
            <a:tailEnd/>
          </a:ln>
        </p:spPr>
        <p:txBody>
          <a:bodyPr>
            <a:spAutoFit/>
          </a:bodyPr>
          <a:lstStyle/>
          <a:p>
            <a:pPr algn="r"/>
            <a:r>
              <a:rPr lang="en-US" sz="1600" b="1">
                <a:solidFill>
                  <a:schemeClr val="bg1"/>
                </a:solidFill>
                <a:latin typeface="Candara" pitchFamily="34" charset="0"/>
              </a:rPr>
              <a:t>Surface Map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5626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55299" name="Picture 2" descr="\\APX-S-FILESVR\HOME\john.boris\My Documents\Downloads\Presentation Images\radarobs2148z8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
        <p:nvSpPr>
          <p:cNvPr id="55300" name="TextBox 8"/>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Reflectivity/Surface Observations</a:t>
            </a:r>
          </a:p>
        </p:txBody>
      </p:sp>
      <p:cxnSp>
        <p:nvCxnSpPr>
          <p:cNvPr id="11" name="Straight Connector 10"/>
          <p:cNvCxnSpPr/>
          <p:nvPr/>
        </p:nvCxnSpPr>
        <p:spPr>
          <a:xfrm rot="5400000">
            <a:off x="3619500" y="4762500"/>
            <a:ext cx="2133600" cy="381000"/>
          </a:xfrm>
          <a:prstGeom prst="line">
            <a:avLst/>
          </a:prstGeom>
          <a:ln w="2540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55302" name="TextBox 7"/>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55626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1026" name="Picture 2" descr="G:\Presentation Images\radarxctn.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a:solidFill>
              <a:schemeClr val="accent1">
                <a:shade val="50000"/>
                <a:satMod val="110000"/>
              </a:schemeClr>
            </a:solidFill>
          </a:ln>
        </p:spPr>
      </p:pic>
      <p:sp>
        <p:nvSpPr>
          <p:cNvPr id="57348" name="TextBox 9"/>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 Cross Section/Temperatures</a:t>
            </a:r>
          </a:p>
        </p:txBody>
      </p:sp>
      <p:sp>
        <p:nvSpPr>
          <p:cNvPr id="14" name="Freeform 13"/>
          <p:cNvSpPr/>
          <p:nvPr/>
        </p:nvSpPr>
        <p:spPr>
          <a:xfrm>
            <a:off x="2620963" y="4008438"/>
            <a:ext cx="5765800" cy="1382712"/>
          </a:xfrm>
          <a:custGeom>
            <a:avLst/>
            <a:gdLst>
              <a:gd name="connsiteX0" fmla="*/ 5759500 w 5820460"/>
              <a:gd name="connsiteY0" fmla="*/ 1604466 h 1604466"/>
              <a:gd name="connsiteX1" fmla="*/ 3016300 w 5820460"/>
              <a:gd name="connsiteY1" fmla="*/ 1465478 h 1604466"/>
              <a:gd name="connsiteX2" fmla="*/ 836371 w 5820460"/>
              <a:gd name="connsiteY2" fmla="*/ 1333804 h 1604466"/>
              <a:gd name="connsiteX3" fmla="*/ 221894 w 5820460"/>
              <a:gd name="connsiteY3" fmla="*/ 1275282 h 1604466"/>
              <a:gd name="connsiteX4" fmla="*/ 112166 w 5820460"/>
              <a:gd name="connsiteY4" fmla="*/ 1209446 h 1604466"/>
              <a:gd name="connsiteX5" fmla="*/ 119481 w 5820460"/>
              <a:gd name="connsiteY5" fmla="*/ 1150924 h 1604466"/>
              <a:gd name="connsiteX6" fmla="*/ 829055 w 5820460"/>
              <a:gd name="connsiteY6" fmla="*/ 1048511 h 1604466"/>
              <a:gd name="connsiteX7" fmla="*/ 2050694 w 5820460"/>
              <a:gd name="connsiteY7" fmla="*/ 821740 h 1604466"/>
              <a:gd name="connsiteX8" fmla="*/ 3096767 w 5820460"/>
              <a:gd name="connsiteY8" fmla="*/ 631545 h 1604466"/>
              <a:gd name="connsiteX9" fmla="*/ 4172102 w 5820460"/>
              <a:gd name="connsiteY9" fmla="*/ 419404 h 1604466"/>
              <a:gd name="connsiteX10" fmla="*/ 4940198 w 5820460"/>
              <a:gd name="connsiteY10" fmla="*/ 324306 h 1604466"/>
              <a:gd name="connsiteX11" fmla="*/ 5437631 w 5820460"/>
              <a:gd name="connsiteY11" fmla="*/ 265785 h 1604466"/>
              <a:gd name="connsiteX12" fmla="*/ 5766815 w 5820460"/>
              <a:gd name="connsiteY12" fmla="*/ 221894 h 1604466"/>
              <a:gd name="connsiteX13" fmla="*/ 5759500 w 5820460"/>
              <a:gd name="connsiteY13" fmla="*/ 1604466 h 1604466"/>
              <a:gd name="connsiteX0" fmla="*/ 5759500 w 5820460"/>
              <a:gd name="connsiteY0" fmla="*/ 1382572 h 1382572"/>
              <a:gd name="connsiteX1" fmla="*/ 3016300 w 5820460"/>
              <a:gd name="connsiteY1" fmla="*/ 1243584 h 1382572"/>
              <a:gd name="connsiteX2" fmla="*/ 836371 w 5820460"/>
              <a:gd name="connsiteY2" fmla="*/ 1111910 h 1382572"/>
              <a:gd name="connsiteX3" fmla="*/ 221894 w 5820460"/>
              <a:gd name="connsiteY3" fmla="*/ 1053388 h 1382572"/>
              <a:gd name="connsiteX4" fmla="*/ 112166 w 5820460"/>
              <a:gd name="connsiteY4" fmla="*/ 987552 h 1382572"/>
              <a:gd name="connsiteX5" fmla="*/ 119481 w 5820460"/>
              <a:gd name="connsiteY5" fmla="*/ 929030 h 1382572"/>
              <a:gd name="connsiteX6" fmla="*/ 829055 w 5820460"/>
              <a:gd name="connsiteY6" fmla="*/ 826617 h 1382572"/>
              <a:gd name="connsiteX7" fmla="*/ 2050694 w 5820460"/>
              <a:gd name="connsiteY7" fmla="*/ 599846 h 1382572"/>
              <a:gd name="connsiteX8" fmla="*/ 3096767 w 5820460"/>
              <a:gd name="connsiteY8" fmla="*/ 409651 h 1382572"/>
              <a:gd name="connsiteX9" fmla="*/ 4172102 w 5820460"/>
              <a:gd name="connsiteY9" fmla="*/ 197510 h 1382572"/>
              <a:gd name="connsiteX10" fmla="*/ 4940198 w 5820460"/>
              <a:gd name="connsiteY10" fmla="*/ 102412 h 1382572"/>
              <a:gd name="connsiteX11" fmla="*/ 5437631 w 5820460"/>
              <a:gd name="connsiteY11" fmla="*/ 43891 h 1382572"/>
              <a:gd name="connsiteX12" fmla="*/ 5766815 w 5820460"/>
              <a:gd name="connsiteY12" fmla="*/ 0 h 1382572"/>
              <a:gd name="connsiteX13" fmla="*/ 5759500 w 5820460"/>
              <a:gd name="connsiteY13" fmla="*/ 1382572 h 1382572"/>
              <a:gd name="connsiteX0" fmla="*/ 5759500 w 5766815"/>
              <a:gd name="connsiteY0" fmla="*/ 1382572 h 1382572"/>
              <a:gd name="connsiteX1" fmla="*/ 3016300 w 5766815"/>
              <a:gd name="connsiteY1" fmla="*/ 1243584 h 1382572"/>
              <a:gd name="connsiteX2" fmla="*/ 836371 w 5766815"/>
              <a:gd name="connsiteY2" fmla="*/ 1111910 h 1382572"/>
              <a:gd name="connsiteX3" fmla="*/ 221894 w 5766815"/>
              <a:gd name="connsiteY3" fmla="*/ 1053388 h 1382572"/>
              <a:gd name="connsiteX4" fmla="*/ 112166 w 5766815"/>
              <a:gd name="connsiteY4" fmla="*/ 987552 h 1382572"/>
              <a:gd name="connsiteX5" fmla="*/ 119481 w 5766815"/>
              <a:gd name="connsiteY5" fmla="*/ 929030 h 1382572"/>
              <a:gd name="connsiteX6" fmla="*/ 829055 w 5766815"/>
              <a:gd name="connsiteY6" fmla="*/ 826617 h 1382572"/>
              <a:gd name="connsiteX7" fmla="*/ 2050694 w 5766815"/>
              <a:gd name="connsiteY7" fmla="*/ 599846 h 1382572"/>
              <a:gd name="connsiteX8" fmla="*/ 3096767 w 5766815"/>
              <a:gd name="connsiteY8" fmla="*/ 409651 h 1382572"/>
              <a:gd name="connsiteX9" fmla="*/ 4172102 w 5766815"/>
              <a:gd name="connsiteY9" fmla="*/ 197510 h 1382572"/>
              <a:gd name="connsiteX10" fmla="*/ 4940198 w 5766815"/>
              <a:gd name="connsiteY10" fmla="*/ 102412 h 1382572"/>
              <a:gd name="connsiteX11" fmla="*/ 5437631 w 5766815"/>
              <a:gd name="connsiteY11" fmla="*/ 43891 h 1382572"/>
              <a:gd name="connsiteX12" fmla="*/ 5766815 w 5766815"/>
              <a:gd name="connsiteY12" fmla="*/ 0 h 1382572"/>
              <a:gd name="connsiteX13" fmla="*/ 5759500 w 5766815"/>
              <a:gd name="connsiteY13" fmla="*/ 1382572 h 1382572"/>
              <a:gd name="connsiteX0" fmla="*/ 5759500 w 5766815"/>
              <a:gd name="connsiteY0" fmla="*/ 1382572 h 1382572"/>
              <a:gd name="connsiteX1" fmla="*/ 3016300 w 5766815"/>
              <a:gd name="connsiteY1" fmla="*/ 1243584 h 1382572"/>
              <a:gd name="connsiteX2" fmla="*/ 836371 w 5766815"/>
              <a:gd name="connsiteY2" fmla="*/ 1111910 h 1382572"/>
              <a:gd name="connsiteX3" fmla="*/ 221894 w 5766815"/>
              <a:gd name="connsiteY3" fmla="*/ 1053388 h 1382572"/>
              <a:gd name="connsiteX4" fmla="*/ 112166 w 5766815"/>
              <a:gd name="connsiteY4" fmla="*/ 987552 h 1382572"/>
              <a:gd name="connsiteX5" fmla="*/ 119481 w 5766815"/>
              <a:gd name="connsiteY5" fmla="*/ 929030 h 1382572"/>
              <a:gd name="connsiteX6" fmla="*/ 829055 w 5766815"/>
              <a:gd name="connsiteY6" fmla="*/ 826617 h 1382572"/>
              <a:gd name="connsiteX7" fmla="*/ 2050694 w 5766815"/>
              <a:gd name="connsiteY7" fmla="*/ 599846 h 1382572"/>
              <a:gd name="connsiteX8" fmla="*/ 3096767 w 5766815"/>
              <a:gd name="connsiteY8" fmla="*/ 409651 h 1382572"/>
              <a:gd name="connsiteX9" fmla="*/ 4172102 w 5766815"/>
              <a:gd name="connsiteY9" fmla="*/ 197510 h 1382572"/>
              <a:gd name="connsiteX10" fmla="*/ 4940198 w 5766815"/>
              <a:gd name="connsiteY10" fmla="*/ 102412 h 1382572"/>
              <a:gd name="connsiteX11" fmla="*/ 5437631 w 5766815"/>
              <a:gd name="connsiteY11" fmla="*/ 43891 h 1382572"/>
              <a:gd name="connsiteX12" fmla="*/ 5766815 w 5766815"/>
              <a:gd name="connsiteY12" fmla="*/ 0 h 1382572"/>
              <a:gd name="connsiteX13" fmla="*/ 5759500 w 5766815"/>
              <a:gd name="connsiteY13" fmla="*/ 1382572 h 138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6815" h="1382572">
                <a:moveTo>
                  <a:pt x="5759500" y="1382572"/>
                </a:moveTo>
                <a:lnTo>
                  <a:pt x="3016300" y="1243584"/>
                </a:lnTo>
                <a:lnTo>
                  <a:pt x="836371" y="1111910"/>
                </a:lnTo>
                <a:cubicBezTo>
                  <a:pt x="370637" y="1080211"/>
                  <a:pt x="342595" y="1074114"/>
                  <a:pt x="221894" y="1053388"/>
                </a:cubicBezTo>
                <a:cubicBezTo>
                  <a:pt x="101193" y="1032662"/>
                  <a:pt x="129235" y="1008278"/>
                  <a:pt x="112166" y="987552"/>
                </a:cubicBezTo>
                <a:cubicBezTo>
                  <a:pt x="95097" y="966826"/>
                  <a:pt x="0" y="955853"/>
                  <a:pt x="119481" y="929030"/>
                </a:cubicBezTo>
                <a:cubicBezTo>
                  <a:pt x="238963" y="902208"/>
                  <a:pt x="507186" y="881481"/>
                  <a:pt x="829055" y="826617"/>
                </a:cubicBezTo>
                <a:cubicBezTo>
                  <a:pt x="1150924" y="771753"/>
                  <a:pt x="2050694" y="599846"/>
                  <a:pt x="2050694" y="599846"/>
                </a:cubicBezTo>
                <a:lnTo>
                  <a:pt x="3096767" y="409651"/>
                </a:lnTo>
                <a:cubicBezTo>
                  <a:pt x="3450335" y="342595"/>
                  <a:pt x="3864864" y="248716"/>
                  <a:pt x="4172102" y="197510"/>
                </a:cubicBezTo>
                <a:cubicBezTo>
                  <a:pt x="4479340" y="146304"/>
                  <a:pt x="4940198" y="102412"/>
                  <a:pt x="4940198" y="102412"/>
                </a:cubicBezTo>
                <a:lnTo>
                  <a:pt x="5437631" y="43891"/>
                </a:lnTo>
                <a:lnTo>
                  <a:pt x="5766815" y="0"/>
                </a:lnTo>
                <a:cubicBezTo>
                  <a:pt x="5764377" y="460857"/>
                  <a:pt x="5761938" y="921715"/>
                  <a:pt x="5759500" y="1382572"/>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14"/>
          <p:cNvSpPr/>
          <p:nvPr/>
        </p:nvSpPr>
        <p:spPr>
          <a:xfrm>
            <a:off x="5149850" y="4154488"/>
            <a:ext cx="3230563" cy="1304925"/>
          </a:xfrm>
          <a:custGeom>
            <a:avLst/>
            <a:gdLst>
              <a:gd name="connsiteX0" fmla="*/ 3230880 w 3585667"/>
              <a:gd name="connsiteY0" fmla="*/ 1327709 h 1491082"/>
              <a:gd name="connsiteX1" fmla="*/ 1102157 w 3585667"/>
              <a:gd name="connsiteY1" fmla="*/ 1166774 h 1491082"/>
              <a:gd name="connsiteX2" fmla="*/ 319431 w 3585667"/>
              <a:gd name="connsiteY2" fmla="*/ 1093622 h 1491082"/>
              <a:gd name="connsiteX3" fmla="*/ 70714 w 3585667"/>
              <a:gd name="connsiteY3" fmla="*/ 1005840 h 1491082"/>
              <a:gd name="connsiteX4" fmla="*/ 12192 w 3585667"/>
              <a:gd name="connsiteY4" fmla="*/ 969264 h 1491082"/>
              <a:gd name="connsiteX5" fmla="*/ 143866 w 3585667"/>
              <a:gd name="connsiteY5" fmla="*/ 910742 h 1491082"/>
              <a:gd name="connsiteX6" fmla="*/ 868071 w 3585667"/>
              <a:gd name="connsiteY6" fmla="*/ 654710 h 1491082"/>
              <a:gd name="connsiteX7" fmla="*/ 1007059 w 3585667"/>
              <a:gd name="connsiteY7" fmla="*/ 610819 h 1491082"/>
              <a:gd name="connsiteX8" fmla="*/ 1884883 w 3585667"/>
              <a:gd name="connsiteY8" fmla="*/ 420624 h 1491082"/>
              <a:gd name="connsiteX9" fmla="*/ 2631034 w 3585667"/>
              <a:gd name="connsiteY9" fmla="*/ 267005 h 1491082"/>
              <a:gd name="connsiteX10" fmla="*/ 3084576 w 3585667"/>
              <a:gd name="connsiteY10" fmla="*/ 208483 h 1491082"/>
              <a:gd name="connsiteX11" fmla="*/ 3230880 w 3585667"/>
              <a:gd name="connsiteY11" fmla="*/ 186538 h 1491082"/>
              <a:gd name="connsiteX12" fmla="*/ 3230880 w 3585667"/>
              <a:gd name="connsiteY12" fmla="*/ 1327709 h 1491082"/>
              <a:gd name="connsiteX0" fmla="*/ 3230880 w 3230880"/>
              <a:gd name="connsiteY0" fmla="*/ 1327709 h 1491082"/>
              <a:gd name="connsiteX1" fmla="*/ 1102157 w 3230880"/>
              <a:gd name="connsiteY1" fmla="*/ 1166774 h 1491082"/>
              <a:gd name="connsiteX2" fmla="*/ 319431 w 3230880"/>
              <a:gd name="connsiteY2" fmla="*/ 1093622 h 1491082"/>
              <a:gd name="connsiteX3" fmla="*/ 70714 w 3230880"/>
              <a:gd name="connsiteY3" fmla="*/ 1005840 h 1491082"/>
              <a:gd name="connsiteX4" fmla="*/ 12192 w 3230880"/>
              <a:gd name="connsiteY4" fmla="*/ 969264 h 1491082"/>
              <a:gd name="connsiteX5" fmla="*/ 143866 w 3230880"/>
              <a:gd name="connsiteY5" fmla="*/ 910742 h 1491082"/>
              <a:gd name="connsiteX6" fmla="*/ 868071 w 3230880"/>
              <a:gd name="connsiteY6" fmla="*/ 654710 h 1491082"/>
              <a:gd name="connsiteX7" fmla="*/ 1007059 w 3230880"/>
              <a:gd name="connsiteY7" fmla="*/ 610819 h 1491082"/>
              <a:gd name="connsiteX8" fmla="*/ 1884883 w 3230880"/>
              <a:gd name="connsiteY8" fmla="*/ 420624 h 1491082"/>
              <a:gd name="connsiteX9" fmla="*/ 2631034 w 3230880"/>
              <a:gd name="connsiteY9" fmla="*/ 267005 h 1491082"/>
              <a:gd name="connsiteX10" fmla="*/ 3084576 w 3230880"/>
              <a:gd name="connsiteY10" fmla="*/ 208483 h 1491082"/>
              <a:gd name="connsiteX11" fmla="*/ 3230880 w 3230880"/>
              <a:gd name="connsiteY11" fmla="*/ 186538 h 1491082"/>
              <a:gd name="connsiteX12" fmla="*/ 3230880 w 3230880"/>
              <a:gd name="connsiteY12" fmla="*/ 1327709 h 1491082"/>
              <a:gd name="connsiteX0" fmla="*/ 3230880 w 3230880"/>
              <a:gd name="connsiteY0" fmla="*/ 1141171 h 1304544"/>
              <a:gd name="connsiteX1" fmla="*/ 1102157 w 3230880"/>
              <a:gd name="connsiteY1" fmla="*/ 980236 h 1304544"/>
              <a:gd name="connsiteX2" fmla="*/ 319431 w 3230880"/>
              <a:gd name="connsiteY2" fmla="*/ 907084 h 1304544"/>
              <a:gd name="connsiteX3" fmla="*/ 70714 w 3230880"/>
              <a:gd name="connsiteY3" fmla="*/ 819302 h 1304544"/>
              <a:gd name="connsiteX4" fmla="*/ 12192 w 3230880"/>
              <a:gd name="connsiteY4" fmla="*/ 782726 h 1304544"/>
              <a:gd name="connsiteX5" fmla="*/ 143866 w 3230880"/>
              <a:gd name="connsiteY5" fmla="*/ 724204 h 1304544"/>
              <a:gd name="connsiteX6" fmla="*/ 868071 w 3230880"/>
              <a:gd name="connsiteY6" fmla="*/ 468172 h 1304544"/>
              <a:gd name="connsiteX7" fmla="*/ 1007059 w 3230880"/>
              <a:gd name="connsiteY7" fmla="*/ 424281 h 1304544"/>
              <a:gd name="connsiteX8" fmla="*/ 1884883 w 3230880"/>
              <a:gd name="connsiteY8" fmla="*/ 234086 h 1304544"/>
              <a:gd name="connsiteX9" fmla="*/ 2631034 w 3230880"/>
              <a:gd name="connsiteY9" fmla="*/ 80467 h 1304544"/>
              <a:gd name="connsiteX10" fmla="*/ 3084576 w 3230880"/>
              <a:gd name="connsiteY10" fmla="*/ 21945 h 1304544"/>
              <a:gd name="connsiteX11" fmla="*/ 3230880 w 3230880"/>
              <a:gd name="connsiteY11" fmla="*/ 0 h 1304544"/>
              <a:gd name="connsiteX12" fmla="*/ 3230880 w 3230880"/>
              <a:gd name="connsiteY12" fmla="*/ 1141171 h 130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0880" h="1304544">
                <a:moveTo>
                  <a:pt x="3230880" y="1141171"/>
                </a:moveTo>
                <a:cubicBezTo>
                  <a:pt x="2876093" y="1304544"/>
                  <a:pt x="1587399" y="1019251"/>
                  <a:pt x="1102157" y="980236"/>
                </a:cubicBezTo>
                <a:cubicBezTo>
                  <a:pt x="616916" y="941222"/>
                  <a:pt x="491338" y="933906"/>
                  <a:pt x="319431" y="907084"/>
                </a:cubicBezTo>
                <a:cubicBezTo>
                  <a:pt x="147524" y="880262"/>
                  <a:pt x="121920" y="840028"/>
                  <a:pt x="70714" y="819302"/>
                </a:cubicBezTo>
                <a:cubicBezTo>
                  <a:pt x="19508" y="798576"/>
                  <a:pt x="0" y="798576"/>
                  <a:pt x="12192" y="782726"/>
                </a:cubicBezTo>
                <a:cubicBezTo>
                  <a:pt x="24384" y="766876"/>
                  <a:pt x="1220" y="776630"/>
                  <a:pt x="143866" y="724204"/>
                </a:cubicBezTo>
                <a:cubicBezTo>
                  <a:pt x="286513" y="671778"/>
                  <a:pt x="724206" y="518159"/>
                  <a:pt x="868071" y="468172"/>
                </a:cubicBezTo>
                <a:cubicBezTo>
                  <a:pt x="1011936" y="418185"/>
                  <a:pt x="837590" y="463295"/>
                  <a:pt x="1007059" y="424281"/>
                </a:cubicBezTo>
                <a:cubicBezTo>
                  <a:pt x="1176528" y="385267"/>
                  <a:pt x="1884883" y="234086"/>
                  <a:pt x="1884883" y="234086"/>
                </a:cubicBezTo>
                <a:cubicBezTo>
                  <a:pt x="2155546" y="176784"/>
                  <a:pt x="2431085" y="115824"/>
                  <a:pt x="2631034" y="80467"/>
                </a:cubicBezTo>
                <a:cubicBezTo>
                  <a:pt x="2830983" y="45110"/>
                  <a:pt x="2984602" y="35356"/>
                  <a:pt x="3084576" y="21945"/>
                </a:cubicBezTo>
                <a:lnTo>
                  <a:pt x="3230880" y="0"/>
                </a:lnTo>
                <a:lnTo>
                  <a:pt x="3230880" y="1141171"/>
                </a:lnTo>
                <a:close/>
              </a:path>
            </a:pathLst>
          </a:custGeom>
          <a:solidFill>
            <a:schemeClr val="tx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Freeform 15"/>
          <p:cNvSpPr/>
          <p:nvPr/>
        </p:nvSpPr>
        <p:spPr>
          <a:xfrm>
            <a:off x="7318375" y="4359275"/>
            <a:ext cx="1068388" cy="739775"/>
          </a:xfrm>
          <a:custGeom>
            <a:avLst/>
            <a:gdLst>
              <a:gd name="connsiteX0" fmla="*/ 1061923 w 1132637"/>
              <a:gd name="connsiteY0" fmla="*/ 858317 h 971703"/>
              <a:gd name="connsiteX1" fmla="*/ 644957 w 1132637"/>
              <a:gd name="connsiteY1" fmla="*/ 799796 h 971703"/>
              <a:gd name="connsiteX2" fmla="*/ 213360 w 1132637"/>
              <a:gd name="connsiteY2" fmla="*/ 690068 h 971703"/>
              <a:gd name="connsiteX3" fmla="*/ 37795 w 1132637"/>
              <a:gd name="connsiteY3" fmla="*/ 587655 h 971703"/>
              <a:gd name="connsiteX4" fmla="*/ 1219 w 1132637"/>
              <a:gd name="connsiteY4" fmla="*/ 521818 h 971703"/>
              <a:gd name="connsiteX5" fmla="*/ 45110 w 1132637"/>
              <a:gd name="connsiteY5" fmla="*/ 397460 h 971703"/>
              <a:gd name="connsiteX6" fmla="*/ 110947 w 1132637"/>
              <a:gd name="connsiteY6" fmla="*/ 346253 h 971703"/>
              <a:gd name="connsiteX7" fmla="*/ 359664 w 1132637"/>
              <a:gd name="connsiteY7" fmla="*/ 280417 h 971703"/>
              <a:gd name="connsiteX8" fmla="*/ 703478 w 1132637"/>
              <a:gd name="connsiteY8" fmla="*/ 192634 h 971703"/>
              <a:gd name="connsiteX9" fmla="*/ 937565 w 1132637"/>
              <a:gd name="connsiteY9" fmla="*/ 141428 h 971703"/>
              <a:gd name="connsiteX10" fmla="*/ 1069238 w 1132637"/>
              <a:gd name="connsiteY10" fmla="*/ 119482 h 971703"/>
              <a:gd name="connsiteX11" fmla="*/ 1061923 w 1132637"/>
              <a:gd name="connsiteY11" fmla="*/ 858317 h 971703"/>
              <a:gd name="connsiteX0" fmla="*/ 1061923 w 1069238"/>
              <a:gd name="connsiteY0" fmla="*/ 858317 h 971703"/>
              <a:gd name="connsiteX1" fmla="*/ 644957 w 1069238"/>
              <a:gd name="connsiteY1" fmla="*/ 799796 h 971703"/>
              <a:gd name="connsiteX2" fmla="*/ 213360 w 1069238"/>
              <a:gd name="connsiteY2" fmla="*/ 690068 h 971703"/>
              <a:gd name="connsiteX3" fmla="*/ 37795 w 1069238"/>
              <a:gd name="connsiteY3" fmla="*/ 587655 h 971703"/>
              <a:gd name="connsiteX4" fmla="*/ 1219 w 1069238"/>
              <a:gd name="connsiteY4" fmla="*/ 521818 h 971703"/>
              <a:gd name="connsiteX5" fmla="*/ 45110 w 1069238"/>
              <a:gd name="connsiteY5" fmla="*/ 397460 h 971703"/>
              <a:gd name="connsiteX6" fmla="*/ 110947 w 1069238"/>
              <a:gd name="connsiteY6" fmla="*/ 346253 h 971703"/>
              <a:gd name="connsiteX7" fmla="*/ 359664 w 1069238"/>
              <a:gd name="connsiteY7" fmla="*/ 280417 h 971703"/>
              <a:gd name="connsiteX8" fmla="*/ 703478 w 1069238"/>
              <a:gd name="connsiteY8" fmla="*/ 192634 h 971703"/>
              <a:gd name="connsiteX9" fmla="*/ 937565 w 1069238"/>
              <a:gd name="connsiteY9" fmla="*/ 141428 h 971703"/>
              <a:gd name="connsiteX10" fmla="*/ 1069238 w 1069238"/>
              <a:gd name="connsiteY10" fmla="*/ 119482 h 971703"/>
              <a:gd name="connsiteX11" fmla="*/ 1061923 w 1069238"/>
              <a:gd name="connsiteY11" fmla="*/ 858317 h 971703"/>
              <a:gd name="connsiteX0" fmla="*/ 1061923 w 1069238"/>
              <a:gd name="connsiteY0" fmla="*/ 738835 h 852221"/>
              <a:gd name="connsiteX1" fmla="*/ 644957 w 1069238"/>
              <a:gd name="connsiteY1" fmla="*/ 680314 h 852221"/>
              <a:gd name="connsiteX2" fmla="*/ 213360 w 1069238"/>
              <a:gd name="connsiteY2" fmla="*/ 570586 h 852221"/>
              <a:gd name="connsiteX3" fmla="*/ 37795 w 1069238"/>
              <a:gd name="connsiteY3" fmla="*/ 468173 h 852221"/>
              <a:gd name="connsiteX4" fmla="*/ 1219 w 1069238"/>
              <a:gd name="connsiteY4" fmla="*/ 402336 h 852221"/>
              <a:gd name="connsiteX5" fmla="*/ 45110 w 1069238"/>
              <a:gd name="connsiteY5" fmla="*/ 277978 h 852221"/>
              <a:gd name="connsiteX6" fmla="*/ 110947 w 1069238"/>
              <a:gd name="connsiteY6" fmla="*/ 226771 h 852221"/>
              <a:gd name="connsiteX7" fmla="*/ 359664 w 1069238"/>
              <a:gd name="connsiteY7" fmla="*/ 160935 h 852221"/>
              <a:gd name="connsiteX8" fmla="*/ 703478 w 1069238"/>
              <a:gd name="connsiteY8" fmla="*/ 73152 h 852221"/>
              <a:gd name="connsiteX9" fmla="*/ 937565 w 1069238"/>
              <a:gd name="connsiteY9" fmla="*/ 21946 h 852221"/>
              <a:gd name="connsiteX10" fmla="*/ 1069238 w 1069238"/>
              <a:gd name="connsiteY10" fmla="*/ 0 h 852221"/>
              <a:gd name="connsiteX11" fmla="*/ 1061923 w 1069238"/>
              <a:gd name="connsiteY11" fmla="*/ 738835 h 852221"/>
              <a:gd name="connsiteX0" fmla="*/ 1061923 w 1069238"/>
              <a:gd name="connsiteY0" fmla="*/ 738835 h 738835"/>
              <a:gd name="connsiteX1" fmla="*/ 644957 w 1069238"/>
              <a:gd name="connsiteY1" fmla="*/ 680314 h 738835"/>
              <a:gd name="connsiteX2" fmla="*/ 213360 w 1069238"/>
              <a:gd name="connsiteY2" fmla="*/ 570586 h 738835"/>
              <a:gd name="connsiteX3" fmla="*/ 37795 w 1069238"/>
              <a:gd name="connsiteY3" fmla="*/ 468173 h 738835"/>
              <a:gd name="connsiteX4" fmla="*/ 1219 w 1069238"/>
              <a:gd name="connsiteY4" fmla="*/ 402336 h 738835"/>
              <a:gd name="connsiteX5" fmla="*/ 45110 w 1069238"/>
              <a:gd name="connsiteY5" fmla="*/ 277978 h 738835"/>
              <a:gd name="connsiteX6" fmla="*/ 110947 w 1069238"/>
              <a:gd name="connsiteY6" fmla="*/ 226771 h 738835"/>
              <a:gd name="connsiteX7" fmla="*/ 359664 w 1069238"/>
              <a:gd name="connsiteY7" fmla="*/ 160935 h 738835"/>
              <a:gd name="connsiteX8" fmla="*/ 703478 w 1069238"/>
              <a:gd name="connsiteY8" fmla="*/ 73152 h 738835"/>
              <a:gd name="connsiteX9" fmla="*/ 937565 w 1069238"/>
              <a:gd name="connsiteY9" fmla="*/ 21946 h 738835"/>
              <a:gd name="connsiteX10" fmla="*/ 1069238 w 1069238"/>
              <a:gd name="connsiteY10" fmla="*/ 0 h 738835"/>
              <a:gd name="connsiteX11" fmla="*/ 1061923 w 1069238"/>
              <a:gd name="connsiteY11" fmla="*/ 738835 h 73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238" h="738835">
                <a:moveTo>
                  <a:pt x="1061923" y="738835"/>
                </a:moveTo>
                <a:lnTo>
                  <a:pt x="644957" y="680314"/>
                </a:lnTo>
                <a:cubicBezTo>
                  <a:pt x="503530" y="652272"/>
                  <a:pt x="314554" y="605943"/>
                  <a:pt x="213360" y="570586"/>
                </a:cubicBezTo>
                <a:cubicBezTo>
                  <a:pt x="112166" y="535229"/>
                  <a:pt x="73152" y="496215"/>
                  <a:pt x="37795" y="468173"/>
                </a:cubicBezTo>
                <a:cubicBezTo>
                  <a:pt x="2438" y="440131"/>
                  <a:pt x="0" y="434035"/>
                  <a:pt x="1219" y="402336"/>
                </a:cubicBezTo>
                <a:cubicBezTo>
                  <a:pt x="2438" y="370637"/>
                  <a:pt x="26822" y="307239"/>
                  <a:pt x="45110" y="277978"/>
                </a:cubicBezTo>
                <a:cubicBezTo>
                  <a:pt x="63398" y="248717"/>
                  <a:pt x="58521" y="246278"/>
                  <a:pt x="110947" y="226771"/>
                </a:cubicBezTo>
                <a:cubicBezTo>
                  <a:pt x="163373" y="207264"/>
                  <a:pt x="359664" y="160935"/>
                  <a:pt x="359664" y="160935"/>
                </a:cubicBezTo>
                <a:lnTo>
                  <a:pt x="703478" y="73152"/>
                </a:lnTo>
                <a:cubicBezTo>
                  <a:pt x="799795" y="49987"/>
                  <a:pt x="876605" y="34138"/>
                  <a:pt x="937565" y="21946"/>
                </a:cubicBezTo>
                <a:lnTo>
                  <a:pt x="1069238" y="0"/>
                </a:lnTo>
                <a:cubicBezTo>
                  <a:pt x="1066800" y="246278"/>
                  <a:pt x="1064361" y="492557"/>
                  <a:pt x="1061923" y="738835"/>
                </a:cubicBezTo>
                <a:close/>
              </a:path>
            </a:pathLst>
          </a:cu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352" name="TextBox 10"/>
          <p:cNvSpPr txBox="1">
            <a:spLocks noChangeArrowheads="1"/>
          </p:cNvSpPr>
          <p:nvPr/>
        </p:nvSpPr>
        <p:spPr bwMode="auto">
          <a:xfrm>
            <a:off x="1828800" y="5715000"/>
            <a:ext cx="692150" cy="523875"/>
          </a:xfrm>
          <a:prstGeom prst="rect">
            <a:avLst/>
          </a:prstGeom>
          <a:noFill/>
          <a:ln w="9525">
            <a:noFill/>
            <a:miter lim="800000"/>
            <a:headEnd/>
            <a:tailEnd/>
          </a:ln>
        </p:spPr>
        <p:txBody>
          <a:bodyPr wrap="none">
            <a:spAutoFit/>
          </a:bodyPr>
          <a:lstStyle/>
          <a:p>
            <a:pPr algn="ctr"/>
            <a:r>
              <a:rPr lang="en-US" sz="1400" b="1">
                <a:solidFill>
                  <a:schemeClr val="bg1"/>
                </a:solidFill>
                <a:cs typeface="Arial" charset="0"/>
              </a:rPr>
              <a:t>KAPX</a:t>
            </a:r>
          </a:p>
          <a:p>
            <a:pPr algn="ctr"/>
            <a:r>
              <a:rPr lang="en-US" sz="1400" b="1">
                <a:solidFill>
                  <a:schemeClr val="bg1"/>
                </a:solidFill>
                <a:cs typeface="Arial" charset="0"/>
              </a:rPr>
              <a:t>Radar</a:t>
            </a:r>
          </a:p>
        </p:txBody>
      </p:sp>
      <p:sp>
        <p:nvSpPr>
          <p:cNvPr id="57353" name="TextBox 11"/>
          <p:cNvSpPr txBox="1">
            <a:spLocks noChangeArrowheads="1"/>
          </p:cNvSpPr>
          <p:nvPr/>
        </p:nvSpPr>
        <p:spPr bwMode="auto">
          <a:xfrm>
            <a:off x="5410200" y="5943600"/>
            <a:ext cx="531813" cy="307975"/>
          </a:xfrm>
          <a:prstGeom prst="rect">
            <a:avLst/>
          </a:prstGeom>
          <a:noFill/>
          <a:ln w="9525">
            <a:noFill/>
            <a:miter lim="800000"/>
            <a:headEnd/>
            <a:tailEnd/>
          </a:ln>
        </p:spPr>
        <p:txBody>
          <a:bodyPr wrap="none">
            <a:spAutoFit/>
          </a:bodyPr>
          <a:lstStyle/>
          <a:p>
            <a:pPr algn="ctr"/>
            <a:r>
              <a:rPr lang="en-US" sz="1400" b="1">
                <a:solidFill>
                  <a:schemeClr val="bg1"/>
                </a:solidFill>
                <a:cs typeface="Arial" charset="0"/>
              </a:rPr>
              <a:t>HTL</a:t>
            </a:r>
          </a:p>
        </p:txBody>
      </p:sp>
      <p:sp>
        <p:nvSpPr>
          <p:cNvPr id="57354" name="TextBox 12"/>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8" name="Freeform 17"/>
          <p:cNvSpPr/>
          <p:nvPr/>
        </p:nvSpPr>
        <p:spPr>
          <a:xfrm>
            <a:off x="1371600" y="2819400"/>
            <a:ext cx="6400800" cy="152400"/>
          </a:xfrm>
          <a:custGeom>
            <a:avLst/>
            <a:gdLst>
              <a:gd name="connsiteX0" fmla="*/ 0 w 6853187"/>
              <a:gd name="connsiteY0" fmla="*/ 134754 h 134754"/>
              <a:gd name="connsiteX1" fmla="*/ 77002 w 6853187"/>
              <a:gd name="connsiteY1" fmla="*/ 134754 h 134754"/>
              <a:gd name="connsiteX2" fmla="*/ 1106905 w 6853187"/>
              <a:gd name="connsiteY2" fmla="*/ 105878 h 134754"/>
              <a:gd name="connsiteX3" fmla="*/ 2387065 w 6853187"/>
              <a:gd name="connsiteY3" fmla="*/ 77002 h 134754"/>
              <a:gd name="connsiteX4" fmla="*/ 3686475 w 6853187"/>
              <a:gd name="connsiteY4" fmla="*/ 48126 h 134754"/>
              <a:gd name="connsiteX5" fmla="*/ 4928134 w 6853187"/>
              <a:gd name="connsiteY5" fmla="*/ 28876 h 134754"/>
              <a:gd name="connsiteX6" fmla="*/ 6054290 w 6853187"/>
              <a:gd name="connsiteY6" fmla="*/ 9625 h 134754"/>
              <a:gd name="connsiteX7" fmla="*/ 6853187 w 6853187"/>
              <a:gd name="connsiteY7" fmla="*/ 0 h 134754"/>
              <a:gd name="connsiteX0" fmla="*/ 0 w 6853187"/>
              <a:gd name="connsiteY0" fmla="*/ 134754 h 134754"/>
              <a:gd name="connsiteX1" fmla="*/ 93846 w 6853187"/>
              <a:gd name="connsiteY1" fmla="*/ 122722 h 134754"/>
              <a:gd name="connsiteX2" fmla="*/ 1106905 w 6853187"/>
              <a:gd name="connsiteY2" fmla="*/ 105878 h 134754"/>
              <a:gd name="connsiteX3" fmla="*/ 2387065 w 6853187"/>
              <a:gd name="connsiteY3" fmla="*/ 77002 h 134754"/>
              <a:gd name="connsiteX4" fmla="*/ 3686475 w 6853187"/>
              <a:gd name="connsiteY4" fmla="*/ 48126 h 134754"/>
              <a:gd name="connsiteX5" fmla="*/ 4928134 w 6853187"/>
              <a:gd name="connsiteY5" fmla="*/ 28876 h 134754"/>
              <a:gd name="connsiteX6" fmla="*/ 6054290 w 6853187"/>
              <a:gd name="connsiteY6" fmla="*/ 9625 h 134754"/>
              <a:gd name="connsiteX7" fmla="*/ 6853187 w 6853187"/>
              <a:gd name="connsiteY7" fmla="*/ 0 h 134754"/>
              <a:gd name="connsiteX0" fmla="*/ 0 w 6853187"/>
              <a:gd name="connsiteY0" fmla="*/ 134754 h 134754"/>
              <a:gd name="connsiteX1" fmla="*/ 93846 w 6853187"/>
              <a:gd name="connsiteY1" fmla="*/ 122722 h 134754"/>
              <a:gd name="connsiteX2" fmla="*/ 1106905 w 6853187"/>
              <a:gd name="connsiteY2" fmla="*/ 105878 h 134754"/>
              <a:gd name="connsiteX3" fmla="*/ 2387065 w 6853187"/>
              <a:gd name="connsiteY3" fmla="*/ 77002 h 134754"/>
              <a:gd name="connsiteX4" fmla="*/ 3686475 w 6853187"/>
              <a:gd name="connsiteY4" fmla="*/ 48126 h 134754"/>
              <a:gd name="connsiteX5" fmla="*/ 4928134 w 6853187"/>
              <a:gd name="connsiteY5" fmla="*/ 28876 h 134754"/>
              <a:gd name="connsiteX6" fmla="*/ 6054290 w 6853187"/>
              <a:gd name="connsiteY6" fmla="*/ 9625 h 134754"/>
              <a:gd name="connsiteX7" fmla="*/ 6853187 w 6853187"/>
              <a:gd name="connsiteY7" fmla="*/ 0 h 134754"/>
              <a:gd name="connsiteX0" fmla="*/ 0 w 6853187"/>
              <a:gd name="connsiteY0" fmla="*/ 134754 h 134754"/>
              <a:gd name="connsiteX1" fmla="*/ 1106905 w 6853187"/>
              <a:gd name="connsiteY1" fmla="*/ 105878 h 134754"/>
              <a:gd name="connsiteX2" fmla="*/ 2387065 w 6853187"/>
              <a:gd name="connsiteY2" fmla="*/ 77002 h 134754"/>
              <a:gd name="connsiteX3" fmla="*/ 3686475 w 6853187"/>
              <a:gd name="connsiteY3" fmla="*/ 48126 h 134754"/>
              <a:gd name="connsiteX4" fmla="*/ 4928134 w 6853187"/>
              <a:gd name="connsiteY4" fmla="*/ 28876 h 134754"/>
              <a:gd name="connsiteX5" fmla="*/ 6054290 w 6853187"/>
              <a:gd name="connsiteY5" fmla="*/ 9625 h 134754"/>
              <a:gd name="connsiteX6" fmla="*/ 6853187 w 6853187"/>
              <a:gd name="connsiteY6" fmla="*/ 0 h 134754"/>
              <a:gd name="connsiteX0" fmla="*/ 0 w 6530741"/>
              <a:gd name="connsiteY0" fmla="*/ 122722 h 122722"/>
              <a:gd name="connsiteX1" fmla="*/ 784459 w 6530741"/>
              <a:gd name="connsiteY1" fmla="*/ 105878 h 122722"/>
              <a:gd name="connsiteX2" fmla="*/ 2064619 w 6530741"/>
              <a:gd name="connsiteY2" fmla="*/ 77002 h 122722"/>
              <a:gd name="connsiteX3" fmla="*/ 3364029 w 6530741"/>
              <a:gd name="connsiteY3" fmla="*/ 48126 h 122722"/>
              <a:gd name="connsiteX4" fmla="*/ 4605688 w 6530741"/>
              <a:gd name="connsiteY4" fmla="*/ 28876 h 122722"/>
              <a:gd name="connsiteX5" fmla="*/ 5731844 w 6530741"/>
              <a:gd name="connsiteY5" fmla="*/ 9625 h 122722"/>
              <a:gd name="connsiteX6" fmla="*/ 6530741 w 6530741"/>
              <a:gd name="connsiteY6" fmla="*/ 0 h 122722"/>
              <a:gd name="connsiteX0" fmla="*/ 0 w 6400800"/>
              <a:gd name="connsiteY0" fmla="*/ 113097 h 113097"/>
              <a:gd name="connsiteX1" fmla="*/ 784459 w 6400800"/>
              <a:gd name="connsiteY1" fmla="*/ 96253 h 113097"/>
              <a:gd name="connsiteX2" fmla="*/ 2064619 w 6400800"/>
              <a:gd name="connsiteY2" fmla="*/ 67377 h 113097"/>
              <a:gd name="connsiteX3" fmla="*/ 3364029 w 6400800"/>
              <a:gd name="connsiteY3" fmla="*/ 38501 h 113097"/>
              <a:gd name="connsiteX4" fmla="*/ 4605688 w 6400800"/>
              <a:gd name="connsiteY4" fmla="*/ 19251 h 113097"/>
              <a:gd name="connsiteX5" fmla="*/ 5731844 w 6400800"/>
              <a:gd name="connsiteY5" fmla="*/ 0 h 113097"/>
              <a:gd name="connsiteX6" fmla="*/ 6400800 w 6400800"/>
              <a:gd name="connsiteY6" fmla="*/ 36897 h 113097"/>
              <a:gd name="connsiteX0" fmla="*/ 0 w 6400800"/>
              <a:gd name="connsiteY0" fmla="*/ 152400 h 152400"/>
              <a:gd name="connsiteX1" fmla="*/ 784459 w 6400800"/>
              <a:gd name="connsiteY1" fmla="*/ 135556 h 152400"/>
              <a:gd name="connsiteX2" fmla="*/ 2064619 w 6400800"/>
              <a:gd name="connsiteY2" fmla="*/ 106680 h 152400"/>
              <a:gd name="connsiteX3" fmla="*/ 3364029 w 6400800"/>
              <a:gd name="connsiteY3" fmla="*/ 77804 h 152400"/>
              <a:gd name="connsiteX4" fmla="*/ 4605688 w 6400800"/>
              <a:gd name="connsiteY4" fmla="*/ 58554 h 152400"/>
              <a:gd name="connsiteX5" fmla="*/ 5731844 w 6400800"/>
              <a:gd name="connsiteY5" fmla="*/ 39303 h 152400"/>
              <a:gd name="connsiteX6" fmla="*/ 6400800 w 6400800"/>
              <a:gd name="connsiteY6" fmla="*/ 0 h 152400"/>
              <a:gd name="connsiteX0" fmla="*/ 0 w 6400800"/>
              <a:gd name="connsiteY0" fmla="*/ 152400 h 152400"/>
              <a:gd name="connsiteX1" fmla="*/ 784459 w 6400800"/>
              <a:gd name="connsiteY1" fmla="*/ 135556 h 152400"/>
              <a:gd name="connsiteX2" fmla="*/ 2064619 w 6400800"/>
              <a:gd name="connsiteY2" fmla="*/ 106680 h 152400"/>
              <a:gd name="connsiteX3" fmla="*/ 3364029 w 6400800"/>
              <a:gd name="connsiteY3" fmla="*/ 77804 h 152400"/>
              <a:gd name="connsiteX4" fmla="*/ 4605688 w 6400800"/>
              <a:gd name="connsiteY4" fmla="*/ 58554 h 152400"/>
              <a:gd name="connsiteX5" fmla="*/ 5731844 w 6400800"/>
              <a:gd name="connsiteY5" fmla="*/ 39303 h 152400"/>
              <a:gd name="connsiteX6" fmla="*/ 6400800 w 64008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800" h="152400">
                <a:moveTo>
                  <a:pt x="0" y="152400"/>
                </a:moveTo>
                <a:lnTo>
                  <a:pt x="784459" y="135556"/>
                </a:lnTo>
                <a:lnTo>
                  <a:pt x="2064619" y="106680"/>
                </a:lnTo>
                <a:lnTo>
                  <a:pt x="3364029" y="77804"/>
                </a:lnTo>
                <a:lnTo>
                  <a:pt x="4605688" y="58554"/>
                </a:lnTo>
                <a:lnTo>
                  <a:pt x="5731844" y="39303"/>
                </a:lnTo>
                <a:lnTo>
                  <a:pt x="6400800" y="0"/>
                </a:lnTo>
              </a:path>
            </a:pathLst>
          </a:custGeom>
          <a:ln w="25400">
            <a:solidFill>
              <a:schemeClr val="accent6">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9" name="TextBox 18"/>
          <p:cNvSpPr txBox="1"/>
          <p:nvPr/>
        </p:nvSpPr>
        <p:spPr>
          <a:xfrm>
            <a:off x="762000" y="28194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accent6">
                    <a:lumMod val="20000"/>
                    <a:lumOff val="80000"/>
                  </a:schemeClr>
                </a:solidFill>
                <a:latin typeface="Arial" pitchFamily="34" charset="0"/>
                <a:cs typeface="Arial" pitchFamily="34" charset="0"/>
              </a:rPr>
              <a:t>-10c</a:t>
            </a:r>
            <a:endParaRPr lang="en-US" b="1" dirty="0">
              <a:solidFill>
                <a:schemeClr val="accent6">
                  <a:lumMod val="20000"/>
                  <a:lumOff val="80000"/>
                </a:schemeClr>
              </a:solidFill>
              <a:latin typeface="Arial" pitchFamily="34" charset="0"/>
              <a:cs typeface="Arial" pitchFamily="34" charset="0"/>
            </a:endParaRPr>
          </a:p>
        </p:txBody>
      </p:sp>
      <p:sp>
        <p:nvSpPr>
          <p:cNvPr id="20" name="TextBox 19"/>
          <p:cNvSpPr txBox="1"/>
          <p:nvPr/>
        </p:nvSpPr>
        <p:spPr>
          <a:xfrm>
            <a:off x="7696200" y="26670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accent6">
                    <a:lumMod val="20000"/>
                    <a:lumOff val="80000"/>
                  </a:schemeClr>
                </a:solidFill>
                <a:latin typeface="Arial" pitchFamily="34" charset="0"/>
                <a:cs typeface="Arial" pitchFamily="34" charset="0"/>
              </a:rPr>
              <a:t>-10c</a:t>
            </a:r>
            <a:endParaRPr lang="en-US" b="1" dirty="0">
              <a:solidFill>
                <a:schemeClr val="accent6">
                  <a:lumMod val="20000"/>
                  <a:lumOff val="80000"/>
                </a:schemeClr>
              </a:solidFill>
              <a:latin typeface="Arial" pitchFamily="34" charset="0"/>
              <a:cs typeface="Arial" pitchFamily="34" charset="0"/>
            </a:endParaRPr>
          </a:p>
        </p:txBody>
      </p:sp>
      <p:sp>
        <p:nvSpPr>
          <p:cNvPr id="21" name="Freeform 20"/>
          <p:cNvSpPr/>
          <p:nvPr/>
        </p:nvSpPr>
        <p:spPr>
          <a:xfrm>
            <a:off x="1222375" y="3359150"/>
            <a:ext cx="6507163" cy="741363"/>
          </a:xfrm>
          <a:custGeom>
            <a:avLst/>
            <a:gdLst>
              <a:gd name="connsiteX0" fmla="*/ 0 w 6506678"/>
              <a:gd name="connsiteY0" fmla="*/ 741145 h 741145"/>
              <a:gd name="connsiteX1" fmla="*/ 654518 w 6506678"/>
              <a:gd name="connsiteY1" fmla="*/ 606391 h 741145"/>
              <a:gd name="connsiteX2" fmla="*/ 1790299 w 6506678"/>
              <a:gd name="connsiteY2" fmla="*/ 413886 h 741145"/>
              <a:gd name="connsiteX3" fmla="*/ 2868329 w 6506678"/>
              <a:gd name="connsiteY3" fmla="*/ 308008 h 741145"/>
              <a:gd name="connsiteX4" fmla="*/ 3878981 w 6506678"/>
              <a:gd name="connsiteY4" fmla="*/ 211756 h 741145"/>
              <a:gd name="connsiteX5" fmla="*/ 5091765 w 6506678"/>
              <a:gd name="connsiteY5" fmla="*/ 105878 h 741145"/>
              <a:gd name="connsiteX6" fmla="*/ 6266047 w 6506678"/>
              <a:gd name="connsiteY6" fmla="*/ 19250 h 741145"/>
              <a:gd name="connsiteX7" fmla="*/ 6506678 w 6506678"/>
              <a:gd name="connsiteY7" fmla="*/ 0 h 741145"/>
              <a:gd name="connsiteX8" fmla="*/ 6506678 w 6506678"/>
              <a:gd name="connsiteY8" fmla="*/ 0 h 741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06678" h="741145">
                <a:moveTo>
                  <a:pt x="0" y="741145"/>
                </a:moveTo>
                <a:cubicBezTo>
                  <a:pt x="178067" y="701039"/>
                  <a:pt x="356135" y="660934"/>
                  <a:pt x="654518" y="606391"/>
                </a:cubicBezTo>
                <a:cubicBezTo>
                  <a:pt x="952901" y="551848"/>
                  <a:pt x="1421331" y="463616"/>
                  <a:pt x="1790299" y="413886"/>
                </a:cubicBezTo>
                <a:cubicBezTo>
                  <a:pt x="2159267" y="364156"/>
                  <a:pt x="2868329" y="308008"/>
                  <a:pt x="2868329" y="308008"/>
                </a:cubicBezTo>
                <a:lnTo>
                  <a:pt x="3878981" y="211756"/>
                </a:lnTo>
                <a:lnTo>
                  <a:pt x="5091765" y="105878"/>
                </a:lnTo>
                <a:lnTo>
                  <a:pt x="6266047" y="19250"/>
                </a:lnTo>
                <a:lnTo>
                  <a:pt x="6506678" y="0"/>
                </a:lnTo>
                <a:lnTo>
                  <a:pt x="6506678" y="0"/>
                </a:lnTo>
              </a:path>
            </a:pathLst>
          </a:custGeom>
          <a:ln w="25400">
            <a:solidFill>
              <a:schemeClr val="accent6">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2" name="TextBox 21"/>
          <p:cNvSpPr txBox="1"/>
          <p:nvPr/>
        </p:nvSpPr>
        <p:spPr>
          <a:xfrm>
            <a:off x="7848600" y="3124200"/>
            <a:ext cx="517525" cy="369888"/>
          </a:xfrm>
          <a:prstGeom prst="rect">
            <a:avLst/>
          </a:prstGeom>
          <a:noFill/>
        </p:spPr>
        <p:txBody>
          <a:bodyPr wrap="none">
            <a:spAutoFit/>
          </a:bodyPr>
          <a:lstStyle/>
          <a:p>
            <a:pPr algn="ctr" fontAlgn="auto">
              <a:spcBef>
                <a:spcPts val="0"/>
              </a:spcBef>
              <a:spcAft>
                <a:spcPts val="0"/>
              </a:spcAft>
              <a:defRPr/>
            </a:pPr>
            <a:r>
              <a:rPr lang="en-US" b="1" dirty="0">
                <a:solidFill>
                  <a:schemeClr val="accent6">
                    <a:lumMod val="20000"/>
                    <a:lumOff val="80000"/>
                  </a:schemeClr>
                </a:solidFill>
                <a:latin typeface="Arial" pitchFamily="34" charset="0"/>
                <a:cs typeface="Arial" pitchFamily="34" charset="0"/>
              </a:rPr>
              <a:t>-5c</a:t>
            </a:r>
            <a:endParaRPr lang="en-US" b="1" dirty="0">
              <a:solidFill>
                <a:schemeClr val="accent6">
                  <a:lumMod val="20000"/>
                  <a:lumOff val="80000"/>
                </a:schemeClr>
              </a:solidFill>
              <a:latin typeface="Arial" pitchFamily="34" charset="0"/>
              <a:cs typeface="Arial" pitchFamily="34" charset="0"/>
            </a:endParaRPr>
          </a:p>
        </p:txBody>
      </p:sp>
      <p:sp>
        <p:nvSpPr>
          <p:cNvPr id="23" name="TextBox 22"/>
          <p:cNvSpPr txBox="1"/>
          <p:nvPr/>
        </p:nvSpPr>
        <p:spPr>
          <a:xfrm>
            <a:off x="762000" y="3962400"/>
            <a:ext cx="517525" cy="369888"/>
          </a:xfrm>
          <a:prstGeom prst="rect">
            <a:avLst/>
          </a:prstGeom>
          <a:noFill/>
        </p:spPr>
        <p:txBody>
          <a:bodyPr wrap="none">
            <a:spAutoFit/>
          </a:bodyPr>
          <a:lstStyle/>
          <a:p>
            <a:pPr algn="ctr" fontAlgn="auto">
              <a:spcBef>
                <a:spcPts val="0"/>
              </a:spcBef>
              <a:spcAft>
                <a:spcPts val="0"/>
              </a:spcAft>
              <a:defRPr/>
            </a:pPr>
            <a:r>
              <a:rPr lang="en-US" b="1" dirty="0">
                <a:solidFill>
                  <a:schemeClr val="accent6">
                    <a:lumMod val="20000"/>
                    <a:lumOff val="80000"/>
                  </a:schemeClr>
                </a:solidFill>
                <a:latin typeface="Arial" pitchFamily="34" charset="0"/>
                <a:cs typeface="Arial" pitchFamily="34" charset="0"/>
              </a:rPr>
              <a:t>-5c</a:t>
            </a:r>
            <a:endParaRPr lang="en-US" b="1" dirty="0">
              <a:solidFill>
                <a:schemeClr val="accent6">
                  <a:lumMod val="20000"/>
                  <a:lumOff val="80000"/>
                </a:schemeClr>
              </a:solidFill>
              <a:latin typeface="Arial" pitchFamily="34" charset="0"/>
              <a:cs typeface="Arial" pitchFamily="34" charset="0"/>
            </a:endParaRPr>
          </a:p>
        </p:txBody>
      </p:sp>
      <p:sp>
        <p:nvSpPr>
          <p:cNvPr id="24" name="TextBox 23"/>
          <p:cNvSpPr txBox="1"/>
          <p:nvPr/>
        </p:nvSpPr>
        <p:spPr>
          <a:xfrm>
            <a:off x="3213100" y="48006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tx2">
                    <a:lumMod val="50000"/>
                  </a:schemeClr>
                </a:solidFill>
                <a:latin typeface="Arial" pitchFamily="34" charset="0"/>
                <a:cs typeface="Arial" pitchFamily="34" charset="0"/>
              </a:rPr>
              <a:t>0-1c</a:t>
            </a:r>
            <a:endParaRPr lang="en-US" b="1" dirty="0">
              <a:solidFill>
                <a:schemeClr val="tx2">
                  <a:lumMod val="50000"/>
                </a:schemeClr>
              </a:solidFill>
              <a:latin typeface="Arial" pitchFamily="34" charset="0"/>
              <a:cs typeface="Arial" pitchFamily="34" charset="0"/>
            </a:endParaRPr>
          </a:p>
        </p:txBody>
      </p:sp>
      <p:sp>
        <p:nvSpPr>
          <p:cNvPr id="25" name="TextBox 24"/>
          <p:cNvSpPr txBox="1">
            <a:spLocks noChangeArrowheads="1"/>
          </p:cNvSpPr>
          <p:nvPr/>
        </p:nvSpPr>
        <p:spPr bwMode="auto">
          <a:xfrm>
            <a:off x="5916613" y="4724400"/>
            <a:ext cx="647700" cy="369888"/>
          </a:xfrm>
          <a:prstGeom prst="rect">
            <a:avLst/>
          </a:prstGeom>
          <a:noFill/>
          <a:ln w="9525">
            <a:noFill/>
            <a:miter lim="800000"/>
            <a:headEnd/>
            <a:tailEnd/>
          </a:ln>
        </p:spPr>
        <p:txBody>
          <a:bodyPr wrap="none">
            <a:spAutoFit/>
          </a:bodyPr>
          <a:lstStyle/>
          <a:p>
            <a:pPr algn="ctr"/>
            <a:r>
              <a:rPr lang="en-US" b="1">
                <a:solidFill>
                  <a:srgbClr val="0070C0"/>
                </a:solidFill>
                <a:cs typeface="Arial" charset="0"/>
              </a:rPr>
              <a:t>1-2c</a:t>
            </a:r>
          </a:p>
        </p:txBody>
      </p:sp>
      <p:sp>
        <p:nvSpPr>
          <p:cNvPr id="26" name="TextBox 25"/>
          <p:cNvSpPr txBox="1">
            <a:spLocks noChangeArrowheads="1"/>
          </p:cNvSpPr>
          <p:nvPr/>
        </p:nvSpPr>
        <p:spPr bwMode="auto">
          <a:xfrm>
            <a:off x="7620000" y="4572000"/>
            <a:ext cx="646113" cy="369888"/>
          </a:xfrm>
          <a:prstGeom prst="rect">
            <a:avLst/>
          </a:prstGeom>
          <a:noFill/>
          <a:ln w="9525">
            <a:noFill/>
            <a:miter lim="800000"/>
            <a:headEnd/>
            <a:tailEnd/>
          </a:ln>
        </p:spPr>
        <p:txBody>
          <a:bodyPr wrap="none">
            <a:spAutoFit/>
          </a:bodyPr>
          <a:lstStyle/>
          <a:p>
            <a:pPr algn="ctr"/>
            <a:r>
              <a:rPr lang="en-US" b="1">
                <a:solidFill>
                  <a:srgbClr val="002060"/>
                </a:solidFill>
                <a:cs typeface="Arial" charset="0"/>
              </a:rPr>
              <a:t>2-3c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59395" name="Picture 2" descr="\\APX-S-FILESVR\HOME\john.boris\My Documents\Downloads\Presentation Images\meso00z9Mar.png"/>
          <p:cNvPicPr>
            <a:picLocks noChangeAspect="1" noChangeArrowheads="1"/>
          </p:cNvPicPr>
          <p:nvPr/>
        </p:nvPicPr>
        <p:blipFill>
          <a:blip r:embed="rId8"/>
          <a:srcRect/>
          <a:stretch>
            <a:fillRect/>
          </a:stretch>
        </p:blipFill>
        <p:spPr bwMode="auto">
          <a:xfrm>
            <a:off x="3352800" y="1143000"/>
            <a:ext cx="5641975" cy="5410200"/>
          </a:xfrm>
          <a:prstGeom prst="rect">
            <a:avLst/>
          </a:prstGeom>
          <a:noFill/>
          <a:ln w="9525">
            <a:solidFill>
              <a:schemeClr val="accent1"/>
            </a:solidFill>
            <a:miter lim="800000"/>
            <a:headEnd/>
            <a:tailEnd/>
          </a:ln>
        </p:spPr>
      </p:pic>
      <p:sp>
        <p:nvSpPr>
          <p:cNvPr id="59396" name="TextBox 7"/>
          <p:cNvSpPr txBox="1">
            <a:spLocks noChangeArrowheads="1"/>
          </p:cNvSpPr>
          <p:nvPr/>
        </p:nvSpPr>
        <p:spPr bwMode="auto">
          <a:xfrm>
            <a:off x="5867400" y="4419600"/>
            <a:ext cx="434975" cy="584200"/>
          </a:xfrm>
          <a:prstGeom prst="rect">
            <a:avLst/>
          </a:prstGeom>
          <a:noFill/>
          <a:ln w="9525">
            <a:noFill/>
            <a:miter lim="800000"/>
            <a:headEnd/>
            <a:tailEnd/>
          </a:ln>
        </p:spPr>
        <p:txBody>
          <a:bodyPr wrap="none">
            <a:spAutoFit/>
          </a:bodyPr>
          <a:lstStyle/>
          <a:p>
            <a:r>
              <a:rPr lang="en-US" sz="3200" b="1">
                <a:solidFill>
                  <a:srgbClr val="FF0000"/>
                </a:solidFill>
                <a:cs typeface="Arial" charset="0"/>
              </a:rPr>
              <a:t>L</a:t>
            </a:r>
          </a:p>
        </p:txBody>
      </p:sp>
      <p:grpSp>
        <p:nvGrpSpPr>
          <p:cNvPr id="59397" name="Group 21"/>
          <p:cNvGrpSpPr>
            <a:grpSpLocks/>
          </p:cNvGrpSpPr>
          <p:nvPr>
            <p:custDataLst>
              <p:tags r:id="rId1"/>
            </p:custDataLst>
          </p:nvPr>
        </p:nvGrpSpPr>
        <p:grpSpPr bwMode="auto">
          <a:xfrm>
            <a:off x="6629400" y="5029200"/>
            <a:ext cx="604838" cy="1524000"/>
            <a:chOff x="6629592" y="5165991"/>
            <a:chExt cx="604726" cy="1386991"/>
          </a:xfrm>
        </p:grpSpPr>
        <p:cxnSp>
          <p:nvCxnSpPr>
            <p:cNvPr id="15" name="Straight Connector 14"/>
            <p:cNvCxnSpPr/>
            <p:nvPr/>
          </p:nvCxnSpPr>
          <p:spPr>
            <a:xfrm flipV="1">
              <a:off x="6629592" y="6454737"/>
              <a:ext cx="82535" cy="98245"/>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7151783" y="5165991"/>
              <a:ext cx="12698" cy="125697"/>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6712127" y="6239465"/>
              <a:ext cx="134913" cy="215272"/>
            </a:xfrm>
            <a:custGeom>
              <a:avLst/>
              <a:gdLst/>
              <a:ahLst/>
              <a:cxnLst/>
              <a:rect l="0" t="0" r="0" b="0"/>
              <a:pathLst>
                <a:path w="134928" h="215403">
                  <a:moveTo>
                    <a:pt x="72080" y="110523"/>
                  </a:moveTo>
                  <a:lnTo>
                    <a:pt x="0" y="215402"/>
                  </a:lnTo>
                  <a:lnTo>
                    <a:pt x="88480" y="199002"/>
                  </a:lnTo>
                  <a:lnTo>
                    <a:pt x="72080" y="110523"/>
                  </a:lnTo>
                  <a:lnTo>
                    <a:pt x="134927"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8" name="Freeform 17"/>
            <p:cNvSpPr/>
            <p:nvPr/>
          </p:nvSpPr>
          <p:spPr>
            <a:xfrm>
              <a:off x="6847040" y="6012633"/>
              <a:ext cx="112691" cy="226831"/>
            </a:xfrm>
            <a:custGeom>
              <a:avLst/>
              <a:gdLst/>
              <a:ahLst/>
              <a:cxnLst/>
              <a:rect l="0" t="0" r="0" b="0"/>
              <a:pathLst>
                <a:path w="113664" h="227772">
                  <a:moveTo>
                    <a:pt x="57925" y="114269"/>
                  </a:moveTo>
                  <a:lnTo>
                    <a:pt x="0" y="227771"/>
                  </a:lnTo>
                  <a:lnTo>
                    <a:pt x="85713" y="199983"/>
                  </a:lnTo>
                  <a:lnTo>
                    <a:pt x="57925" y="114269"/>
                  </a:lnTo>
                  <a:lnTo>
                    <a:pt x="113663"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9" name="Freeform 18"/>
            <p:cNvSpPr/>
            <p:nvPr/>
          </p:nvSpPr>
          <p:spPr>
            <a:xfrm>
              <a:off x="6959731" y="5780024"/>
              <a:ext cx="107930" cy="232609"/>
            </a:xfrm>
            <a:custGeom>
              <a:avLst/>
              <a:gdLst/>
              <a:ahLst/>
              <a:cxnLst/>
              <a:rect l="0" t="0" r="0" b="0"/>
              <a:pathLst>
                <a:path w="106934" h="232169">
                  <a:moveTo>
                    <a:pt x="54673" y="115889"/>
                  </a:moveTo>
                  <a:lnTo>
                    <a:pt x="0" y="232168"/>
                  </a:lnTo>
                  <a:lnTo>
                    <a:pt x="85476" y="201364"/>
                  </a:lnTo>
                  <a:lnTo>
                    <a:pt x="54673" y="115889"/>
                  </a:lnTo>
                  <a:lnTo>
                    <a:pt x="106933"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0" name="Freeform 19"/>
            <p:cNvSpPr/>
            <p:nvPr/>
          </p:nvSpPr>
          <p:spPr>
            <a:xfrm>
              <a:off x="7067661" y="5544524"/>
              <a:ext cx="92058" cy="235500"/>
            </a:xfrm>
            <a:custGeom>
              <a:avLst/>
              <a:gdLst/>
              <a:ahLst/>
              <a:cxnLst/>
              <a:rect l="0" t="0" r="0" b="0"/>
              <a:pathLst>
                <a:path w="93433" h="236248">
                  <a:moveTo>
                    <a:pt x="49599" y="119244"/>
                  </a:moveTo>
                  <a:lnTo>
                    <a:pt x="0" y="236247"/>
                  </a:lnTo>
                  <a:lnTo>
                    <a:pt x="83301" y="202545"/>
                  </a:lnTo>
                  <a:lnTo>
                    <a:pt x="49599" y="119244"/>
                  </a:lnTo>
                  <a:lnTo>
                    <a:pt x="93432"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1" name="Freeform 20"/>
            <p:cNvSpPr/>
            <p:nvPr/>
          </p:nvSpPr>
          <p:spPr>
            <a:xfrm>
              <a:off x="7159719" y="5291688"/>
              <a:ext cx="74599" cy="252836"/>
            </a:xfrm>
            <a:custGeom>
              <a:avLst/>
              <a:gdLst/>
              <a:ahLst/>
              <a:cxnLst/>
              <a:rect l="0" t="0" r="0" b="0"/>
              <a:pathLst>
                <a:path w="73932" h="251501">
                  <a:moveTo>
                    <a:pt x="22432" y="126070"/>
                  </a:moveTo>
                  <a:lnTo>
                    <a:pt x="0" y="251500"/>
                  </a:lnTo>
                  <a:lnTo>
                    <a:pt x="73931" y="200001"/>
                  </a:lnTo>
                  <a:lnTo>
                    <a:pt x="22432" y="126070"/>
                  </a:lnTo>
                  <a:lnTo>
                    <a:pt x="4445" y="0"/>
                  </a:lnTo>
                </a:path>
              </a:pathLst>
            </a:custGeom>
            <a:solidFill>
              <a:srgbClr val="0000FF"/>
            </a:solidFill>
            <a:ln w="38100">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grpSp>
      <p:grpSp>
        <p:nvGrpSpPr>
          <p:cNvPr id="59398" name="Group 38"/>
          <p:cNvGrpSpPr>
            <a:grpSpLocks/>
          </p:cNvGrpSpPr>
          <p:nvPr>
            <p:custDataLst>
              <p:tags r:id="rId2"/>
            </p:custDataLst>
          </p:nvPr>
        </p:nvGrpSpPr>
        <p:grpSpPr bwMode="auto">
          <a:xfrm>
            <a:off x="7162800" y="5029200"/>
            <a:ext cx="1803400" cy="512763"/>
            <a:chOff x="7163360" y="5029428"/>
            <a:chExt cx="1802229" cy="512008"/>
          </a:xfrm>
        </p:grpSpPr>
        <p:cxnSp>
          <p:nvCxnSpPr>
            <p:cNvPr id="23" name="Straight Connector 22"/>
            <p:cNvCxnSpPr/>
            <p:nvPr/>
          </p:nvCxnSpPr>
          <p:spPr>
            <a:xfrm>
              <a:off x="7163360" y="5029428"/>
              <a:ext cx="115813" cy="523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8838671" y="5455837"/>
              <a:ext cx="126918" cy="47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7279173" y="5046865"/>
              <a:ext cx="120572" cy="91939"/>
            </a:xfrm>
            <a:custGeom>
              <a:avLst/>
              <a:gdLst/>
              <a:ahLst/>
              <a:cxnLst/>
              <a:rect l="0" t="0" r="0" b="0"/>
              <a:pathLst>
                <a:path w="119800" h="92463">
                  <a:moveTo>
                    <a:pt x="113945" y="92462"/>
                  </a:moveTo>
                  <a:lnTo>
                    <a:pt x="0" y="34968"/>
                  </a:lnTo>
                  <a:lnTo>
                    <a:pt x="18227" y="13009"/>
                  </a:lnTo>
                  <a:lnTo>
                    <a:pt x="28642" y="6534"/>
                  </a:lnTo>
                  <a:lnTo>
                    <a:pt x="37621" y="2905"/>
                  </a:lnTo>
                  <a:lnTo>
                    <a:pt x="45786" y="888"/>
                  </a:lnTo>
                  <a:lnTo>
                    <a:pt x="53382" y="2"/>
                  </a:lnTo>
                  <a:lnTo>
                    <a:pt x="60530" y="0"/>
                  </a:lnTo>
                  <a:lnTo>
                    <a:pt x="67303" y="742"/>
                  </a:lnTo>
                  <a:lnTo>
                    <a:pt x="73744" y="2144"/>
                  </a:lnTo>
                  <a:lnTo>
                    <a:pt x="79878" y="4153"/>
                  </a:lnTo>
                  <a:lnTo>
                    <a:pt x="85719" y="6742"/>
                  </a:lnTo>
                  <a:lnTo>
                    <a:pt x="91272" y="9903"/>
                  </a:lnTo>
                  <a:lnTo>
                    <a:pt x="96533" y="13643"/>
                  </a:lnTo>
                  <a:lnTo>
                    <a:pt x="101487" y="17990"/>
                  </a:lnTo>
                  <a:lnTo>
                    <a:pt x="106109" y="22997"/>
                  </a:lnTo>
                  <a:lnTo>
                    <a:pt x="110355" y="28749"/>
                  </a:lnTo>
                  <a:lnTo>
                    <a:pt x="114154" y="35385"/>
                  </a:lnTo>
                  <a:lnTo>
                    <a:pt x="117383" y="43151"/>
                  </a:lnTo>
                  <a:lnTo>
                    <a:pt x="119799" y="52529"/>
                  </a:lnTo>
                  <a:lnTo>
                    <a:pt x="113945" y="92462"/>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6" name="Straight Connector 25"/>
            <p:cNvCxnSpPr/>
            <p:nvPr/>
          </p:nvCxnSpPr>
          <p:spPr>
            <a:xfrm>
              <a:off x="7393399" y="5138805"/>
              <a:ext cx="112639" cy="586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a:off x="7506037" y="5162582"/>
              <a:ext cx="120572" cy="91939"/>
            </a:xfrm>
            <a:custGeom>
              <a:avLst/>
              <a:gdLst/>
              <a:ahLst/>
              <a:cxnLst/>
              <a:rect l="0" t="0" r="0" b="0"/>
              <a:pathLst>
                <a:path w="120451" h="92362">
                  <a:moveTo>
                    <a:pt x="114931" y="92361"/>
                  </a:moveTo>
                  <a:lnTo>
                    <a:pt x="0" y="35656"/>
                  </a:lnTo>
                  <a:lnTo>
                    <a:pt x="18105" y="13443"/>
                  </a:lnTo>
                  <a:lnTo>
                    <a:pt x="28505" y="6847"/>
                  </a:lnTo>
                  <a:lnTo>
                    <a:pt x="37488" y="3123"/>
                  </a:lnTo>
                  <a:lnTo>
                    <a:pt x="45669" y="1025"/>
                  </a:lnTo>
                  <a:lnTo>
                    <a:pt x="53287" y="66"/>
                  </a:lnTo>
                  <a:lnTo>
                    <a:pt x="60466" y="0"/>
                  </a:lnTo>
                  <a:lnTo>
                    <a:pt x="67273" y="684"/>
                  </a:lnTo>
                  <a:lnTo>
                    <a:pt x="73752" y="2034"/>
                  </a:lnTo>
                  <a:lnTo>
                    <a:pt x="79930" y="3996"/>
                  </a:lnTo>
                  <a:lnTo>
                    <a:pt x="85818" y="6543"/>
                  </a:lnTo>
                  <a:lnTo>
                    <a:pt x="91423" y="9666"/>
                  </a:lnTo>
                  <a:lnTo>
                    <a:pt x="96739" y="13375"/>
                  </a:lnTo>
                  <a:lnTo>
                    <a:pt x="101752" y="17696"/>
                  </a:lnTo>
                  <a:lnTo>
                    <a:pt x="106437" y="22682"/>
                  </a:lnTo>
                  <a:lnTo>
                    <a:pt x="110753" y="28418"/>
                  </a:lnTo>
                  <a:lnTo>
                    <a:pt x="114627" y="35047"/>
                  </a:lnTo>
                  <a:lnTo>
                    <a:pt x="117940" y="42817"/>
                  </a:lnTo>
                  <a:lnTo>
                    <a:pt x="120450" y="52211"/>
                  </a:lnTo>
                  <a:lnTo>
                    <a:pt x="114931" y="92361"/>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8" name="Straight Connector 27"/>
            <p:cNvCxnSpPr/>
            <p:nvPr/>
          </p:nvCxnSpPr>
          <p:spPr>
            <a:xfrm>
              <a:off x="7621850" y="5254521"/>
              <a:ext cx="117399" cy="507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7739249" y="5265618"/>
              <a:ext cx="118985" cy="87183"/>
            </a:xfrm>
            <a:custGeom>
              <a:avLst/>
              <a:gdLst/>
              <a:ahLst/>
              <a:cxnLst/>
              <a:rect l="0" t="0" r="0" b="0"/>
              <a:pathLst>
                <a:path w="120523" h="86915">
                  <a:moveTo>
                    <a:pt x="118352" y="86914"/>
                  </a:moveTo>
                  <a:lnTo>
                    <a:pt x="0" y="40230"/>
                  </a:lnTo>
                  <a:lnTo>
                    <a:pt x="16093" y="16771"/>
                  </a:lnTo>
                  <a:lnTo>
                    <a:pt x="25841" y="9393"/>
                  </a:lnTo>
                  <a:lnTo>
                    <a:pt x="34422" y="4973"/>
                  </a:lnTo>
                  <a:lnTo>
                    <a:pt x="42344" y="2227"/>
                  </a:lnTo>
                  <a:lnTo>
                    <a:pt x="49803" y="654"/>
                  </a:lnTo>
                  <a:lnTo>
                    <a:pt x="56899" y="0"/>
                  </a:lnTo>
                  <a:lnTo>
                    <a:pt x="63690" y="120"/>
                  </a:lnTo>
                  <a:lnTo>
                    <a:pt x="70212" y="924"/>
                  </a:lnTo>
                  <a:lnTo>
                    <a:pt x="76483" y="2359"/>
                  </a:lnTo>
                  <a:lnTo>
                    <a:pt x="82518" y="4397"/>
                  </a:lnTo>
                  <a:lnTo>
                    <a:pt x="88319" y="7027"/>
                  </a:lnTo>
                  <a:lnTo>
                    <a:pt x="93882" y="10261"/>
                  </a:lnTo>
                  <a:lnTo>
                    <a:pt x="99196" y="14125"/>
                  </a:lnTo>
                  <a:lnTo>
                    <a:pt x="104240" y="18674"/>
                  </a:lnTo>
                  <a:lnTo>
                    <a:pt x="108979" y="23996"/>
                  </a:lnTo>
                  <a:lnTo>
                    <a:pt x="113356" y="30237"/>
                  </a:lnTo>
                  <a:lnTo>
                    <a:pt x="117269" y="37652"/>
                  </a:lnTo>
                  <a:lnTo>
                    <a:pt x="120522" y="46741"/>
                  </a:lnTo>
                  <a:lnTo>
                    <a:pt x="118352" y="8691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 name="Straight Connector 29"/>
            <p:cNvCxnSpPr/>
            <p:nvPr/>
          </p:nvCxnSpPr>
          <p:spPr>
            <a:xfrm>
              <a:off x="7856648" y="5352801"/>
              <a:ext cx="120572" cy="4438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7977219" y="5354387"/>
              <a:ext cx="120572" cy="85599"/>
            </a:xfrm>
            <a:custGeom>
              <a:avLst/>
              <a:gdLst/>
              <a:ahLst/>
              <a:cxnLst/>
              <a:rect l="0" t="0" r="0" b="0"/>
              <a:pathLst>
                <a:path w="121367" h="85486">
                  <a:moveTo>
                    <a:pt x="120483" y="85485"/>
                  </a:moveTo>
                  <a:lnTo>
                    <a:pt x="0" y="42380"/>
                  </a:lnTo>
                  <a:lnTo>
                    <a:pt x="15419" y="18277"/>
                  </a:lnTo>
                  <a:lnTo>
                    <a:pt x="24980" y="10546"/>
                  </a:lnTo>
                  <a:lnTo>
                    <a:pt x="33464" y="5825"/>
                  </a:lnTo>
                  <a:lnTo>
                    <a:pt x="41338" y="2808"/>
                  </a:lnTo>
                  <a:lnTo>
                    <a:pt x="48786" y="986"/>
                  </a:lnTo>
                  <a:lnTo>
                    <a:pt x="55898" y="99"/>
                  </a:lnTo>
                  <a:lnTo>
                    <a:pt x="62729" y="0"/>
                  </a:lnTo>
                  <a:lnTo>
                    <a:pt x="69310" y="598"/>
                  </a:lnTo>
                  <a:lnTo>
                    <a:pt x="75662" y="1838"/>
                  </a:lnTo>
                  <a:lnTo>
                    <a:pt x="81794" y="3691"/>
                  </a:lnTo>
                  <a:lnTo>
                    <a:pt x="87710" y="6149"/>
                  </a:lnTo>
                  <a:lnTo>
                    <a:pt x="93407" y="9219"/>
                  </a:lnTo>
                  <a:lnTo>
                    <a:pt x="98874" y="12932"/>
                  </a:lnTo>
                  <a:lnTo>
                    <a:pt x="104091" y="17341"/>
                  </a:lnTo>
                  <a:lnTo>
                    <a:pt x="109027" y="22538"/>
                  </a:lnTo>
                  <a:lnTo>
                    <a:pt x="113628" y="28671"/>
                  </a:lnTo>
                  <a:lnTo>
                    <a:pt x="117802" y="35998"/>
                  </a:lnTo>
                  <a:lnTo>
                    <a:pt x="121366" y="45030"/>
                  </a:lnTo>
                  <a:lnTo>
                    <a:pt x="120483" y="85485"/>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2" name="Straight Connector 31"/>
            <p:cNvCxnSpPr/>
            <p:nvPr/>
          </p:nvCxnSpPr>
          <p:spPr>
            <a:xfrm>
              <a:off x="8097791" y="5439986"/>
              <a:ext cx="120572" cy="412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8218363" y="5435230"/>
              <a:ext cx="122158" cy="82428"/>
            </a:xfrm>
            <a:custGeom>
              <a:avLst/>
              <a:gdLst/>
              <a:ahLst/>
              <a:cxnLst/>
              <a:rect l="0" t="0" r="0" b="0"/>
              <a:pathLst>
                <a:path w="122017" h="82450">
                  <a:moveTo>
                    <a:pt x="122016" y="82449"/>
                  </a:moveTo>
                  <a:lnTo>
                    <a:pt x="0" y="45139"/>
                  </a:lnTo>
                  <a:lnTo>
                    <a:pt x="14233" y="20411"/>
                  </a:lnTo>
                  <a:lnTo>
                    <a:pt x="23395" y="12265"/>
                  </a:lnTo>
                  <a:lnTo>
                    <a:pt x="31625" y="7167"/>
                  </a:lnTo>
                  <a:lnTo>
                    <a:pt x="39327" y="3794"/>
                  </a:lnTo>
                  <a:lnTo>
                    <a:pt x="46660" y="1632"/>
                  </a:lnTo>
                  <a:lnTo>
                    <a:pt x="53703" y="417"/>
                  </a:lnTo>
                  <a:lnTo>
                    <a:pt x="60502" y="0"/>
                  </a:lnTo>
                  <a:lnTo>
                    <a:pt x="67085" y="287"/>
                  </a:lnTo>
                  <a:lnTo>
                    <a:pt x="73469" y="1226"/>
                  </a:lnTo>
                  <a:lnTo>
                    <a:pt x="79663" y="2786"/>
                  </a:lnTo>
                  <a:lnTo>
                    <a:pt x="85671" y="4957"/>
                  </a:lnTo>
                  <a:lnTo>
                    <a:pt x="91488" y="7749"/>
                  </a:lnTo>
                  <a:lnTo>
                    <a:pt x="97107" y="11192"/>
                  </a:lnTo>
                  <a:lnTo>
                    <a:pt x="102509" y="15341"/>
                  </a:lnTo>
                  <a:lnTo>
                    <a:pt x="107668" y="20287"/>
                  </a:lnTo>
                  <a:lnTo>
                    <a:pt x="112537" y="26180"/>
                  </a:lnTo>
                  <a:lnTo>
                    <a:pt x="117036" y="33284"/>
                  </a:lnTo>
                  <a:lnTo>
                    <a:pt x="121007" y="42113"/>
                  </a:lnTo>
                  <a:lnTo>
                    <a:pt x="122016" y="82449"/>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4" name="Straight Connector 33"/>
            <p:cNvCxnSpPr/>
            <p:nvPr/>
          </p:nvCxnSpPr>
          <p:spPr>
            <a:xfrm>
              <a:off x="8340520" y="5517658"/>
              <a:ext cx="125332" cy="237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8465852" y="5465348"/>
              <a:ext cx="123745" cy="76088"/>
            </a:xfrm>
            <a:custGeom>
              <a:avLst/>
              <a:gdLst/>
              <a:ahLst/>
              <a:cxnLst/>
              <a:rect l="0" t="0" r="0" b="0"/>
              <a:pathLst>
                <a:path w="124450" h="76588">
                  <a:moveTo>
                    <a:pt x="124449" y="50554"/>
                  </a:moveTo>
                  <a:lnTo>
                    <a:pt x="0" y="76587"/>
                  </a:lnTo>
                  <a:lnTo>
                    <a:pt x="549" y="48162"/>
                  </a:lnTo>
                  <a:lnTo>
                    <a:pt x="4636" y="36649"/>
                  </a:lnTo>
                  <a:lnTo>
                    <a:pt x="9372" y="28245"/>
                  </a:lnTo>
                  <a:lnTo>
                    <a:pt x="14477" y="21601"/>
                  </a:lnTo>
                  <a:lnTo>
                    <a:pt x="19840" y="16191"/>
                  </a:lnTo>
                  <a:lnTo>
                    <a:pt x="25405" y="11747"/>
                  </a:lnTo>
                  <a:lnTo>
                    <a:pt x="31140" y="8117"/>
                  </a:lnTo>
                  <a:lnTo>
                    <a:pt x="37027" y="5207"/>
                  </a:lnTo>
                  <a:lnTo>
                    <a:pt x="43051" y="2960"/>
                  </a:lnTo>
                  <a:lnTo>
                    <a:pt x="49208" y="1346"/>
                  </a:lnTo>
                  <a:lnTo>
                    <a:pt x="55496" y="356"/>
                  </a:lnTo>
                  <a:lnTo>
                    <a:pt x="61916" y="0"/>
                  </a:lnTo>
                  <a:lnTo>
                    <a:pt x="68475" y="307"/>
                  </a:lnTo>
                  <a:lnTo>
                    <a:pt x="75185" y="1335"/>
                  </a:lnTo>
                  <a:lnTo>
                    <a:pt x="82064" y="3174"/>
                  </a:lnTo>
                  <a:lnTo>
                    <a:pt x="89146" y="5981"/>
                  </a:lnTo>
                  <a:lnTo>
                    <a:pt x="96486" y="10022"/>
                  </a:lnTo>
                  <a:lnTo>
                    <a:pt x="104195" y="15823"/>
                  </a:lnTo>
                  <a:lnTo>
                    <a:pt x="124449" y="5055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6" name="Straight Connector 35"/>
            <p:cNvCxnSpPr/>
            <p:nvPr/>
          </p:nvCxnSpPr>
          <p:spPr>
            <a:xfrm flipV="1">
              <a:off x="8589596" y="5484370"/>
              <a:ext cx="123745" cy="317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8713341" y="5409867"/>
              <a:ext cx="125331" cy="74503"/>
            </a:xfrm>
            <a:custGeom>
              <a:avLst/>
              <a:gdLst/>
              <a:ahLst/>
              <a:cxnLst/>
              <a:rect l="0" t="0" r="0" b="0"/>
              <a:pathLst>
                <a:path w="125079" h="75002">
                  <a:moveTo>
                    <a:pt x="125078" y="52124"/>
                  </a:moveTo>
                  <a:lnTo>
                    <a:pt x="0" y="75001"/>
                  </a:lnTo>
                  <a:lnTo>
                    <a:pt x="1268" y="46597"/>
                  </a:lnTo>
                  <a:lnTo>
                    <a:pt x="5645" y="35190"/>
                  </a:lnTo>
                  <a:lnTo>
                    <a:pt x="10594" y="26908"/>
                  </a:lnTo>
                  <a:lnTo>
                    <a:pt x="15865" y="20395"/>
                  </a:lnTo>
                  <a:lnTo>
                    <a:pt x="21363" y="15122"/>
                  </a:lnTo>
                  <a:lnTo>
                    <a:pt x="27040" y="10820"/>
                  </a:lnTo>
                  <a:lnTo>
                    <a:pt x="32866" y="7336"/>
                  </a:lnTo>
                  <a:lnTo>
                    <a:pt x="38824" y="4575"/>
                  </a:lnTo>
                  <a:lnTo>
                    <a:pt x="44904" y="2481"/>
                  </a:lnTo>
                  <a:lnTo>
                    <a:pt x="51100" y="1024"/>
                  </a:lnTo>
                  <a:lnTo>
                    <a:pt x="57412" y="193"/>
                  </a:lnTo>
                  <a:lnTo>
                    <a:pt x="63839" y="0"/>
                  </a:lnTo>
                  <a:lnTo>
                    <a:pt x="70389" y="473"/>
                  </a:lnTo>
                  <a:lnTo>
                    <a:pt x="77071" y="1669"/>
                  </a:lnTo>
                  <a:lnTo>
                    <a:pt x="83902" y="3683"/>
                  </a:lnTo>
                  <a:lnTo>
                    <a:pt x="90911" y="6668"/>
                  </a:lnTo>
                  <a:lnTo>
                    <a:pt x="98147" y="10894"/>
                  </a:lnTo>
                  <a:lnTo>
                    <a:pt x="105707" y="16888"/>
                  </a:lnTo>
                  <a:lnTo>
                    <a:pt x="125078" y="52124"/>
                  </a:lnTo>
                  <a:close/>
                </a:path>
              </a:pathLst>
            </a:cu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8" name="Straight Connector 37"/>
            <p:cNvCxnSpPr/>
            <p:nvPr/>
          </p:nvCxnSpPr>
          <p:spPr>
            <a:xfrm flipV="1">
              <a:off x="8838671" y="5455837"/>
              <a:ext cx="126918" cy="47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9399" name="Group 47"/>
          <p:cNvGrpSpPr>
            <a:grpSpLocks/>
          </p:cNvGrpSpPr>
          <p:nvPr>
            <p:custDataLst>
              <p:tags r:id="rId3"/>
            </p:custDataLst>
          </p:nvPr>
        </p:nvGrpSpPr>
        <p:grpSpPr bwMode="auto">
          <a:xfrm>
            <a:off x="6096000" y="4573588"/>
            <a:ext cx="1041400" cy="446087"/>
            <a:chOff x="6096203" y="4573105"/>
            <a:chExt cx="1041585" cy="446161"/>
          </a:xfrm>
        </p:grpSpPr>
        <p:cxnSp>
          <p:nvCxnSpPr>
            <p:cNvPr id="40" name="Straight Connector 39"/>
            <p:cNvCxnSpPr/>
            <p:nvPr/>
          </p:nvCxnSpPr>
          <p:spPr>
            <a:xfrm flipV="1">
              <a:off x="6096203" y="4633440"/>
              <a:ext cx="119084" cy="46045"/>
            </a:xfrm>
            <a:prstGeom prst="line">
              <a:avLst/>
            </a:prstGeom>
            <a:ln w="38100">
              <a:solidFill>
                <a:srgbClr val="8000F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013941" y="4985923"/>
              <a:ext cx="123847" cy="33343"/>
            </a:xfrm>
            <a:prstGeom prst="line">
              <a:avLst/>
            </a:prstGeom>
            <a:ln w="38100">
              <a:solidFill>
                <a:srgbClr val="8000FF"/>
              </a:solidFill>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6215287" y="4573105"/>
              <a:ext cx="127023" cy="68273"/>
            </a:xfrm>
            <a:custGeom>
              <a:avLst/>
              <a:gdLst/>
              <a:ahLst/>
              <a:cxnLst/>
              <a:rect l="0" t="0" r="0" b="0"/>
              <a:pathLst>
                <a:path w="127259" h="67492">
                  <a:moveTo>
                    <a:pt x="127258" y="67491"/>
                  </a:moveTo>
                  <a:lnTo>
                    <a:pt x="0" y="59890"/>
                  </a:lnTo>
                  <a:lnTo>
                    <a:pt x="8019" y="32534"/>
                  </a:lnTo>
                  <a:lnTo>
                    <a:pt x="15006" y="22472"/>
                  </a:lnTo>
                  <a:lnTo>
                    <a:pt x="21803" y="15590"/>
                  </a:lnTo>
                  <a:lnTo>
                    <a:pt x="28492" y="10507"/>
                  </a:lnTo>
                  <a:lnTo>
                    <a:pt x="35106" y="6685"/>
                  </a:lnTo>
                  <a:lnTo>
                    <a:pt x="41661" y="3853"/>
                  </a:lnTo>
                  <a:lnTo>
                    <a:pt x="48166" y="1852"/>
                  </a:lnTo>
                  <a:lnTo>
                    <a:pt x="54627" y="586"/>
                  </a:lnTo>
                  <a:lnTo>
                    <a:pt x="61048" y="0"/>
                  </a:lnTo>
                  <a:lnTo>
                    <a:pt x="67430" y="61"/>
                  </a:lnTo>
                  <a:lnTo>
                    <a:pt x="73773" y="760"/>
                  </a:lnTo>
                  <a:lnTo>
                    <a:pt x="80079" y="2107"/>
                  </a:lnTo>
                  <a:lnTo>
                    <a:pt x="86344" y="4132"/>
                  </a:lnTo>
                  <a:lnTo>
                    <a:pt x="92564" y="6893"/>
                  </a:lnTo>
                  <a:lnTo>
                    <a:pt x="98735" y="10486"/>
                  </a:lnTo>
                  <a:lnTo>
                    <a:pt x="104847" y="15067"/>
                  </a:lnTo>
                  <a:lnTo>
                    <a:pt x="110884" y="20911"/>
                  </a:lnTo>
                  <a:lnTo>
                    <a:pt x="116813" y="28554"/>
                  </a:lnTo>
                  <a:lnTo>
                    <a:pt x="127258" y="67491"/>
                  </a:lnTo>
                  <a:close/>
                </a:path>
              </a:pathLst>
            </a:custGeom>
            <a:solidFill>
              <a:srgbClr val="8000FF"/>
            </a:solidFill>
            <a:ln w="38100">
              <a:solidFill>
                <a:srgbClr val="8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Freeform 42"/>
            <p:cNvSpPr/>
            <p:nvPr/>
          </p:nvSpPr>
          <p:spPr>
            <a:xfrm>
              <a:off x="6564599" y="4733469"/>
              <a:ext cx="117496" cy="96854"/>
            </a:xfrm>
            <a:custGeom>
              <a:avLst/>
              <a:gdLst/>
              <a:ahLst/>
              <a:cxnLst/>
              <a:rect l="0" t="0" r="0" b="0"/>
              <a:pathLst>
                <a:path w="117140" h="97322">
                  <a:moveTo>
                    <a:pt x="107610" y="97321"/>
                  </a:moveTo>
                  <a:lnTo>
                    <a:pt x="0" y="29689"/>
                  </a:lnTo>
                  <a:lnTo>
                    <a:pt x="20120" y="9617"/>
                  </a:lnTo>
                  <a:lnTo>
                    <a:pt x="31051" y="4169"/>
                  </a:lnTo>
                  <a:lnTo>
                    <a:pt x="40291" y="1409"/>
                  </a:lnTo>
                  <a:lnTo>
                    <a:pt x="48575" y="171"/>
                  </a:lnTo>
                  <a:lnTo>
                    <a:pt x="56188" y="0"/>
                  </a:lnTo>
                  <a:lnTo>
                    <a:pt x="63276" y="665"/>
                  </a:lnTo>
                  <a:lnTo>
                    <a:pt x="69922" y="2033"/>
                  </a:lnTo>
                  <a:lnTo>
                    <a:pt x="76177" y="4024"/>
                  </a:lnTo>
                  <a:lnTo>
                    <a:pt x="82072" y="6588"/>
                  </a:lnTo>
                  <a:lnTo>
                    <a:pt x="87622" y="9700"/>
                  </a:lnTo>
                  <a:lnTo>
                    <a:pt x="92832" y="13351"/>
                  </a:lnTo>
                  <a:lnTo>
                    <a:pt x="97699" y="17550"/>
                  </a:lnTo>
                  <a:lnTo>
                    <a:pt x="102205" y="22323"/>
                  </a:lnTo>
                  <a:lnTo>
                    <a:pt x="106321" y="27718"/>
                  </a:lnTo>
                  <a:lnTo>
                    <a:pt x="109993" y="33816"/>
                  </a:lnTo>
                  <a:lnTo>
                    <a:pt x="113141" y="40750"/>
                  </a:lnTo>
                  <a:lnTo>
                    <a:pt x="115618" y="48752"/>
                  </a:lnTo>
                  <a:lnTo>
                    <a:pt x="117139" y="58275"/>
                  </a:lnTo>
                  <a:lnTo>
                    <a:pt x="107610" y="97321"/>
                  </a:lnTo>
                  <a:close/>
                </a:path>
              </a:pathLst>
            </a:custGeom>
            <a:solidFill>
              <a:srgbClr val="8000FF"/>
            </a:solidFill>
            <a:ln w="38100">
              <a:solidFill>
                <a:srgbClr val="8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Freeform 43"/>
            <p:cNvSpPr/>
            <p:nvPr/>
          </p:nvSpPr>
          <p:spPr>
            <a:xfrm>
              <a:off x="6890094" y="4908123"/>
              <a:ext cx="123847" cy="77801"/>
            </a:xfrm>
            <a:custGeom>
              <a:avLst/>
              <a:gdLst/>
              <a:ahLst/>
              <a:cxnLst/>
              <a:rect l="0" t="0" r="0" b="0"/>
              <a:pathLst>
                <a:path w="123808" h="77671">
                  <a:moveTo>
                    <a:pt x="123807" y="77670"/>
                  </a:moveTo>
                  <a:lnTo>
                    <a:pt x="0" y="49308"/>
                  </a:lnTo>
                  <a:lnTo>
                    <a:pt x="12371" y="23744"/>
                  </a:lnTo>
                  <a:lnTo>
                    <a:pt x="20888" y="15003"/>
                  </a:lnTo>
                  <a:lnTo>
                    <a:pt x="28698" y="9355"/>
                  </a:lnTo>
                  <a:lnTo>
                    <a:pt x="36105" y="5458"/>
                  </a:lnTo>
                  <a:lnTo>
                    <a:pt x="43232" y="2789"/>
                  </a:lnTo>
                  <a:lnTo>
                    <a:pt x="50138" y="1082"/>
                  </a:lnTo>
                  <a:lnTo>
                    <a:pt x="56860" y="183"/>
                  </a:lnTo>
                  <a:lnTo>
                    <a:pt x="63417" y="0"/>
                  </a:lnTo>
                  <a:lnTo>
                    <a:pt x="69822" y="478"/>
                  </a:lnTo>
                  <a:lnTo>
                    <a:pt x="76083" y="1586"/>
                  </a:lnTo>
                  <a:lnTo>
                    <a:pt x="82203" y="3314"/>
                  </a:lnTo>
                  <a:lnTo>
                    <a:pt x="88178" y="5672"/>
                  </a:lnTo>
                  <a:lnTo>
                    <a:pt x="94002" y="8691"/>
                  </a:lnTo>
                  <a:lnTo>
                    <a:pt x="99661" y="12426"/>
                  </a:lnTo>
                  <a:lnTo>
                    <a:pt x="105136" y="16969"/>
                  </a:lnTo>
                  <a:lnTo>
                    <a:pt x="110390" y="22475"/>
                  </a:lnTo>
                  <a:lnTo>
                    <a:pt x="115362" y="29208"/>
                  </a:lnTo>
                  <a:lnTo>
                    <a:pt x="119934" y="37692"/>
                  </a:lnTo>
                  <a:lnTo>
                    <a:pt x="123807" y="77670"/>
                  </a:lnTo>
                  <a:close/>
                </a:path>
              </a:pathLst>
            </a:custGeom>
            <a:solidFill>
              <a:srgbClr val="8000FF"/>
            </a:solidFill>
            <a:ln w="38100">
              <a:solidFill>
                <a:srgbClr val="8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Freeform 44"/>
            <p:cNvSpPr/>
            <p:nvPr/>
          </p:nvSpPr>
          <p:spPr>
            <a:xfrm>
              <a:off x="6342310" y="4611211"/>
              <a:ext cx="222289" cy="150837"/>
            </a:xfrm>
            <a:custGeom>
              <a:avLst/>
              <a:gdLst/>
              <a:ahLst/>
              <a:cxnLst/>
              <a:rect l="0" t="0" r="0" b="0"/>
              <a:pathLst>
                <a:path w="222676" h="151782">
                  <a:moveTo>
                    <a:pt x="114409" y="84780"/>
                  </a:moveTo>
                  <a:lnTo>
                    <a:pt x="0" y="29628"/>
                  </a:lnTo>
                  <a:lnTo>
                    <a:pt x="84781" y="0"/>
                  </a:lnTo>
                  <a:lnTo>
                    <a:pt x="114409" y="84780"/>
                  </a:lnTo>
                  <a:lnTo>
                    <a:pt x="222675" y="151781"/>
                  </a:lnTo>
                </a:path>
              </a:pathLst>
            </a:custGeom>
            <a:solidFill>
              <a:srgbClr val="8000FF"/>
            </a:solidFill>
            <a:ln w="38100">
              <a:solidFill>
                <a:srgbClr val="8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6" name="Freeform 45"/>
            <p:cNvSpPr/>
            <p:nvPr/>
          </p:nvSpPr>
          <p:spPr>
            <a:xfrm>
              <a:off x="6672568" y="4817621"/>
              <a:ext cx="217526" cy="139723"/>
            </a:xfrm>
            <a:custGeom>
              <a:avLst/>
              <a:gdLst/>
              <a:ahLst/>
              <a:cxnLst/>
              <a:rect l="0" t="0" r="0" b="0"/>
              <a:pathLst>
                <a:path w="218521" h="140398">
                  <a:moveTo>
                    <a:pt x="102197" y="88924"/>
                  </a:moveTo>
                  <a:lnTo>
                    <a:pt x="0" y="13273"/>
                  </a:lnTo>
                  <a:lnTo>
                    <a:pt x="88924" y="0"/>
                  </a:lnTo>
                  <a:lnTo>
                    <a:pt x="102197" y="88924"/>
                  </a:lnTo>
                  <a:lnTo>
                    <a:pt x="218520" y="140397"/>
                  </a:lnTo>
                </a:path>
              </a:pathLst>
            </a:custGeom>
            <a:solidFill>
              <a:srgbClr val="8000FF"/>
            </a:solidFill>
            <a:ln w="38100">
              <a:solidFill>
                <a:srgbClr val="8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7" name="Freeform 46"/>
            <p:cNvSpPr/>
            <p:nvPr/>
          </p:nvSpPr>
          <p:spPr>
            <a:xfrm>
              <a:off x="7013941" y="4941466"/>
              <a:ext cx="123847" cy="77800"/>
            </a:xfrm>
            <a:custGeom>
              <a:avLst/>
              <a:gdLst/>
              <a:ahLst/>
              <a:cxnLst/>
              <a:rect l="0" t="0" r="0" b="0"/>
              <a:pathLst>
                <a:path w="123211" h="78305">
                  <a:moveTo>
                    <a:pt x="123210" y="78304"/>
                  </a:moveTo>
                  <a:lnTo>
                    <a:pt x="0" y="44906"/>
                  </a:lnTo>
                  <a:lnTo>
                    <a:pt x="78304" y="0"/>
                  </a:lnTo>
                  <a:lnTo>
                    <a:pt x="123210" y="78304"/>
                  </a:lnTo>
                  <a:close/>
                </a:path>
              </a:pathLst>
            </a:custGeom>
            <a:solidFill>
              <a:srgbClr val="8000FF"/>
            </a:solidFill>
            <a:ln w="38100">
              <a:solidFill>
                <a:srgbClr val="8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50" name="Freeform 49"/>
          <p:cNvSpPr/>
          <p:nvPr>
            <p:custDataLst>
              <p:tags r:id="rId4"/>
            </p:custDataLst>
          </p:nvPr>
        </p:nvSpPr>
        <p:spPr>
          <a:xfrm>
            <a:off x="3962400" y="4914900"/>
            <a:ext cx="2025650" cy="927100"/>
          </a:xfrm>
          <a:custGeom>
            <a:avLst/>
            <a:gdLst>
              <a:gd name="connsiteX0" fmla="*/ 2025650 w 2025650"/>
              <a:gd name="connsiteY0" fmla="*/ 0 h 927100"/>
              <a:gd name="connsiteX1" fmla="*/ 1778000 w 2025650"/>
              <a:gd name="connsiteY1" fmla="*/ 317500 h 927100"/>
              <a:gd name="connsiteX2" fmla="*/ 1219200 w 2025650"/>
              <a:gd name="connsiteY2" fmla="*/ 774700 h 927100"/>
              <a:gd name="connsiteX3" fmla="*/ 622300 w 2025650"/>
              <a:gd name="connsiteY3" fmla="*/ 895350 h 927100"/>
              <a:gd name="connsiteX4" fmla="*/ 0 w 2025650"/>
              <a:gd name="connsiteY4" fmla="*/ 927100 h 927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650" h="927100">
                <a:moveTo>
                  <a:pt x="2025650" y="0"/>
                </a:moveTo>
                <a:cubicBezTo>
                  <a:pt x="1969029" y="94191"/>
                  <a:pt x="1912408" y="188383"/>
                  <a:pt x="1778000" y="317500"/>
                </a:cubicBezTo>
                <a:cubicBezTo>
                  <a:pt x="1643592" y="446617"/>
                  <a:pt x="1411817" y="678392"/>
                  <a:pt x="1219200" y="774700"/>
                </a:cubicBezTo>
                <a:cubicBezTo>
                  <a:pt x="1026583" y="871008"/>
                  <a:pt x="825500" y="869950"/>
                  <a:pt x="622300" y="895350"/>
                </a:cubicBezTo>
                <a:cubicBezTo>
                  <a:pt x="419100" y="920750"/>
                  <a:pt x="209550" y="923925"/>
                  <a:pt x="0" y="927100"/>
                </a:cubicBez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1" name="Freeform 60"/>
          <p:cNvSpPr/>
          <p:nvPr>
            <p:custDataLst>
              <p:tags r:id="rId5"/>
            </p:custDataLst>
          </p:nvPr>
        </p:nvSpPr>
        <p:spPr>
          <a:xfrm>
            <a:off x="5943600" y="2667000"/>
            <a:ext cx="571500" cy="1893888"/>
          </a:xfrm>
          <a:custGeom>
            <a:avLst/>
            <a:gdLst/>
            <a:ahLst/>
            <a:cxnLst/>
            <a:rect l="0" t="0" r="0" b="0"/>
            <a:pathLst>
              <a:path w="597960" h="1930401">
                <a:moveTo>
                  <a:pt x="109009" y="1930400"/>
                </a:moveTo>
                <a:lnTo>
                  <a:pt x="54504" y="1769004"/>
                </a:lnTo>
                <a:lnTo>
                  <a:pt x="0" y="1607608"/>
                </a:lnTo>
                <a:lnTo>
                  <a:pt x="1059" y="1428750"/>
                </a:lnTo>
                <a:lnTo>
                  <a:pt x="2117" y="1249891"/>
                </a:lnTo>
                <a:lnTo>
                  <a:pt x="60325" y="1027641"/>
                </a:lnTo>
                <a:lnTo>
                  <a:pt x="115359" y="857250"/>
                </a:lnTo>
                <a:lnTo>
                  <a:pt x="170392" y="686858"/>
                </a:lnTo>
                <a:lnTo>
                  <a:pt x="250825" y="549275"/>
                </a:lnTo>
                <a:lnTo>
                  <a:pt x="331259" y="406400"/>
                </a:lnTo>
                <a:lnTo>
                  <a:pt x="411692" y="263525"/>
                </a:lnTo>
                <a:lnTo>
                  <a:pt x="597959" y="0"/>
                </a:lnTo>
                <a:lnTo>
                  <a:pt x="597959" y="0"/>
                </a:lnTo>
                <a:lnTo>
                  <a:pt x="597959" y="0"/>
                </a:lnTo>
              </a:path>
            </a:pathLst>
          </a:custGeom>
          <a:ln w="38100" cmpd="sng">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9402" name="TextBox 9"/>
          <p:cNvSpPr txBox="1">
            <a:spLocks noChangeArrowheads="1"/>
          </p:cNvSpPr>
          <p:nvPr/>
        </p:nvSpPr>
        <p:spPr bwMode="auto">
          <a:xfrm>
            <a:off x="5715000" y="4267200"/>
            <a:ext cx="390525" cy="276225"/>
          </a:xfrm>
          <a:prstGeom prst="rect">
            <a:avLst/>
          </a:prstGeom>
          <a:noFill/>
          <a:ln w="9525">
            <a:noFill/>
            <a:miter lim="800000"/>
            <a:headEnd/>
            <a:tailEnd/>
          </a:ln>
        </p:spPr>
        <p:txBody>
          <a:bodyPr wrap="none">
            <a:spAutoFit/>
          </a:bodyPr>
          <a:lstStyle/>
          <a:p>
            <a:r>
              <a:rPr lang="en-US" sz="1200" u="sng">
                <a:solidFill>
                  <a:srgbClr val="FF0000"/>
                </a:solidFill>
                <a:latin typeface="Arial Black" pitchFamily="34" charset="0"/>
              </a:rPr>
              <a:t>95</a:t>
            </a:r>
          </a:p>
        </p:txBody>
      </p:sp>
      <p:sp>
        <p:nvSpPr>
          <p:cNvPr id="62" name="TextBox 61"/>
          <p:cNvSpPr txBox="1"/>
          <p:nvPr/>
        </p:nvSpPr>
        <p:spPr>
          <a:xfrm>
            <a:off x="3276600" y="2362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63" name="Freeform 62"/>
          <p:cNvSpPr/>
          <p:nvPr/>
        </p:nvSpPr>
        <p:spPr>
          <a:xfrm>
            <a:off x="3581400" y="2417763"/>
            <a:ext cx="5181600" cy="2292350"/>
          </a:xfrm>
          <a:custGeom>
            <a:avLst/>
            <a:gdLst>
              <a:gd name="connsiteX0" fmla="*/ 0 w 5067300"/>
              <a:gd name="connsiteY0" fmla="*/ 85725 h 2294467"/>
              <a:gd name="connsiteX1" fmla="*/ 260350 w 5067300"/>
              <a:gd name="connsiteY1" fmla="*/ 3175 h 2294467"/>
              <a:gd name="connsiteX2" fmla="*/ 565150 w 5067300"/>
              <a:gd name="connsiteY2" fmla="*/ 104775 h 2294467"/>
              <a:gd name="connsiteX3" fmla="*/ 444500 w 5067300"/>
              <a:gd name="connsiteY3" fmla="*/ 219075 h 2294467"/>
              <a:gd name="connsiteX4" fmla="*/ 361950 w 5067300"/>
              <a:gd name="connsiteY4" fmla="*/ 428625 h 2294467"/>
              <a:gd name="connsiteX5" fmla="*/ 298450 w 5067300"/>
              <a:gd name="connsiteY5" fmla="*/ 777875 h 2294467"/>
              <a:gd name="connsiteX6" fmla="*/ 381000 w 5067300"/>
              <a:gd name="connsiteY6" fmla="*/ 942975 h 2294467"/>
              <a:gd name="connsiteX7" fmla="*/ 654050 w 5067300"/>
              <a:gd name="connsiteY7" fmla="*/ 847725 h 2294467"/>
              <a:gd name="connsiteX8" fmla="*/ 895350 w 5067300"/>
              <a:gd name="connsiteY8" fmla="*/ 923925 h 2294467"/>
              <a:gd name="connsiteX9" fmla="*/ 1492250 w 5067300"/>
              <a:gd name="connsiteY9" fmla="*/ 1057275 h 2294467"/>
              <a:gd name="connsiteX10" fmla="*/ 1593850 w 5067300"/>
              <a:gd name="connsiteY10" fmla="*/ 1374775 h 2294467"/>
              <a:gd name="connsiteX11" fmla="*/ 1384300 w 5067300"/>
              <a:gd name="connsiteY11" fmla="*/ 1489075 h 2294467"/>
              <a:gd name="connsiteX12" fmla="*/ 1238250 w 5067300"/>
              <a:gd name="connsiteY12" fmla="*/ 1768475 h 2294467"/>
              <a:gd name="connsiteX13" fmla="*/ 1276350 w 5067300"/>
              <a:gd name="connsiteY13" fmla="*/ 2212975 h 2294467"/>
              <a:gd name="connsiteX14" fmla="*/ 1422400 w 5067300"/>
              <a:gd name="connsiteY14" fmla="*/ 2257425 h 2294467"/>
              <a:gd name="connsiteX15" fmla="*/ 1803400 w 5067300"/>
              <a:gd name="connsiteY15" fmla="*/ 2225675 h 2294467"/>
              <a:gd name="connsiteX16" fmla="*/ 2019300 w 5067300"/>
              <a:gd name="connsiteY16" fmla="*/ 2111375 h 2294467"/>
              <a:gd name="connsiteX17" fmla="*/ 2159000 w 5067300"/>
              <a:gd name="connsiteY17" fmla="*/ 1876425 h 2294467"/>
              <a:gd name="connsiteX18" fmla="*/ 2222500 w 5067300"/>
              <a:gd name="connsiteY18" fmla="*/ 1482725 h 2294467"/>
              <a:gd name="connsiteX19" fmla="*/ 2393950 w 5067300"/>
              <a:gd name="connsiteY19" fmla="*/ 1114425 h 2294467"/>
              <a:gd name="connsiteX20" fmla="*/ 2628900 w 5067300"/>
              <a:gd name="connsiteY20" fmla="*/ 1012825 h 2294467"/>
              <a:gd name="connsiteX21" fmla="*/ 2698750 w 5067300"/>
              <a:gd name="connsiteY21" fmla="*/ 1260475 h 2294467"/>
              <a:gd name="connsiteX22" fmla="*/ 2692400 w 5067300"/>
              <a:gd name="connsiteY22" fmla="*/ 1565275 h 2294467"/>
              <a:gd name="connsiteX23" fmla="*/ 2971800 w 5067300"/>
              <a:gd name="connsiteY23" fmla="*/ 1692275 h 2294467"/>
              <a:gd name="connsiteX24" fmla="*/ 3416300 w 5067300"/>
              <a:gd name="connsiteY24" fmla="*/ 1590675 h 2294467"/>
              <a:gd name="connsiteX25" fmla="*/ 3689350 w 5067300"/>
              <a:gd name="connsiteY25" fmla="*/ 1323975 h 2294467"/>
              <a:gd name="connsiteX26" fmla="*/ 3822700 w 5067300"/>
              <a:gd name="connsiteY26" fmla="*/ 993775 h 2294467"/>
              <a:gd name="connsiteX27" fmla="*/ 4019550 w 5067300"/>
              <a:gd name="connsiteY27" fmla="*/ 746125 h 2294467"/>
              <a:gd name="connsiteX28" fmla="*/ 4533900 w 5067300"/>
              <a:gd name="connsiteY28" fmla="*/ 714375 h 2294467"/>
              <a:gd name="connsiteX29" fmla="*/ 4914900 w 5067300"/>
              <a:gd name="connsiteY29" fmla="*/ 803275 h 2294467"/>
              <a:gd name="connsiteX30" fmla="*/ 5067300 w 5067300"/>
              <a:gd name="connsiteY30" fmla="*/ 854075 h 2294467"/>
              <a:gd name="connsiteX0" fmla="*/ 0 w 5086350"/>
              <a:gd name="connsiteY0" fmla="*/ 42863 h 2315105"/>
              <a:gd name="connsiteX1" fmla="*/ 279400 w 5086350"/>
              <a:gd name="connsiteY1" fmla="*/ 23813 h 2315105"/>
              <a:gd name="connsiteX2" fmla="*/ 584200 w 5086350"/>
              <a:gd name="connsiteY2" fmla="*/ 125413 h 2315105"/>
              <a:gd name="connsiteX3" fmla="*/ 463550 w 5086350"/>
              <a:gd name="connsiteY3" fmla="*/ 239713 h 2315105"/>
              <a:gd name="connsiteX4" fmla="*/ 381000 w 5086350"/>
              <a:gd name="connsiteY4" fmla="*/ 449263 h 2315105"/>
              <a:gd name="connsiteX5" fmla="*/ 317500 w 5086350"/>
              <a:gd name="connsiteY5" fmla="*/ 798513 h 2315105"/>
              <a:gd name="connsiteX6" fmla="*/ 400050 w 5086350"/>
              <a:gd name="connsiteY6" fmla="*/ 963613 h 2315105"/>
              <a:gd name="connsiteX7" fmla="*/ 673100 w 5086350"/>
              <a:gd name="connsiteY7" fmla="*/ 868363 h 2315105"/>
              <a:gd name="connsiteX8" fmla="*/ 914400 w 5086350"/>
              <a:gd name="connsiteY8" fmla="*/ 944563 h 2315105"/>
              <a:gd name="connsiteX9" fmla="*/ 1511300 w 5086350"/>
              <a:gd name="connsiteY9" fmla="*/ 1077913 h 2315105"/>
              <a:gd name="connsiteX10" fmla="*/ 1612900 w 5086350"/>
              <a:gd name="connsiteY10" fmla="*/ 1395413 h 2315105"/>
              <a:gd name="connsiteX11" fmla="*/ 1403350 w 5086350"/>
              <a:gd name="connsiteY11" fmla="*/ 1509713 h 2315105"/>
              <a:gd name="connsiteX12" fmla="*/ 1257300 w 5086350"/>
              <a:gd name="connsiteY12" fmla="*/ 1789113 h 2315105"/>
              <a:gd name="connsiteX13" fmla="*/ 1295400 w 5086350"/>
              <a:gd name="connsiteY13" fmla="*/ 2233613 h 2315105"/>
              <a:gd name="connsiteX14" fmla="*/ 1441450 w 5086350"/>
              <a:gd name="connsiteY14" fmla="*/ 2278063 h 2315105"/>
              <a:gd name="connsiteX15" fmla="*/ 1822450 w 5086350"/>
              <a:gd name="connsiteY15" fmla="*/ 2246313 h 2315105"/>
              <a:gd name="connsiteX16" fmla="*/ 2038350 w 5086350"/>
              <a:gd name="connsiteY16" fmla="*/ 2132013 h 2315105"/>
              <a:gd name="connsiteX17" fmla="*/ 2178050 w 5086350"/>
              <a:gd name="connsiteY17" fmla="*/ 1897063 h 2315105"/>
              <a:gd name="connsiteX18" fmla="*/ 2241550 w 5086350"/>
              <a:gd name="connsiteY18" fmla="*/ 1503363 h 2315105"/>
              <a:gd name="connsiteX19" fmla="*/ 2413000 w 5086350"/>
              <a:gd name="connsiteY19" fmla="*/ 1135063 h 2315105"/>
              <a:gd name="connsiteX20" fmla="*/ 2647950 w 5086350"/>
              <a:gd name="connsiteY20" fmla="*/ 1033463 h 2315105"/>
              <a:gd name="connsiteX21" fmla="*/ 2717800 w 5086350"/>
              <a:gd name="connsiteY21" fmla="*/ 1281113 h 2315105"/>
              <a:gd name="connsiteX22" fmla="*/ 2711450 w 5086350"/>
              <a:gd name="connsiteY22" fmla="*/ 1585913 h 2315105"/>
              <a:gd name="connsiteX23" fmla="*/ 2990850 w 5086350"/>
              <a:gd name="connsiteY23" fmla="*/ 1712913 h 2315105"/>
              <a:gd name="connsiteX24" fmla="*/ 3435350 w 5086350"/>
              <a:gd name="connsiteY24" fmla="*/ 1611313 h 2315105"/>
              <a:gd name="connsiteX25" fmla="*/ 3708400 w 5086350"/>
              <a:gd name="connsiteY25" fmla="*/ 1344613 h 2315105"/>
              <a:gd name="connsiteX26" fmla="*/ 3841750 w 5086350"/>
              <a:gd name="connsiteY26" fmla="*/ 1014413 h 2315105"/>
              <a:gd name="connsiteX27" fmla="*/ 4038600 w 5086350"/>
              <a:gd name="connsiteY27" fmla="*/ 766763 h 2315105"/>
              <a:gd name="connsiteX28" fmla="*/ 4552950 w 5086350"/>
              <a:gd name="connsiteY28" fmla="*/ 735013 h 2315105"/>
              <a:gd name="connsiteX29" fmla="*/ 4933950 w 5086350"/>
              <a:gd name="connsiteY29" fmla="*/ 823913 h 2315105"/>
              <a:gd name="connsiteX30" fmla="*/ 5086350 w 5086350"/>
              <a:gd name="connsiteY30" fmla="*/ 874713 h 2315105"/>
              <a:gd name="connsiteX0" fmla="*/ 0 w 5086350"/>
              <a:gd name="connsiteY0" fmla="*/ 96308 h 2292350"/>
              <a:gd name="connsiteX1" fmla="*/ 279400 w 5086350"/>
              <a:gd name="connsiteY1" fmla="*/ 1058 h 2292350"/>
              <a:gd name="connsiteX2" fmla="*/ 584200 w 5086350"/>
              <a:gd name="connsiteY2" fmla="*/ 102658 h 2292350"/>
              <a:gd name="connsiteX3" fmla="*/ 463550 w 5086350"/>
              <a:gd name="connsiteY3" fmla="*/ 216958 h 2292350"/>
              <a:gd name="connsiteX4" fmla="*/ 381000 w 5086350"/>
              <a:gd name="connsiteY4" fmla="*/ 426508 h 2292350"/>
              <a:gd name="connsiteX5" fmla="*/ 317500 w 5086350"/>
              <a:gd name="connsiteY5" fmla="*/ 775758 h 2292350"/>
              <a:gd name="connsiteX6" fmla="*/ 400050 w 5086350"/>
              <a:gd name="connsiteY6" fmla="*/ 940858 h 2292350"/>
              <a:gd name="connsiteX7" fmla="*/ 673100 w 5086350"/>
              <a:gd name="connsiteY7" fmla="*/ 845608 h 2292350"/>
              <a:gd name="connsiteX8" fmla="*/ 914400 w 5086350"/>
              <a:gd name="connsiteY8" fmla="*/ 921808 h 2292350"/>
              <a:gd name="connsiteX9" fmla="*/ 1511300 w 5086350"/>
              <a:gd name="connsiteY9" fmla="*/ 1055158 h 2292350"/>
              <a:gd name="connsiteX10" fmla="*/ 1612900 w 5086350"/>
              <a:gd name="connsiteY10" fmla="*/ 1372658 h 2292350"/>
              <a:gd name="connsiteX11" fmla="*/ 1403350 w 5086350"/>
              <a:gd name="connsiteY11" fmla="*/ 1486958 h 2292350"/>
              <a:gd name="connsiteX12" fmla="*/ 1257300 w 5086350"/>
              <a:gd name="connsiteY12" fmla="*/ 1766358 h 2292350"/>
              <a:gd name="connsiteX13" fmla="*/ 1295400 w 5086350"/>
              <a:gd name="connsiteY13" fmla="*/ 2210858 h 2292350"/>
              <a:gd name="connsiteX14" fmla="*/ 1441450 w 5086350"/>
              <a:gd name="connsiteY14" fmla="*/ 2255308 h 2292350"/>
              <a:gd name="connsiteX15" fmla="*/ 1822450 w 5086350"/>
              <a:gd name="connsiteY15" fmla="*/ 2223558 h 2292350"/>
              <a:gd name="connsiteX16" fmla="*/ 2038350 w 5086350"/>
              <a:gd name="connsiteY16" fmla="*/ 2109258 h 2292350"/>
              <a:gd name="connsiteX17" fmla="*/ 2178050 w 5086350"/>
              <a:gd name="connsiteY17" fmla="*/ 1874308 h 2292350"/>
              <a:gd name="connsiteX18" fmla="*/ 2241550 w 5086350"/>
              <a:gd name="connsiteY18" fmla="*/ 1480608 h 2292350"/>
              <a:gd name="connsiteX19" fmla="*/ 2413000 w 5086350"/>
              <a:gd name="connsiteY19" fmla="*/ 1112308 h 2292350"/>
              <a:gd name="connsiteX20" fmla="*/ 2647950 w 5086350"/>
              <a:gd name="connsiteY20" fmla="*/ 1010708 h 2292350"/>
              <a:gd name="connsiteX21" fmla="*/ 2717800 w 5086350"/>
              <a:gd name="connsiteY21" fmla="*/ 1258358 h 2292350"/>
              <a:gd name="connsiteX22" fmla="*/ 2711450 w 5086350"/>
              <a:gd name="connsiteY22" fmla="*/ 1563158 h 2292350"/>
              <a:gd name="connsiteX23" fmla="*/ 2990850 w 5086350"/>
              <a:gd name="connsiteY23" fmla="*/ 1690158 h 2292350"/>
              <a:gd name="connsiteX24" fmla="*/ 3435350 w 5086350"/>
              <a:gd name="connsiteY24" fmla="*/ 1588558 h 2292350"/>
              <a:gd name="connsiteX25" fmla="*/ 3708400 w 5086350"/>
              <a:gd name="connsiteY25" fmla="*/ 1321858 h 2292350"/>
              <a:gd name="connsiteX26" fmla="*/ 3841750 w 5086350"/>
              <a:gd name="connsiteY26" fmla="*/ 991658 h 2292350"/>
              <a:gd name="connsiteX27" fmla="*/ 4038600 w 5086350"/>
              <a:gd name="connsiteY27" fmla="*/ 744008 h 2292350"/>
              <a:gd name="connsiteX28" fmla="*/ 4552950 w 5086350"/>
              <a:gd name="connsiteY28" fmla="*/ 712258 h 2292350"/>
              <a:gd name="connsiteX29" fmla="*/ 4933950 w 5086350"/>
              <a:gd name="connsiteY29" fmla="*/ 801158 h 2292350"/>
              <a:gd name="connsiteX30" fmla="*/ 5086350 w 5086350"/>
              <a:gd name="connsiteY30" fmla="*/ 851958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717800 w 5181600"/>
              <a:gd name="connsiteY21" fmla="*/ 1258358 h 2292350"/>
              <a:gd name="connsiteX22" fmla="*/ 2711450 w 5181600"/>
              <a:gd name="connsiteY22" fmla="*/ 1563158 h 2292350"/>
              <a:gd name="connsiteX23" fmla="*/ 2990850 w 5181600"/>
              <a:gd name="connsiteY23" fmla="*/ 1690158 h 2292350"/>
              <a:gd name="connsiteX24" fmla="*/ 3435350 w 5181600"/>
              <a:gd name="connsiteY24" fmla="*/ 1588558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717800 w 5181600"/>
              <a:gd name="connsiteY21" fmla="*/ 1258358 h 2292350"/>
              <a:gd name="connsiteX22" fmla="*/ 2711450 w 5181600"/>
              <a:gd name="connsiteY22" fmla="*/ 1563158 h 2292350"/>
              <a:gd name="connsiteX23" fmla="*/ 2990850 w 5181600"/>
              <a:gd name="connsiteY23" fmla="*/ 1690158 h 2292350"/>
              <a:gd name="connsiteX24" fmla="*/ 3435350 w 5181600"/>
              <a:gd name="connsiteY24" fmla="*/ 1588558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717800 w 5181600"/>
              <a:gd name="connsiteY21" fmla="*/ 1258358 h 2292350"/>
              <a:gd name="connsiteX22" fmla="*/ 2711450 w 5181600"/>
              <a:gd name="connsiteY22" fmla="*/ 1563158 h 2292350"/>
              <a:gd name="connsiteX23" fmla="*/ 2990850 w 5181600"/>
              <a:gd name="connsiteY23" fmla="*/ 1690158 h 2292350"/>
              <a:gd name="connsiteX24" fmla="*/ 3435350 w 5181600"/>
              <a:gd name="connsiteY24" fmla="*/ 1588558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11450 w 5181600"/>
              <a:gd name="connsiteY22" fmla="*/ 1563158 h 2292350"/>
              <a:gd name="connsiteX23" fmla="*/ 2990850 w 5181600"/>
              <a:gd name="connsiteY23" fmla="*/ 1690158 h 2292350"/>
              <a:gd name="connsiteX24" fmla="*/ 3435350 w 5181600"/>
              <a:gd name="connsiteY24" fmla="*/ 1588558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35350 w 5181600"/>
              <a:gd name="connsiteY24" fmla="*/ 1588558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708400 w 5181600"/>
              <a:gd name="connsiteY25" fmla="*/ 1321858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505200 w 5181600"/>
              <a:gd name="connsiteY24" fmla="*/ 1620307 h 2292350"/>
              <a:gd name="connsiteX25" fmla="*/ 3657600 w 5181600"/>
              <a:gd name="connsiteY25" fmla="*/ 1315507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41750 w 5181600"/>
              <a:gd name="connsiteY26" fmla="*/ 991658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10000 w 5181600"/>
              <a:gd name="connsiteY26" fmla="*/ 934507 h 2292350"/>
              <a:gd name="connsiteX27" fmla="*/ 4038600 w 5181600"/>
              <a:gd name="connsiteY27" fmla="*/ 744008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10000 w 5181600"/>
              <a:gd name="connsiteY26" fmla="*/ 934507 h 2292350"/>
              <a:gd name="connsiteX27" fmla="*/ 4038600 w 5181600"/>
              <a:gd name="connsiteY27" fmla="*/ 782107 h 2292350"/>
              <a:gd name="connsiteX28" fmla="*/ 4552950 w 5181600"/>
              <a:gd name="connsiteY28" fmla="*/ 712258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7432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10000 w 5181600"/>
              <a:gd name="connsiteY26" fmla="*/ 934507 h 2292350"/>
              <a:gd name="connsiteX27" fmla="*/ 4038600 w 5181600"/>
              <a:gd name="connsiteY27" fmla="*/ 782107 h 2292350"/>
              <a:gd name="connsiteX28" fmla="*/ 4572000 w 5181600"/>
              <a:gd name="connsiteY28" fmla="*/ 782107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667000 w 5181600"/>
              <a:gd name="connsiteY21" fmla="*/ 1315507 h 2292350"/>
              <a:gd name="connsiteX22" fmla="*/ 25908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10000 w 5181600"/>
              <a:gd name="connsiteY26" fmla="*/ 934507 h 2292350"/>
              <a:gd name="connsiteX27" fmla="*/ 4038600 w 5181600"/>
              <a:gd name="connsiteY27" fmla="*/ 782107 h 2292350"/>
              <a:gd name="connsiteX28" fmla="*/ 4572000 w 5181600"/>
              <a:gd name="connsiteY28" fmla="*/ 782107 h 2292350"/>
              <a:gd name="connsiteX29" fmla="*/ 4933950 w 5181600"/>
              <a:gd name="connsiteY29" fmla="*/ 801158 h 2292350"/>
              <a:gd name="connsiteX30" fmla="*/ 5181600 w 5181600"/>
              <a:gd name="connsiteY30" fmla="*/ 858307 h 2292350"/>
              <a:gd name="connsiteX0" fmla="*/ 0 w 5181600"/>
              <a:gd name="connsiteY0" fmla="*/ 96308 h 2292350"/>
              <a:gd name="connsiteX1" fmla="*/ 279400 w 5181600"/>
              <a:gd name="connsiteY1" fmla="*/ 1058 h 2292350"/>
              <a:gd name="connsiteX2" fmla="*/ 584200 w 5181600"/>
              <a:gd name="connsiteY2" fmla="*/ 102658 h 2292350"/>
              <a:gd name="connsiteX3" fmla="*/ 463550 w 5181600"/>
              <a:gd name="connsiteY3" fmla="*/ 216958 h 2292350"/>
              <a:gd name="connsiteX4" fmla="*/ 381000 w 5181600"/>
              <a:gd name="connsiteY4" fmla="*/ 426508 h 2292350"/>
              <a:gd name="connsiteX5" fmla="*/ 317500 w 5181600"/>
              <a:gd name="connsiteY5" fmla="*/ 775758 h 2292350"/>
              <a:gd name="connsiteX6" fmla="*/ 400050 w 5181600"/>
              <a:gd name="connsiteY6" fmla="*/ 940858 h 2292350"/>
              <a:gd name="connsiteX7" fmla="*/ 673100 w 5181600"/>
              <a:gd name="connsiteY7" fmla="*/ 845608 h 2292350"/>
              <a:gd name="connsiteX8" fmla="*/ 914400 w 5181600"/>
              <a:gd name="connsiteY8" fmla="*/ 921808 h 2292350"/>
              <a:gd name="connsiteX9" fmla="*/ 1511300 w 5181600"/>
              <a:gd name="connsiteY9" fmla="*/ 1055158 h 2292350"/>
              <a:gd name="connsiteX10" fmla="*/ 1612900 w 5181600"/>
              <a:gd name="connsiteY10" fmla="*/ 1372658 h 2292350"/>
              <a:gd name="connsiteX11" fmla="*/ 1403350 w 5181600"/>
              <a:gd name="connsiteY11" fmla="*/ 1486958 h 2292350"/>
              <a:gd name="connsiteX12" fmla="*/ 1257300 w 5181600"/>
              <a:gd name="connsiteY12" fmla="*/ 1766358 h 2292350"/>
              <a:gd name="connsiteX13" fmla="*/ 1295400 w 5181600"/>
              <a:gd name="connsiteY13" fmla="*/ 2210858 h 2292350"/>
              <a:gd name="connsiteX14" fmla="*/ 1441450 w 5181600"/>
              <a:gd name="connsiteY14" fmla="*/ 2255308 h 2292350"/>
              <a:gd name="connsiteX15" fmla="*/ 1822450 w 5181600"/>
              <a:gd name="connsiteY15" fmla="*/ 2223558 h 2292350"/>
              <a:gd name="connsiteX16" fmla="*/ 2038350 w 5181600"/>
              <a:gd name="connsiteY16" fmla="*/ 2109258 h 2292350"/>
              <a:gd name="connsiteX17" fmla="*/ 2178050 w 5181600"/>
              <a:gd name="connsiteY17" fmla="*/ 1874308 h 2292350"/>
              <a:gd name="connsiteX18" fmla="*/ 2241550 w 5181600"/>
              <a:gd name="connsiteY18" fmla="*/ 1480608 h 2292350"/>
              <a:gd name="connsiteX19" fmla="*/ 2413000 w 5181600"/>
              <a:gd name="connsiteY19" fmla="*/ 1112308 h 2292350"/>
              <a:gd name="connsiteX20" fmla="*/ 2647950 w 5181600"/>
              <a:gd name="connsiteY20" fmla="*/ 1010708 h 2292350"/>
              <a:gd name="connsiteX21" fmla="*/ 2743200 w 5181600"/>
              <a:gd name="connsiteY21" fmla="*/ 1315507 h 2292350"/>
              <a:gd name="connsiteX22" fmla="*/ 2590800 w 5181600"/>
              <a:gd name="connsiteY22" fmla="*/ 1620307 h 2292350"/>
              <a:gd name="connsiteX23" fmla="*/ 2990850 w 5181600"/>
              <a:gd name="connsiteY23" fmla="*/ 1690158 h 2292350"/>
              <a:gd name="connsiteX24" fmla="*/ 3429000 w 5181600"/>
              <a:gd name="connsiteY24" fmla="*/ 1620307 h 2292350"/>
              <a:gd name="connsiteX25" fmla="*/ 3657600 w 5181600"/>
              <a:gd name="connsiteY25" fmla="*/ 1315507 h 2292350"/>
              <a:gd name="connsiteX26" fmla="*/ 3810000 w 5181600"/>
              <a:gd name="connsiteY26" fmla="*/ 934507 h 2292350"/>
              <a:gd name="connsiteX27" fmla="*/ 4038600 w 5181600"/>
              <a:gd name="connsiteY27" fmla="*/ 782107 h 2292350"/>
              <a:gd name="connsiteX28" fmla="*/ 4572000 w 5181600"/>
              <a:gd name="connsiteY28" fmla="*/ 782107 h 2292350"/>
              <a:gd name="connsiteX29" fmla="*/ 4933950 w 5181600"/>
              <a:gd name="connsiteY29" fmla="*/ 801158 h 2292350"/>
              <a:gd name="connsiteX30" fmla="*/ 5181600 w 5181600"/>
              <a:gd name="connsiteY30" fmla="*/ 858307 h 22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81600" h="2292350">
                <a:moveTo>
                  <a:pt x="0" y="96308"/>
                </a:moveTo>
                <a:cubicBezTo>
                  <a:pt x="83079" y="53445"/>
                  <a:pt x="182033" y="0"/>
                  <a:pt x="279400" y="1058"/>
                </a:cubicBezTo>
                <a:cubicBezTo>
                  <a:pt x="376767" y="2116"/>
                  <a:pt x="553508" y="66675"/>
                  <a:pt x="584200" y="102658"/>
                </a:cubicBezTo>
                <a:cubicBezTo>
                  <a:pt x="614892" y="138641"/>
                  <a:pt x="497417" y="162983"/>
                  <a:pt x="463550" y="216958"/>
                </a:cubicBezTo>
                <a:cubicBezTo>
                  <a:pt x="429683" y="270933"/>
                  <a:pt x="405342" y="333375"/>
                  <a:pt x="381000" y="426508"/>
                </a:cubicBezTo>
                <a:cubicBezTo>
                  <a:pt x="356658" y="519641"/>
                  <a:pt x="314325" y="690033"/>
                  <a:pt x="317500" y="775758"/>
                </a:cubicBezTo>
                <a:cubicBezTo>
                  <a:pt x="320675" y="861483"/>
                  <a:pt x="340783" y="929216"/>
                  <a:pt x="400050" y="940858"/>
                </a:cubicBezTo>
                <a:cubicBezTo>
                  <a:pt x="459317" y="952500"/>
                  <a:pt x="587375" y="848783"/>
                  <a:pt x="673100" y="845608"/>
                </a:cubicBezTo>
                <a:cubicBezTo>
                  <a:pt x="758825" y="842433"/>
                  <a:pt x="774700" y="886883"/>
                  <a:pt x="914400" y="921808"/>
                </a:cubicBezTo>
                <a:cubicBezTo>
                  <a:pt x="1054100" y="956733"/>
                  <a:pt x="1394883" y="980016"/>
                  <a:pt x="1511300" y="1055158"/>
                </a:cubicBezTo>
                <a:cubicBezTo>
                  <a:pt x="1627717" y="1130300"/>
                  <a:pt x="1630892" y="1300691"/>
                  <a:pt x="1612900" y="1372658"/>
                </a:cubicBezTo>
                <a:cubicBezTo>
                  <a:pt x="1594908" y="1444625"/>
                  <a:pt x="1462617" y="1421341"/>
                  <a:pt x="1403350" y="1486958"/>
                </a:cubicBezTo>
                <a:cubicBezTo>
                  <a:pt x="1344083" y="1552575"/>
                  <a:pt x="1275292" y="1645708"/>
                  <a:pt x="1257300" y="1766358"/>
                </a:cubicBezTo>
                <a:cubicBezTo>
                  <a:pt x="1239308" y="1887008"/>
                  <a:pt x="1264708" y="2129366"/>
                  <a:pt x="1295400" y="2210858"/>
                </a:cubicBezTo>
                <a:cubicBezTo>
                  <a:pt x="1326092" y="2292350"/>
                  <a:pt x="1353608" y="2253191"/>
                  <a:pt x="1441450" y="2255308"/>
                </a:cubicBezTo>
                <a:cubicBezTo>
                  <a:pt x="1529292" y="2257425"/>
                  <a:pt x="1722967" y="2247900"/>
                  <a:pt x="1822450" y="2223558"/>
                </a:cubicBezTo>
                <a:cubicBezTo>
                  <a:pt x="1921933" y="2199216"/>
                  <a:pt x="1979083" y="2167466"/>
                  <a:pt x="2038350" y="2109258"/>
                </a:cubicBezTo>
                <a:cubicBezTo>
                  <a:pt x="2097617" y="2051050"/>
                  <a:pt x="2144183" y="1979083"/>
                  <a:pt x="2178050" y="1874308"/>
                </a:cubicBezTo>
                <a:cubicBezTo>
                  <a:pt x="2211917" y="1769533"/>
                  <a:pt x="2202392" y="1607608"/>
                  <a:pt x="2241550" y="1480608"/>
                </a:cubicBezTo>
                <a:cubicBezTo>
                  <a:pt x="2280708" y="1353608"/>
                  <a:pt x="2345267" y="1190625"/>
                  <a:pt x="2413000" y="1112308"/>
                </a:cubicBezTo>
                <a:cubicBezTo>
                  <a:pt x="2480733" y="1033991"/>
                  <a:pt x="2592917" y="976841"/>
                  <a:pt x="2647950" y="1010708"/>
                </a:cubicBezTo>
                <a:cubicBezTo>
                  <a:pt x="2702983" y="1044575"/>
                  <a:pt x="2752725" y="1213907"/>
                  <a:pt x="2743200" y="1315507"/>
                </a:cubicBezTo>
                <a:cubicBezTo>
                  <a:pt x="2733675" y="1417107"/>
                  <a:pt x="2549525" y="1557865"/>
                  <a:pt x="2590800" y="1620307"/>
                </a:cubicBezTo>
                <a:cubicBezTo>
                  <a:pt x="2632075" y="1682749"/>
                  <a:pt x="2851150" y="1690158"/>
                  <a:pt x="2990850" y="1690158"/>
                </a:cubicBezTo>
                <a:cubicBezTo>
                  <a:pt x="3130550" y="1690158"/>
                  <a:pt x="3317875" y="1682749"/>
                  <a:pt x="3429000" y="1620307"/>
                </a:cubicBezTo>
                <a:cubicBezTo>
                  <a:pt x="3540125" y="1557865"/>
                  <a:pt x="3594100" y="1429807"/>
                  <a:pt x="3657600" y="1315507"/>
                </a:cubicBezTo>
                <a:cubicBezTo>
                  <a:pt x="3721100" y="1201207"/>
                  <a:pt x="3746500" y="1023407"/>
                  <a:pt x="3810000" y="934507"/>
                </a:cubicBezTo>
                <a:cubicBezTo>
                  <a:pt x="3873500" y="845607"/>
                  <a:pt x="3911600" y="807507"/>
                  <a:pt x="4038600" y="782107"/>
                </a:cubicBezTo>
                <a:cubicBezTo>
                  <a:pt x="4165600" y="756707"/>
                  <a:pt x="4422775" y="778932"/>
                  <a:pt x="4572000" y="782107"/>
                </a:cubicBezTo>
                <a:cubicBezTo>
                  <a:pt x="4721225" y="785282"/>
                  <a:pt x="4832350" y="788458"/>
                  <a:pt x="4933950" y="801158"/>
                </a:cubicBezTo>
                <a:cubicBezTo>
                  <a:pt x="5035550" y="813858"/>
                  <a:pt x="5149850" y="844548"/>
                  <a:pt x="5181600" y="858307"/>
                </a:cubicBezTo>
              </a:path>
            </a:pathLst>
          </a:custGeom>
          <a:ln w="19050">
            <a:solidFill>
              <a:schemeClr val="accent5"/>
            </a:solidFill>
            <a:prstDash val="lg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4" name="TextBox 63"/>
          <p:cNvSpPr txBox="1"/>
          <p:nvPr/>
        </p:nvSpPr>
        <p:spPr>
          <a:xfrm>
            <a:off x="8686800" y="3124200"/>
            <a:ext cx="354013" cy="276225"/>
          </a:xfrm>
          <a:prstGeom prst="rect">
            <a:avLst/>
          </a:prstGeom>
          <a:noFill/>
        </p:spPr>
        <p:txBody>
          <a:bodyPr wrap="none">
            <a:spAutoFit/>
          </a:bodyPr>
          <a:lstStyle/>
          <a:p>
            <a:pPr fontAlgn="auto">
              <a:spcBef>
                <a:spcPts val="0"/>
              </a:spcBef>
              <a:spcAft>
                <a:spcPts val="0"/>
              </a:spcAft>
              <a:defRPr/>
            </a:pPr>
            <a:r>
              <a:rPr lang="en-US" sz="1200" b="1" dirty="0">
                <a:solidFill>
                  <a:schemeClr val="accent5"/>
                </a:solidFill>
                <a:latin typeface="Arial" pitchFamily="34" charset="0"/>
                <a:cs typeface="Arial" pitchFamily="34" charset="0"/>
              </a:rPr>
              <a:t>0c</a:t>
            </a:r>
            <a:endParaRPr lang="en-US" sz="1200" b="1" dirty="0">
              <a:solidFill>
                <a:schemeClr val="accent5"/>
              </a:solidFill>
              <a:latin typeface="Arial" pitchFamily="34" charset="0"/>
              <a:cs typeface="Arial" pitchFamily="34" charset="0"/>
            </a:endParaRPr>
          </a:p>
        </p:txBody>
      </p:sp>
      <p:sp>
        <p:nvSpPr>
          <p:cNvPr id="65" name="TextBox 64"/>
          <p:cNvSpPr txBox="1"/>
          <p:nvPr/>
        </p:nvSpPr>
        <p:spPr>
          <a:xfrm>
            <a:off x="63246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6" name="Freeform 65"/>
          <p:cNvSpPr/>
          <p:nvPr/>
        </p:nvSpPr>
        <p:spPr>
          <a:xfrm>
            <a:off x="6642100" y="5018088"/>
            <a:ext cx="2114550" cy="1344612"/>
          </a:xfrm>
          <a:custGeom>
            <a:avLst/>
            <a:gdLst>
              <a:gd name="connsiteX0" fmla="*/ 0 w 2114550"/>
              <a:gd name="connsiteY0" fmla="*/ 1345142 h 1345142"/>
              <a:gd name="connsiteX1" fmla="*/ 190500 w 2114550"/>
              <a:gd name="connsiteY1" fmla="*/ 1122892 h 1345142"/>
              <a:gd name="connsiteX2" fmla="*/ 381000 w 2114550"/>
              <a:gd name="connsiteY2" fmla="*/ 792692 h 1345142"/>
              <a:gd name="connsiteX3" fmla="*/ 266700 w 2114550"/>
              <a:gd name="connsiteY3" fmla="*/ 557742 h 1345142"/>
              <a:gd name="connsiteX4" fmla="*/ 260350 w 2114550"/>
              <a:gd name="connsiteY4" fmla="*/ 360892 h 1345142"/>
              <a:gd name="connsiteX5" fmla="*/ 463550 w 2114550"/>
              <a:gd name="connsiteY5" fmla="*/ 87842 h 1345142"/>
              <a:gd name="connsiteX6" fmla="*/ 628650 w 2114550"/>
              <a:gd name="connsiteY6" fmla="*/ 11642 h 1345142"/>
              <a:gd name="connsiteX7" fmla="*/ 1009650 w 2114550"/>
              <a:gd name="connsiteY7" fmla="*/ 157692 h 1345142"/>
              <a:gd name="connsiteX8" fmla="*/ 1435100 w 2114550"/>
              <a:gd name="connsiteY8" fmla="*/ 341842 h 1345142"/>
              <a:gd name="connsiteX9" fmla="*/ 1968500 w 2114550"/>
              <a:gd name="connsiteY9" fmla="*/ 437092 h 1345142"/>
              <a:gd name="connsiteX10" fmla="*/ 2114550 w 2114550"/>
              <a:gd name="connsiteY10" fmla="*/ 424392 h 134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14550" h="1345142">
                <a:moveTo>
                  <a:pt x="0" y="1345142"/>
                </a:moveTo>
                <a:cubicBezTo>
                  <a:pt x="63500" y="1280054"/>
                  <a:pt x="127000" y="1214967"/>
                  <a:pt x="190500" y="1122892"/>
                </a:cubicBezTo>
                <a:cubicBezTo>
                  <a:pt x="254000" y="1030817"/>
                  <a:pt x="368300" y="886884"/>
                  <a:pt x="381000" y="792692"/>
                </a:cubicBezTo>
                <a:cubicBezTo>
                  <a:pt x="393700" y="698500"/>
                  <a:pt x="286808" y="629709"/>
                  <a:pt x="266700" y="557742"/>
                </a:cubicBezTo>
                <a:cubicBezTo>
                  <a:pt x="246592" y="485775"/>
                  <a:pt x="227542" y="439209"/>
                  <a:pt x="260350" y="360892"/>
                </a:cubicBezTo>
                <a:cubicBezTo>
                  <a:pt x="293158" y="282575"/>
                  <a:pt x="402167" y="146050"/>
                  <a:pt x="463550" y="87842"/>
                </a:cubicBezTo>
                <a:cubicBezTo>
                  <a:pt x="524933" y="29634"/>
                  <a:pt x="537633" y="0"/>
                  <a:pt x="628650" y="11642"/>
                </a:cubicBezTo>
                <a:cubicBezTo>
                  <a:pt x="719667" y="23284"/>
                  <a:pt x="875242" y="102659"/>
                  <a:pt x="1009650" y="157692"/>
                </a:cubicBezTo>
                <a:cubicBezTo>
                  <a:pt x="1144058" y="212725"/>
                  <a:pt x="1275292" y="295275"/>
                  <a:pt x="1435100" y="341842"/>
                </a:cubicBezTo>
                <a:cubicBezTo>
                  <a:pt x="1594908" y="388409"/>
                  <a:pt x="1855258" y="423334"/>
                  <a:pt x="1968500" y="437092"/>
                </a:cubicBezTo>
                <a:cubicBezTo>
                  <a:pt x="2081742" y="450850"/>
                  <a:pt x="2098146" y="437621"/>
                  <a:pt x="2114550" y="424392"/>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7" name="Freeform 66"/>
          <p:cNvSpPr/>
          <p:nvPr/>
        </p:nvSpPr>
        <p:spPr>
          <a:xfrm>
            <a:off x="8077200" y="5638800"/>
            <a:ext cx="685800" cy="711200"/>
          </a:xfrm>
          <a:custGeom>
            <a:avLst/>
            <a:gdLst>
              <a:gd name="connsiteX0" fmla="*/ 0 w 609600"/>
              <a:gd name="connsiteY0" fmla="*/ 615950 h 615950"/>
              <a:gd name="connsiteX1" fmla="*/ 139700 w 609600"/>
              <a:gd name="connsiteY1" fmla="*/ 241300 h 615950"/>
              <a:gd name="connsiteX2" fmla="*/ 298450 w 609600"/>
              <a:gd name="connsiteY2" fmla="*/ 50800 h 615950"/>
              <a:gd name="connsiteX3" fmla="*/ 609600 w 609600"/>
              <a:gd name="connsiteY3" fmla="*/ 0 h 615950"/>
              <a:gd name="connsiteX0" fmla="*/ 0 w 685800"/>
              <a:gd name="connsiteY0" fmla="*/ 711200 h 711200"/>
              <a:gd name="connsiteX1" fmla="*/ 139700 w 685800"/>
              <a:gd name="connsiteY1" fmla="*/ 336550 h 711200"/>
              <a:gd name="connsiteX2" fmla="*/ 298450 w 685800"/>
              <a:gd name="connsiteY2" fmla="*/ 146050 h 711200"/>
              <a:gd name="connsiteX3" fmla="*/ 685800 w 685800"/>
              <a:gd name="connsiteY3" fmla="*/ 0 h 711200"/>
            </a:gdLst>
            <a:ahLst/>
            <a:cxnLst>
              <a:cxn ang="0">
                <a:pos x="connsiteX0" y="connsiteY0"/>
              </a:cxn>
              <a:cxn ang="0">
                <a:pos x="connsiteX1" y="connsiteY1"/>
              </a:cxn>
              <a:cxn ang="0">
                <a:pos x="connsiteX2" y="connsiteY2"/>
              </a:cxn>
              <a:cxn ang="0">
                <a:pos x="connsiteX3" y="connsiteY3"/>
              </a:cxn>
            </a:cxnLst>
            <a:rect l="l" t="t" r="r" b="b"/>
            <a:pathLst>
              <a:path w="685800" h="711200">
                <a:moveTo>
                  <a:pt x="0" y="711200"/>
                </a:moveTo>
                <a:cubicBezTo>
                  <a:pt x="44979" y="570971"/>
                  <a:pt x="89958" y="430742"/>
                  <a:pt x="139700" y="336550"/>
                </a:cubicBezTo>
                <a:cubicBezTo>
                  <a:pt x="189442" y="242358"/>
                  <a:pt x="207433" y="202142"/>
                  <a:pt x="298450" y="146050"/>
                </a:cubicBezTo>
                <a:cubicBezTo>
                  <a:pt x="389467" y="89958"/>
                  <a:pt x="569383" y="5291"/>
                  <a:pt x="685800" y="0"/>
                </a:cubicBezTo>
              </a:path>
            </a:pathLst>
          </a:custGeom>
          <a:ln w="15875">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8" name="TextBox 67"/>
          <p:cNvSpPr txBox="1"/>
          <p:nvPr/>
        </p:nvSpPr>
        <p:spPr>
          <a:xfrm>
            <a:off x="7848600" y="63246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sp>
        <p:nvSpPr>
          <p:cNvPr id="69" name="TextBox 68"/>
          <p:cNvSpPr txBox="1"/>
          <p:nvPr/>
        </p:nvSpPr>
        <p:spPr>
          <a:xfrm>
            <a:off x="8610600" y="5410200"/>
            <a:ext cx="439738" cy="276225"/>
          </a:xfrm>
          <a:prstGeom prst="rect">
            <a:avLst/>
          </a:prstGeom>
          <a:noFill/>
        </p:spPr>
        <p:txBody>
          <a:bodyPr wrap="none">
            <a:spAutoFit/>
          </a:bodyPr>
          <a:lstStyle/>
          <a:p>
            <a:pPr fontAlgn="auto">
              <a:spcBef>
                <a:spcPts val="0"/>
              </a:spcBef>
              <a:spcAft>
                <a:spcPts val="0"/>
              </a:spcAft>
              <a:defRPr/>
            </a:pPr>
            <a:r>
              <a:rPr lang="en-US" sz="1200" b="1" dirty="0">
                <a:solidFill>
                  <a:schemeClr val="accent4">
                    <a:lumMod val="75000"/>
                  </a:schemeClr>
                </a:solidFill>
                <a:latin typeface="Arial" pitchFamily="34" charset="0"/>
                <a:cs typeface="Arial" pitchFamily="34" charset="0"/>
              </a:rPr>
              <a:t>10c</a:t>
            </a:r>
            <a:endParaRPr lang="en-US" sz="1200" b="1" dirty="0">
              <a:solidFill>
                <a:schemeClr val="accent4">
                  <a:lumMod val="75000"/>
                </a:schemeClr>
              </a:solidFill>
              <a:latin typeface="Arial" pitchFamily="34" charset="0"/>
              <a:cs typeface="Arial" pitchFamily="34" charset="0"/>
            </a:endParaRPr>
          </a:p>
        </p:txBody>
      </p:sp>
      <p:pic>
        <p:nvPicPr>
          <p:cNvPr id="6146" name="Picture 2" descr="K:\Presentation Images\radarobs0024z9Mar.png"/>
          <p:cNvPicPr>
            <a:picLocks noChangeAspect="1" noChangeArrowheads="1"/>
          </p:cNvPicPr>
          <p:nvPr/>
        </p:nvPicPr>
        <p:blipFill>
          <a:blip r:embed="rId9"/>
          <a:srcRect/>
          <a:stretch>
            <a:fillRect/>
          </a:stretch>
        </p:blipFill>
        <p:spPr bwMode="auto">
          <a:xfrm>
            <a:off x="152400" y="1143000"/>
            <a:ext cx="3124200" cy="2684463"/>
          </a:xfrm>
          <a:prstGeom prst="rect">
            <a:avLst/>
          </a:prstGeom>
          <a:noFill/>
          <a:ln>
            <a:solidFill>
              <a:schemeClr val="bg2">
                <a:lumMod val="25000"/>
              </a:schemeClr>
            </a:solidFill>
          </a:ln>
        </p:spPr>
      </p:pic>
      <p:pic>
        <p:nvPicPr>
          <p:cNvPr id="6147" name="Picture 3" descr="K:\Presentation Images\WVMeso8Mar2315z.png"/>
          <p:cNvPicPr>
            <a:picLocks noChangeAspect="1" noChangeArrowheads="1"/>
          </p:cNvPicPr>
          <p:nvPr/>
        </p:nvPicPr>
        <p:blipFill>
          <a:blip r:embed="rId10"/>
          <a:srcRect/>
          <a:stretch>
            <a:fillRect/>
          </a:stretch>
        </p:blipFill>
        <p:spPr bwMode="auto">
          <a:xfrm>
            <a:off x="152400" y="3886200"/>
            <a:ext cx="3124200" cy="2667000"/>
          </a:xfrm>
          <a:prstGeom prst="rect">
            <a:avLst/>
          </a:prstGeom>
          <a:noFill/>
          <a:ln>
            <a:solidFill>
              <a:schemeClr val="bg2">
                <a:lumMod val="25000"/>
              </a:schemeClr>
            </a:solidFill>
          </a:ln>
        </p:spPr>
      </p:pic>
      <p:sp>
        <p:nvSpPr>
          <p:cNvPr id="54" name="Freeform 53"/>
          <p:cNvSpPr/>
          <p:nvPr/>
        </p:nvSpPr>
        <p:spPr>
          <a:xfrm>
            <a:off x="3600450" y="1701800"/>
            <a:ext cx="5149850" cy="1674813"/>
          </a:xfrm>
          <a:custGeom>
            <a:avLst/>
            <a:gdLst>
              <a:gd name="connsiteX0" fmla="*/ 0 w 5149850"/>
              <a:gd name="connsiteY0" fmla="*/ 0 h 1675342"/>
              <a:gd name="connsiteX1" fmla="*/ 323850 w 5149850"/>
              <a:gd name="connsiteY1" fmla="*/ 444500 h 1675342"/>
              <a:gd name="connsiteX2" fmla="*/ 673100 w 5149850"/>
              <a:gd name="connsiteY2" fmla="*/ 501650 h 1675342"/>
              <a:gd name="connsiteX3" fmla="*/ 660400 w 5149850"/>
              <a:gd name="connsiteY3" fmla="*/ 711200 h 1675342"/>
              <a:gd name="connsiteX4" fmla="*/ 762000 w 5149850"/>
              <a:gd name="connsiteY4" fmla="*/ 927100 h 1675342"/>
              <a:gd name="connsiteX5" fmla="*/ 1123950 w 5149850"/>
              <a:gd name="connsiteY5" fmla="*/ 876300 h 1675342"/>
              <a:gd name="connsiteX6" fmla="*/ 1631950 w 5149850"/>
              <a:gd name="connsiteY6" fmla="*/ 711200 h 1675342"/>
              <a:gd name="connsiteX7" fmla="*/ 2159000 w 5149850"/>
              <a:gd name="connsiteY7" fmla="*/ 641350 h 1675342"/>
              <a:gd name="connsiteX8" fmla="*/ 2622550 w 5149850"/>
              <a:gd name="connsiteY8" fmla="*/ 736600 h 1675342"/>
              <a:gd name="connsiteX9" fmla="*/ 3194050 w 5149850"/>
              <a:gd name="connsiteY9" fmla="*/ 1130300 h 1675342"/>
              <a:gd name="connsiteX10" fmla="*/ 3155950 w 5149850"/>
              <a:gd name="connsiteY10" fmla="*/ 1428750 h 1675342"/>
              <a:gd name="connsiteX11" fmla="*/ 3384550 w 5149850"/>
              <a:gd name="connsiteY11" fmla="*/ 1644650 h 1675342"/>
              <a:gd name="connsiteX12" fmla="*/ 3759200 w 5149850"/>
              <a:gd name="connsiteY12" fmla="*/ 1612900 h 1675342"/>
              <a:gd name="connsiteX13" fmla="*/ 4318000 w 5149850"/>
              <a:gd name="connsiteY13" fmla="*/ 1485900 h 1675342"/>
              <a:gd name="connsiteX14" fmla="*/ 4768850 w 5149850"/>
              <a:gd name="connsiteY14" fmla="*/ 1422400 h 1675342"/>
              <a:gd name="connsiteX15" fmla="*/ 5022850 w 5149850"/>
              <a:gd name="connsiteY15" fmla="*/ 1428750 h 1675342"/>
              <a:gd name="connsiteX16" fmla="*/ 5149850 w 5149850"/>
              <a:gd name="connsiteY16" fmla="*/ 1187450 h 167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49850" h="1675342">
                <a:moveTo>
                  <a:pt x="0" y="0"/>
                </a:moveTo>
                <a:cubicBezTo>
                  <a:pt x="105833" y="180446"/>
                  <a:pt x="211667" y="360892"/>
                  <a:pt x="323850" y="444500"/>
                </a:cubicBezTo>
                <a:cubicBezTo>
                  <a:pt x="436033" y="528108"/>
                  <a:pt x="617008" y="457200"/>
                  <a:pt x="673100" y="501650"/>
                </a:cubicBezTo>
                <a:cubicBezTo>
                  <a:pt x="729192" y="546100"/>
                  <a:pt x="645583" y="640292"/>
                  <a:pt x="660400" y="711200"/>
                </a:cubicBezTo>
                <a:cubicBezTo>
                  <a:pt x="675217" y="782108"/>
                  <a:pt x="684742" y="899583"/>
                  <a:pt x="762000" y="927100"/>
                </a:cubicBezTo>
                <a:cubicBezTo>
                  <a:pt x="839258" y="954617"/>
                  <a:pt x="978958" y="912283"/>
                  <a:pt x="1123950" y="876300"/>
                </a:cubicBezTo>
                <a:cubicBezTo>
                  <a:pt x="1268942" y="840317"/>
                  <a:pt x="1459442" y="750358"/>
                  <a:pt x="1631950" y="711200"/>
                </a:cubicBezTo>
                <a:cubicBezTo>
                  <a:pt x="1804458" y="672042"/>
                  <a:pt x="1993900" y="637117"/>
                  <a:pt x="2159000" y="641350"/>
                </a:cubicBezTo>
                <a:cubicBezTo>
                  <a:pt x="2324100" y="645583"/>
                  <a:pt x="2450042" y="655108"/>
                  <a:pt x="2622550" y="736600"/>
                </a:cubicBezTo>
                <a:cubicBezTo>
                  <a:pt x="2795058" y="818092"/>
                  <a:pt x="3105150" y="1014942"/>
                  <a:pt x="3194050" y="1130300"/>
                </a:cubicBezTo>
                <a:cubicBezTo>
                  <a:pt x="3282950" y="1245658"/>
                  <a:pt x="3124200" y="1343025"/>
                  <a:pt x="3155950" y="1428750"/>
                </a:cubicBezTo>
                <a:cubicBezTo>
                  <a:pt x="3187700" y="1514475"/>
                  <a:pt x="3284008" y="1613958"/>
                  <a:pt x="3384550" y="1644650"/>
                </a:cubicBezTo>
                <a:cubicBezTo>
                  <a:pt x="3485092" y="1675342"/>
                  <a:pt x="3603625" y="1639358"/>
                  <a:pt x="3759200" y="1612900"/>
                </a:cubicBezTo>
                <a:cubicBezTo>
                  <a:pt x="3914775" y="1586442"/>
                  <a:pt x="4149725" y="1517650"/>
                  <a:pt x="4318000" y="1485900"/>
                </a:cubicBezTo>
                <a:cubicBezTo>
                  <a:pt x="4486275" y="1454150"/>
                  <a:pt x="4651375" y="1431925"/>
                  <a:pt x="4768850" y="1422400"/>
                </a:cubicBezTo>
                <a:cubicBezTo>
                  <a:pt x="4886325" y="1412875"/>
                  <a:pt x="4959350" y="1467908"/>
                  <a:pt x="5022850" y="1428750"/>
                </a:cubicBezTo>
                <a:cubicBezTo>
                  <a:pt x="5086350" y="1389592"/>
                  <a:pt x="5118100" y="1288521"/>
                  <a:pt x="5149850" y="1187450"/>
                </a:cubicBezTo>
              </a:path>
            </a:pathLst>
          </a:custGeom>
          <a:ln w="15875">
            <a:solidFill>
              <a:srgbClr val="FF66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9414" name="TextBox 54"/>
          <p:cNvSpPr txBox="1">
            <a:spLocks noChangeArrowheads="1"/>
          </p:cNvSpPr>
          <p:nvPr/>
        </p:nvSpPr>
        <p:spPr bwMode="auto">
          <a:xfrm>
            <a:off x="3276600" y="14478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59415" name="TextBox 55"/>
          <p:cNvSpPr txBox="1">
            <a:spLocks noChangeArrowheads="1"/>
          </p:cNvSpPr>
          <p:nvPr/>
        </p:nvSpPr>
        <p:spPr bwMode="auto">
          <a:xfrm>
            <a:off x="8534400" y="2667000"/>
            <a:ext cx="490538" cy="276225"/>
          </a:xfrm>
          <a:prstGeom prst="rect">
            <a:avLst/>
          </a:prstGeom>
          <a:noFill/>
          <a:ln w="9525">
            <a:noFill/>
            <a:miter lim="800000"/>
            <a:headEnd/>
            <a:tailEnd/>
          </a:ln>
        </p:spPr>
        <p:txBody>
          <a:bodyPr wrap="none">
            <a:spAutoFit/>
          </a:bodyPr>
          <a:lstStyle/>
          <a:p>
            <a:r>
              <a:rPr lang="en-US" sz="1200" b="1">
                <a:solidFill>
                  <a:srgbClr val="FF6600"/>
                </a:solidFill>
                <a:cs typeface="Arial" charset="0"/>
              </a:rPr>
              <a:t>-10c</a:t>
            </a:r>
          </a:p>
        </p:txBody>
      </p:sp>
      <p:sp>
        <p:nvSpPr>
          <p:cNvPr id="59416" name="TextBox 56"/>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59417" name="TextBox 58"/>
          <p:cNvSpPr txBox="1">
            <a:spLocks noChangeArrowheads="1"/>
          </p:cNvSpPr>
          <p:nvPr/>
        </p:nvSpPr>
        <p:spPr bwMode="auto">
          <a:xfrm>
            <a:off x="152400" y="762000"/>
            <a:ext cx="31242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Local KAPX Radar/Water Vapor     </a:t>
            </a:r>
          </a:p>
        </p:txBody>
      </p:sp>
      <p:sp>
        <p:nvSpPr>
          <p:cNvPr id="59418" name="TextBox 59"/>
          <p:cNvSpPr txBox="1">
            <a:spLocks noChangeArrowheads="1"/>
          </p:cNvSpPr>
          <p:nvPr/>
        </p:nvSpPr>
        <p:spPr bwMode="auto">
          <a:xfrm>
            <a:off x="3352800" y="762000"/>
            <a:ext cx="5638800" cy="338138"/>
          </a:xfrm>
          <a:prstGeom prst="rect">
            <a:avLst/>
          </a:prstGeom>
          <a:noFill/>
          <a:ln w="9525">
            <a:noFill/>
            <a:miter lim="800000"/>
            <a:headEnd/>
            <a:tailEnd/>
          </a:ln>
        </p:spPr>
        <p:txBody>
          <a:bodyPr>
            <a:spAutoFit/>
          </a:bodyPr>
          <a:lstStyle/>
          <a:p>
            <a:pPr algn="r"/>
            <a:r>
              <a:rPr lang="en-US" sz="1600" b="1">
                <a:solidFill>
                  <a:schemeClr val="bg1"/>
                </a:solidFill>
                <a:latin typeface="Candara" pitchFamily="34" charset="0"/>
              </a:rPr>
              <a:t>Surface Map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7170" name="Picture 2" descr="K:\Presentation Images\radarobs0024z9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a:solidFill>
              <a:schemeClr val="bg2">
                <a:lumMod val="25000"/>
              </a:schemeClr>
            </a:solidFill>
          </a:ln>
        </p:spPr>
      </p:pic>
      <p:sp>
        <p:nvSpPr>
          <p:cNvPr id="10" name="Oval 9"/>
          <p:cNvSpPr/>
          <p:nvPr/>
        </p:nvSpPr>
        <p:spPr>
          <a:xfrm rot="20422182">
            <a:off x="2152650" y="3616325"/>
            <a:ext cx="2697163" cy="1285875"/>
          </a:xfrm>
          <a:prstGeom prst="ellipse">
            <a:avLst/>
          </a:prstGeom>
          <a:no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445" name="TextBox 6"/>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Reflectivity/Surface Observations</a:t>
            </a:r>
          </a:p>
        </p:txBody>
      </p:sp>
      <p:sp>
        <p:nvSpPr>
          <p:cNvPr id="61446"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1143000"/>
            <a:ext cx="7620000" cy="55626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63492"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2" name="TextBox 11"/>
          <p:cNvSpPr txBox="1"/>
          <p:nvPr/>
        </p:nvSpPr>
        <p:spPr>
          <a:xfrm>
            <a:off x="838200" y="1219200"/>
            <a:ext cx="7467600" cy="5478463"/>
          </a:xfrm>
          <a:prstGeom prst="rect">
            <a:avLst/>
          </a:prstGeom>
          <a:noFill/>
        </p:spPr>
        <p:txBody>
          <a:bodyPr>
            <a:spAutoFit/>
          </a:bodyPr>
          <a:lstStyle/>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MESOSCALE DISCUSSION 0215</a:t>
            </a: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NWS STORM PREDICTION CENTER NORMAN OK</a:t>
            </a: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0642 PM CDT SUN MAR 08 2009</a:t>
            </a:r>
          </a:p>
          <a:p>
            <a:pPr algn="just" fontAlgn="auto">
              <a:spcBef>
                <a:spcPts val="0"/>
              </a:spcBef>
              <a:spcAft>
                <a:spcPts val="0"/>
              </a:spcAft>
              <a:defRPr/>
            </a:pPr>
            <a:endParaRPr lang="en-US" sz="1400" b="1" dirty="0">
              <a:solidFill>
                <a:schemeClr val="accent6">
                  <a:lumMod val="50000"/>
                </a:schemeClr>
              </a:solidFill>
              <a:latin typeface="Courier New" pitchFamily="49" charset="0"/>
              <a:cs typeface="Courier New" pitchFamily="49" charset="0"/>
            </a:endParaRP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AREAS AFFECTED...WI DOOR PENINSULA AND NRN LOWER MICH</a:t>
            </a:r>
          </a:p>
          <a:p>
            <a:pPr algn="just" fontAlgn="auto">
              <a:spcBef>
                <a:spcPts val="0"/>
              </a:spcBef>
              <a:spcAft>
                <a:spcPts val="0"/>
              </a:spcAft>
              <a:defRPr/>
            </a:pPr>
            <a:endParaRPr lang="en-US" sz="1400" b="1" dirty="0">
              <a:solidFill>
                <a:schemeClr val="accent6">
                  <a:lumMod val="50000"/>
                </a:schemeClr>
              </a:solidFill>
              <a:latin typeface="Courier New" pitchFamily="49" charset="0"/>
              <a:cs typeface="Courier New" pitchFamily="49" charset="0"/>
            </a:endParaRP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CONCERNING...HEAVY SNOW</a:t>
            </a:r>
          </a:p>
          <a:p>
            <a:pPr algn="just" fontAlgn="auto">
              <a:spcBef>
                <a:spcPts val="0"/>
              </a:spcBef>
              <a:spcAft>
                <a:spcPts val="0"/>
              </a:spcAft>
              <a:defRPr/>
            </a:pPr>
            <a:endParaRPr lang="en-US" sz="1400" b="1" dirty="0">
              <a:solidFill>
                <a:schemeClr val="accent6">
                  <a:lumMod val="50000"/>
                </a:schemeClr>
              </a:solidFill>
              <a:latin typeface="Courier New" pitchFamily="49" charset="0"/>
              <a:cs typeface="Courier New" pitchFamily="49" charset="0"/>
            </a:endParaRP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VALID 082342Z – 090245Z</a:t>
            </a:r>
          </a:p>
          <a:p>
            <a:pPr algn="just" fontAlgn="auto">
              <a:spcBef>
                <a:spcPts val="0"/>
              </a:spcBef>
              <a:spcAft>
                <a:spcPts val="0"/>
              </a:spcAft>
              <a:defRPr/>
            </a:pPr>
            <a:endParaRPr lang="en-US" sz="1400" b="1" dirty="0">
              <a:solidFill>
                <a:schemeClr val="accent6">
                  <a:lumMod val="50000"/>
                </a:schemeClr>
              </a:solidFill>
              <a:latin typeface="Courier New" pitchFamily="49" charset="0"/>
              <a:cs typeface="Courier New" pitchFamily="49" charset="0"/>
            </a:endParaRPr>
          </a:p>
          <a:p>
            <a:pPr algn="just" fontAlgn="auto">
              <a:spcBef>
                <a:spcPts val="0"/>
              </a:spcBef>
              <a:spcAft>
                <a:spcPts val="0"/>
              </a:spcAft>
              <a:defRPr/>
            </a:pPr>
            <a:r>
              <a:rPr lang="en-US" sz="1400" b="1" dirty="0">
                <a:solidFill>
                  <a:srgbClr val="FFFF00"/>
                </a:solidFill>
                <a:latin typeface="Courier New" pitchFamily="49" charset="0"/>
                <a:cs typeface="Courier New" pitchFamily="49" charset="0"/>
              </a:rPr>
              <a:t>HEAVY SNOWFALL RATES AROUND 1 INCH/HR ARE LIKELY OVER THE WI DOOR PENINSULA AND NRN LOWER MICH BEFORE ENDING W-E.  </a:t>
            </a:r>
            <a:r>
              <a:rPr lang="en-US" sz="1400" b="1" dirty="0">
                <a:solidFill>
                  <a:schemeClr val="accent6">
                    <a:lumMod val="50000"/>
                  </a:schemeClr>
                </a:solidFill>
                <a:latin typeface="Courier New" pitchFamily="49" charset="0"/>
                <a:cs typeface="Courier New" pitchFamily="49" charset="0"/>
              </a:rPr>
              <a:t>THE HEAVIEST RATES WILL PROBABLY OCCUR IN THE 00Z-03Z PERIOD BEFORE GRADUALLY WEAKENING IN THE 03Z-06Z PERIOD.</a:t>
            </a:r>
          </a:p>
          <a:p>
            <a:pPr algn="just" fontAlgn="auto">
              <a:spcBef>
                <a:spcPts val="0"/>
              </a:spcBef>
              <a:spcAft>
                <a:spcPts val="0"/>
              </a:spcAft>
              <a:defRPr/>
            </a:pPr>
            <a:endParaRPr lang="en-US" sz="1400" b="1" dirty="0">
              <a:solidFill>
                <a:schemeClr val="accent6">
                  <a:lumMod val="50000"/>
                </a:schemeClr>
              </a:solidFill>
              <a:latin typeface="Courier New" pitchFamily="49" charset="0"/>
              <a:cs typeface="Courier New" pitchFamily="49" charset="0"/>
            </a:endParaRPr>
          </a:p>
          <a:p>
            <a:pPr algn="just" fontAlgn="auto">
              <a:spcBef>
                <a:spcPts val="0"/>
              </a:spcBef>
              <a:spcAft>
                <a:spcPts val="0"/>
              </a:spcAft>
              <a:defRPr/>
            </a:pPr>
            <a:r>
              <a:rPr lang="en-US" sz="1400" b="1" dirty="0">
                <a:solidFill>
                  <a:schemeClr val="accent6">
                    <a:lumMod val="50000"/>
                  </a:schemeClr>
                </a:solidFill>
                <a:latin typeface="Courier New" pitchFamily="49" charset="0"/>
                <a:cs typeface="Courier New" pitchFamily="49" charset="0"/>
              </a:rPr>
              <a:t>SURFACE ANALYSIS SHOWS A 998MB LOW INVOF MKG AND THIS FEATURE IS FORECAST TO MOVE ENEWD AS A POTENT SHORTWAVE TROUGH LIFTS TO THE NE OVER THE GRT LAKES INTO ONTARIO DURING THE LATE EVENING/OVERNIGHT HRS.  </a:t>
            </a:r>
            <a:r>
              <a:rPr lang="en-US" sz="1400" b="1" dirty="0">
                <a:solidFill>
                  <a:srgbClr val="FFFF00"/>
                </a:solidFill>
                <a:latin typeface="Courier New" pitchFamily="49" charset="0"/>
                <a:cs typeface="Courier New" pitchFamily="49" charset="0"/>
              </a:rPr>
              <a:t>RADAR MOSAIC SHOWS A SW-NE ORIENTED REGION OF MODERATE SNOW WITHIN DEFORMATION ZONE.  VIGOROUS UVV/S OVER AREA AS OF 00Z WILL QUICKLY MOVE NEWD IN ASSOCIATION WITH SYSTEM ACCORDING TO THE LATEST GUIDANCE...</a:t>
            </a:r>
            <a:r>
              <a:rPr lang="en-US" sz="1400" b="1" dirty="0">
                <a:solidFill>
                  <a:schemeClr val="accent6">
                    <a:lumMod val="50000"/>
                  </a:schemeClr>
                </a:solidFill>
                <a:latin typeface="Courier New" pitchFamily="49" charset="0"/>
                <a:cs typeface="Courier New" pitchFamily="49" charset="0"/>
              </a:rPr>
              <a:t>LEADING TO A DECREASING TREND IN LIFT/SUBSEQUENT DECLINE IN SNOWFALL RATES.  NONETHELESS...</a:t>
            </a:r>
            <a:r>
              <a:rPr lang="en-US" sz="1400" b="1" dirty="0">
                <a:solidFill>
                  <a:srgbClr val="FFFF00"/>
                </a:solidFill>
                <a:latin typeface="Courier New" pitchFamily="49" charset="0"/>
                <a:cs typeface="Courier New" pitchFamily="49" charset="0"/>
              </a:rPr>
              <a:t>HEAVY SNOWFALL RATES WILL LIKELY OCCUR DURING THE NEXT 1-2 HRS BEFORE CEASING ACROSS ERN WI...AND THEN END FROM W-E ACROSS NRN LOWER MICH IN THE 03Z-06Z PERIOD.</a:t>
            </a:r>
            <a:endParaRPr lang="en-US" sz="1400" b="1" dirty="0">
              <a:solidFill>
                <a:srgbClr val="FFFF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65538" name="TextBox 6"/>
          <p:cNvSpPr txBox="1">
            <a:spLocks noChangeArrowheads="1"/>
          </p:cNvSpPr>
          <p:nvPr/>
        </p:nvSpPr>
        <p:spPr bwMode="auto">
          <a:xfrm>
            <a:off x="457200" y="838200"/>
            <a:ext cx="80010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1.5 PVU Sfc Isotachs &gt;80kt/Winds                                        500mb Height/Geostrophic Vort/Isotachs &gt;40kt</a:t>
            </a:r>
          </a:p>
        </p:txBody>
      </p:sp>
      <p:pic>
        <p:nvPicPr>
          <p:cNvPr id="2051" name="Picture 3"/>
          <p:cNvPicPr>
            <a:picLocks noChangeAspect="1" noChangeArrowheads="1"/>
          </p:cNvPicPr>
          <p:nvPr/>
        </p:nvPicPr>
        <p:blipFill>
          <a:blip r:embed="rId3"/>
          <a:srcRect/>
          <a:stretch>
            <a:fillRect/>
          </a:stretch>
        </p:blipFill>
        <p:spPr bwMode="auto">
          <a:xfrm>
            <a:off x="762000" y="1143000"/>
            <a:ext cx="7620000" cy="5413375"/>
          </a:xfrm>
          <a:prstGeom prst="rect">
            <a:avLst/>
          </a:prstGeom>
          <a:noFill/>
          <a:ln w="9525">
            <a:solidFill>
              <a:schemeClr val="bg2">
                <a:lumMod val="25000"/>
              </a:schemeClr>
            </a:solidFill>
            <a:miter lim="800000"/>
            <a:headEnd/>
            <a:tailEnd/>
          </a:ln>
          <a:effectLst/>
        </p:spPr>
      </p:pic>
      <p:cxnSp>
        <p:nvCxnSpPr>
          <p:cNvPr id="14" name="Straight Connector 13"/>
          <p:cNvCxnSpPr>
            <a:stCxn id="2051" idx="1"/>
            <a:endCxn id="2051" idx="3"/>
          </p:cNvCxnSpPr>
          <p:nvPr/>
        </p:nvCxnSpPr>
        <p:spPr>
          <a:xfrm rot="10800000" flipH="1">
            <a:off x="762000" y="3849688"/>
            <a:ext cx="7620000" cy="0"/>
          </a:xfrm>
          <a:prstGeom prst="line">
            <a:avLst/>
          </a:prstGeom>
        </p:spPr>
        <p:style>
          <a:lnRef idx="1">
            <a:schemeClr val="accent1"/>
          </a:lnRef>
          <a:fillRef idx="0">
            <a:schemeClr val="accent1"/>
          </a:fillRef>
          <a:effectRef idx="0">
            <a:schemeClr val="accent1"/>
          </a:effectRef>
          <a:fontRef idx="minor">
            <a:schemeClr val="tx1"/>
          </a:fontRef>
        </p:style>
      </p:cxnSp>
      <p:sp>
        <p:nvSpPr>
          <p:cNvPr id="65541" name="TextBox 14"/>
          <p:cNvSpPr txBox="1">
            <a:spLocks noChangeArrowheads="1"/>
          </p:cNvSpPr>
          <p:nvPr/>
        </p:nvSpPr>
        <p:spPr bwMode="auto">
          <a:xfrm>
            <a:off x="381000" y="6550025"/>
            <a:ext cx="80772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700mb Height/Temperature                                                    850mb Height/925-850mb Theta-e/Isotachs &gt;30kt</a:t>
            </a:r>
          </a:p>
        </p:txBody>
      </p:sp>
      <p:sp>
        <p:nvSpPr>
          <p:cNvPr id="27" name="TextBox 26"/>
          <p:cNvSpPr txBox="1"/>
          <p:nvPr/>
        </p:nvSpPr>
        <p:spPr>
          <a:xfrm>
            <a:off x="6324600" y="2133600"/>
            <a:ext cx="735013" cy="369888"/>
          </a:xfrm>
          <a:prstGeom prst="rect">
            <a:avLst/>
          </a:prstGeom>
          <a:noFill/>
        </p:spPr>
        <p:txBody>
          <a:bodyPr wrap="none">
            <a:spAutoFit/>
          </a:bodyPr>
          <a:lstStyle/>
          <a:p>
            <a:pPr fontAlgn="auto">
              <a:spcBef>
                <a:spcPts val="0"/>
              </a:spcBef>
              <a:spcAft>
                <a:spcPts val="0"/>
              </a:spcAft>
              <a:defRPr/>
            </a:pPr>
            <a:r>
              <a:rPr lang="en-US" b="1" dirty="0">
                <a:solidFill>
                  <a:schemeClr val="tx1">
                    <a:lumMod val="50000"/>
                  </a:schemeClr>
                </a:solidFill>
                <a:latin typeface="+mn-lt"/>
              </a:rPr>
              <a:t>“Col”</a:t>
            </a:r>
            <a:endParaRPr lang="en-US" b="1" dirty="0">
              <a:solidFill>
                <a:schemeClr val="tx1">
                  <a:lumMod val="50000"/>
                </a:schemeClr>
              </a:solidFill>
              <a:latin typeface="+mn-lt"/>
            </a:endParaRPr>
          </a:p>
        </p:txBody>
      </p:sp>
      <p:sp>
        <p:nvSpPr>
          <p:cNvPr id="28" name="TextBox 27"/>
          <p:cNvSpPr txBox="1"/>
          <p:nvPr/>
        </p:nvSpPr>
        <p:spPr>
          <a:xfrm>
            <a:off x="2362200" y="4876800"/>
            <a:ext cx="735013" cy="369888"/>
          </a:xfrm>
          <a:prstGeom prst="rect">
            <a:avLst/>
          </a:prstGeom>
          <a:noFill/>
        </p:spPr>
        <p:txBody>
          <a:bodyPr wrap="none">
            <a:spAutoFit/>
          </a:bodyPr>
          <a:lstStyle/>
          <a:p>
            <a:pPr fontAlgn="auto">
              <a:spcBef>
                <a:spcPts val="0"/>
              </a:spcBef>
              <a:spcAft>
                <a:spcPts val="0"/>
              </a:spcAft>
              <a:defRPr/>
            </a:pPr>
            <a:r>
              <a:rPr lang="en-US" b="1" dirty="0">
                <a:solidFill>
                  <a:schemeClr val="tx1">
                    <a:lumMod val="50000"/>
                  </a:schemeClr>
                </a:solidFill>
                <a:latin typeface="+mn-lt"/>
              </a:rPr>
              <a:t>“Col”</a:t>
            </a:r>
            <a:endParaRPr lang="en-US" b="1" dirty="0">
              <a:solidFill>
                <a:schemeClr val="tx1">
                  <a:lumMod val="50000"/>
                </a:schemeClr>
              </a:solidFill>
              <a:latin typeface="+mn-lt"/>
            </a:endParaRPr>
          </a:p>
        </p:txBody>
      </p:sp>
      <p:sp>
        <p:nvSpPr>
          <p:cNvPr id="13" name="Rectangle 12"/>
          <p:cNvSpPr/>
          <p:nvPr/>
        </p:nvSpPr>
        <p:spPr>
          <a:xfrm>
            <a:off x="4572000" y="6324600"/>
            <a:ext cx="228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2" name="Straight Connector 11"/>
          <p:cNvCxnSpPr>
            <a:stCxn id="2051" idx="0"/>
            <a:endCxn id="2051" idx="2"/>
          </p:cNvCxnSpPr>
          <p:nvPr/>
        </p:nvCxnSpPr>
        <p:spPr>
          <a:xfrm rot="16200000" flipH="1">
            <a:off x="1865312" y="3849688"/>
            <a:ext cx="5413375" cy="0"/>
          </a:xfrm>
          <a:prstGeom prst="line">
            <a:avLst/>
          </a:prstGeom>
        </p:spPr>
        <p:style>
          <a:lnRef idx="1">
            <a:schemeClr val="accent1"/>
          </a:lnRef>
          <a:fillRef idx="0">
            <a:schemeClr val="accent1"/>
          </a:fillRef>
          <a:effectRef idx="0">
            <a:schemeClr val="accent1"/>
          </a:effectRef>
          <a:fontRef idx="minor">
            <a:schemeClr val="tx1"/>
          </a:fontRef>
        </p:style>
      </p:cxnSp>
      <p:sp>
        <p:nvSpPr>
          <p:cNvPr id="65546" name="TextBox 15"/>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7" name="Rectangle 16"/>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01" name="Picture 5" descr="E:\Presentation Images\isent.png"/>
          <p:cNvPicPr>
            <a:picLocks noChangeAspect="1" noChangeArrowheads="1"/>
          </p:cNvPicPr>
          <p:nvPr/>
        </p:nvPicPr>
        <p:blipFill>
          <a:blip r:embed="rId3"/>
          <a:srcRect/>
          <a:stretch>
            <a:fillRect/>
          </a:stretch>
        </p:blipFill>
        <p:spPr bwMode="auto">
          <a:xfrm>
            <a:off x="762000" y="1143000"/>
            <a:ext cx="7620000" cy="5410200"/>
          </a:xfrm>
          <a:prstGeom prst="rect">
            <a:avLst/>
          </a:prstGeom>
          <a:noFill/>
          <a:ln>
            <a:solidFill>
              <a:schemeClr val="accent1">
                <a:shade val="50000"/>
                <a:satMod val="110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67588" name="TextBox 6"/>
          <p:cNvSpPr txBox="1">
            <a:spLocks noChangeArrowheads="1"/>
          </p:cNvSpPr>
          <p:nvPr/>
        </p:nvSpPr>
        <p:spPr bwMode="auto">
          <a:xfrm>
            <a:off x="457200" y="838200"/>
            <a:ext cx="80010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290K Pressure/Wind Barbs/RH (Green &gt;70%)                   Radar Mosaic</a:t>
            </a:r>
          </a:p>
        </p:txBody>
      </p:sp>
      <p:sp>
        <p:nvSpPr>
          <p:cNvPr id="16" name="Rectangle 15"/>
          <p:cNvSpPr/>
          <p:nvPr/>
        </p:nvSpPr>
        <p:spPr>
          <a:xfrm>
            <a:off x="4648200" y="6324600"/>
            <a:ext cx="228600" cy="228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7590" name="TextBox 16"/>
          <p:cNvSpPr txBox="1">
            <a:spLocks noChangeArrowheads="1"/>
          </p:cNvSpPr>
          <p:nvPr/>
        </p:nvSpPr>
        <p:spPr bwMode="auto">
          <a:xfrm>
            <a:off x="381000" y="6550025"/>
            <a:ext cx="80010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290K Mixing Ratio/Moisture Convergence/Wind            290K Pressure Advection</a:t>
            </a:r>
          </a:p>
        </p:txBody>
      </p:sp>
      <p:sp>
        <p:nvSpPr>
          <p:cNvPr id="67591"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69635" name="TextBox 65"/>
          <p:cNvSpPr txBox="1">
            <a:spLocks noChangeArrowheads="1"/>
          </p:cNvSpPr>
          <p:nvPr/>
        </p:nvSpPr>
        <p:spPr bwMode="auto">
          <a:xfrm>
            <a:off x="457200" y="762000"/>
            <a:ext cx="7391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APX Observed Sounding: 00Z 9 Mar 2009</a:t>
            </a:r>
          </a:p>
        </p:txBody>
      </p:sp>
      <p:sp>
        <p:nvSpPr>
          <p:cNvPr id="67" name="TextBox 66"/>
          <p:cNvSpPr txBox="1"/>
          <p:nvPr/>
        </p:nvSpPr>
        <p:spPr>
          <a:xfrm>
            <a:off x="4038600" y="1905000"/>
            <a:ext cx="1981200" cy="646113"/>
          </a:xfrm>
          <a:prstGeom prst="rect">
            <a:avLst/>
          </a:prstGeom>
          <a:noFill/>
          <a:ln>
            <a:solidFill>
              <a:schemeClr val="tx1">
                <a:lumMod val="75000"/>
              </a:schemeClr>
            </a:solidFill>
          </a:ln>
        </p:spPr>
        <p:txBody>
          <a:bodyPr>
            <a:spAutoFit/>
          </a:bodyPr>
          <a:lstStyle/>
          <a:p>
            <a:pPr fontAlgn="auto">
              <a:spcBef>
                <a:spcPts val="0"/>
              </a:spcBef>
              <a:spcAft>
                <a:spcPts val="0"/>
              </a:spcAft>
              <a:defRPr/>
            </a:pPr>
            <a:r>
              <a:rPr lang="en-US" sz="1200" b="1" dirty="0">
                <a:solidFill>
                  <a:srgbClr val="FF0000"/>
                </a:solidFill>
                <a:latin typeface="+mn-lt"/>
              </a:rPr>
              <a:t>Red:	Temperature</a:t>
            </a:r>
          </a:p>
          <a:p>
            <a:pPr fontAlgn="auto">
              <a:spcBef>
                <a:spcPts val="0"/>
              </a:spcBef>
              <a:spcAft>
                <a:spcPts val="0"/>
              </a:spcAft>
              <a:defRPr/>
            </a:pPr>
            <a:r>
              <a:rPr lang="en-US" sz="1200" b="1" dirty="0">
                <a:solidFill>
                  <a:srgbClr val="00B050"/>
                </a:solidFill>
                <a:latin typeface="+mn-lt"/>
              </a:rPr>
              <a:t>Green:	Dew Point</a:t>
            </a:r>
          </a:p>
          <a:p>
            <a:pPr fontAlgn="auto">
              <a:spcBef>
                <a:spcPts val="0"/>
              </a:spcBef>
              <a:spcAft>
                <a:spcPts val="0"/>
              </a:spcAft>
              <a:defRPr/>
            </a:pPr>
            <a:r>
              <a:rPr lang="en-US" sz="1200" b="1" dirty="0">
                <a:solidFill>
                  <a:srgbClr val="FF6600"/>
                </a:solidFill>
                <a:latin typeface="+mn-lt"/>
              </a:rPr>
              <a:t>Orange:	Wet Bulb</a:t>
            </a:r>
            <a:endParaRPr lang="en-US" sz="1200" b="1" dirty="0">
              <a:solidFill>
                <a:srgbClr val="FF6600"/>
              </a:solidFill>
              <a:latin typeface="+mn-lt"/>
            </a:endParaRPr>
          </a:p>
        </p:txBody>
      </p:sp>
      <p:sp>
        <p:nvSpPr>
          <p:cNvPr id="68" name="TextBox 67"/>
          <p:cNvSpPr txBox="1"/>
          <p:nvPr/>
        </p:nvSpPr>
        <p:spPr>
          <a:xfrm>
            <a:off x="5486400" y="3505200"/>
            <a:ext cx="441325" cy="369888"/>
          </a:xfrm>
          <a:prstGeom prst="rect">
            <a:avLst/>
          </a:prstGeom>
          <a:noFill/>
        </p:spPr>
        <p:txBody>
          <a:bodyPr wrap="none">
            <a:spAutoFit/>
          </a:bodyPr>
          <a:lstStyle/>
          <a:p>
            <a:pPr fontAlgn="auto">
              <a:spcBef>
                <a:spcPts val="0"/>
              </a:spcBef>
              <a:spcAft>
                <a:spcPts val="0"/>
              </a:spcAft>
              <a:defRPr/>
            </a:pPr>
            <a:r>
              <a:rPr lang="en-US" b="1" dirty="0">
                <a:solidFill>
                  <a:schemeClr val="accent5">
                    <a:lumMod val="60000"/>
                    <a:lumOff val="40000"/>
                  </a:schemeClr>
                </a:solidFill>
                <a:latin typeface="Arial" pitchFamily="34" charset="0"/>
                <a:cs typeface="Arial" pitchFamily="34" charset="0"/>
              </a:rPr>
              <a:t>0c</a:t>
            </a:r>
            <a:endParaRPr lang="en-US" b="1" dirty="0">
              <a:solidFill>
                <a:schemeClr val="accent5">
                  <a:lumMod val="60000"/>
                  <a:lumOff val="40000"/>
                </a:schemeClr>
              </a:solidFill>
              <a:latin typeface="Arial" pitchFamily="34" charset="0"/>
              <a:cs typeface="Arial" pitchFamily="34" charset="0"/>
            </a:endParaRPr>
          </a:p>
        </p:txBody>
      </p:sp>
      <p:pic>
        <p:nvPicPr>
          <p:cNvPr id="3074" name="Picture 2" descr="F:\KAPX09030900z.JPG"/>
          <p:cNvPicPr>
            <a:picLocks noChangeAspect="1" noChangeArrowheads="1"/>
          </p:cNvPicPr>
          <p:nvPr/>
        </p:nvPicPr>
        <p:blipFill>
          <a:blip r:embed="rId3"/>
          <a:srcRect/>
          <a:stretch>
            <a:fillRect/>
          </a:stretch>
        </p:blipFill>
        <p:spPr bwMode="auto">
          <a:xfrm>
            <a:off x="152400" y="1143000"/>
            <a:ext cx="8839200" cy="4572000"/>
          </a:xfrm>
          <a:prstGeom prst="rect">
            <a:avLst/>
          </a:prstGeom>
          <a:noFill/>
          <a:ln>
            <a:solidFill>
              <a:schemeClr val="bg2">
                <a:lumMod val="25000"/>
              </a:schemeClr>
            </a:solidFill>
          </a:ln>
        </p:spPr>
      </p:pic>
      <p:sp>
        <p:nvSpPr>
          <p:cNvPr id="69639"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1" name="TextBox 10"/>
          <p:cNvSpPr txBox="1"/>
          <p:nvPr/>
        </p:nvSpPr>
        <p:spPr>
          <a:xfrm>
            <a:off x="6705600" y="3962400"/>
            <a:ext cx="441325" cy="369888"/>
          </a:xfrm>
          <a:prstGeom prst="rect">
            <a:avLst/>
          </a:prstGeom>
          <a:noFill/>
        </p:spPr>
        <p:txBody>
          <a:bodyPr wrap="none">
            <a:spAutoFit/>
          </a:bodyPr>
          <a:lstStyle/>
          <a:p>
            <a:pPr fontAlgn="auto">
              <a:spcBef>
                <a:spcPts val="0"/>
              </a:spcBef>
              <a:spcAft>
                <a:spcPts val="0"/>
              </a:spcAft>
              <a:defRPr/>
            </a:pPr>
            <a:r>
              <a:rPr lang="en-US" b="1" dirty="0">
                <a:solidFill>
                  <a:schemeClr val="accent5">
                    <a:lumMod val="60000"/>
                    <a:lumOff val="40000"/>
                  </a:schemeClr>
                </a:solidFill>
                <a:latin typeface="Arial" pitchFamily="34" charset="0"/>
                <a:cs typeface="Arial" pitchFamily="34" charset="0"/>
              </a:rPr>
              <a:t>0c</a:t>
            </a:r>
            <a:endParaRPr lang="en-US" b="1" dirty="0">
              <a:solidFill>
                <a:schemeClr val="accent5">
                  <a:lumMod val="60000"/>
                  <a:lumOff val="4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4" name="Picture 2"/>
          <p:cNvPicPr>
            <a:picLocks noChangeAspect="1" noChangeArrowheads="1"/>
          </p:cNvPicPr>
          <p:nvPr/>
        </p:nvPicPr>
        <p:blipFill>
          <a:blip r:embed="rId3"/>
          <a:srcRect/>
          <a:stretch>
            <a:fillRect/>
          </a:stretch>
        </p:blipFill>
        <p:spPr bwMode="auto">
          <a:xfrm>
            <a:off x="762000" y="1143000"/>
            <a:ext cx="7620000" cy="5410200"/>
          </a:xfrm>
          <a:prstGeom prst="rect">
            <a:avLst/>
          </a:prstGeom>
          <a:noFill/>
          <a:ln w="9525">
            <a:solidFill>
              <a:schemeClr val="bg2">
                <a:lumMod val="25000"/>
              </a:schemeClr>
            </a:solidFill>
            <a:miter lim="800000"/>
            <a:headEnd/>
            <a:tailEnd/>
          </a:ln>
          <a:effectLst/>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71684" name="TextBox 6"/>
          <p:cNvSpPr txBox="1">
            <a:spLocks noChangeArrowheads="1"/>
          </p:cNvSpPr>
          <p:nvPr/>
        </p:nvSpPr>
        <p:spPr bwMode="auto">
          <a:xfrm>
            <a:off x="457200" y="838200"/>
            <a:ext cx="79248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600-500mb F-gen/Deformation Vectors/RH                     700-600mb F-gen/Deformation Vectors/RH</a:t>
            </a:r>
          </a:p>
        </p:txBody>
      </p:sp>
      <p:sp>
        <p:nvSpPr>
          <p:cNvPr id="71685" name="TextBox 14"/>
          <p:cNvSpPr txBox="1">
            <a:spLocks noChangeArrowheads="1"/>
          </p:cNvSpPr>
          <p:nvPr/>
        </p:nvSpPr>
        <p:spPr bwMode="auto">
          <a:xfrm>
            <a:off x="381000" y="6550025"/>
            <a:ext cx="8001000" cy="307975"/>
          </a:xfrm>
          <a:prstGeom prst="rect">
            <a:avLst/>
          </a:prstGeom>
          <a:noFill/>
          <a:ln w="9525">
            <a:noFill/>
            <a:miter lim="800000"/>
            <a:headEnd/>
            <a:tailEnd/>
          </a:ln>
        </p:spPr>
        <p:txBody>
          <a:bodyPr>
            <a:spAutoFit/>
          </a:bodyPr>
          <a:lstStyle/>
          <a:p>
            <a:r>
              <a:rPr lang="en-US" sz="1400" b="1">
                <a:solidFill>
                  <a:schemeClr val="bg1"/>
                </a:solidFill>
                <a:latin typeface="Candara" pitchFamily="34" charset="0"/>
              </a:rPr>
              <a:t>850-700mb F-gen/Deformation Vectors/RH                      MSLP/1000-850mb thickness/radar</a:t>
            </a:r>
          </a:p>
        </p:txBody>
      </p:sp>
      <p:cxnSp>
        <p:nvCxnSpPr>
          <p:cNvPr id="13" name="Straight Connector 12"/>
          <p:cNvCxnSpPr/>
          <p:nvPr/>
        </p:nvCxnSpPr>
        <p:spPr>
          <a:xfrm rot="16200000" flipH="1">
            <a:off x="5753100" y="5143500"/>
            <a:ext cx="2133600" cy="685800"/>
          </a:xfrm>
          <a:prstGeom prst="line">
            <a:avLst/>
          </a:prstGeom>
          <a:ln w="15875">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71687"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79876"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Relative Humidity (Green &gt;70%)/0c, -5c, -15c Isotherms</a:t>
            </a:r>
          </a:p>
        </p:txBody>
      </p:sp>
      <p:pic>
        <p:nvPicPr>
          <p:cNvPr id="4098" name="Picture 2"/>
          <p:cNvPicPr>
            <a:picLocks noChangeAspect="1" noChangeArrowheads="1"/>
          </p:cNvPicPr>
          <p:nvPr/>
        </p:nvPicPr>
        <p:blipFill>
          <a:blip r:embed="rId3"/>
          <a:srcRect/>
          <a:stretch>
            <a:fillRect/>
          </a:stretch>
        </p:blipFill>
        <p:spPr bwMode="auto">
          <a:xfrm>
            <a:off x="762000" y="1143000"/>
            <a:ext cx="7620000" cy="5441950"/>
          </a:xfrm>
          <a:prstGeom prst="rect">
            <a:avLst/>
          </a:prstGeom>
          <a:noFill/>
          <a:ln w="9525">
            <a:solidFill>
              <a:schemeClr val="bg2">
                <a:lumMod val="25000"/>
              </a:schemeClr>
            </a:solidFill>
            <a:miter lim="800000"/>
            <a:headEnd/>
            <a:tailEnd/>
          </a:ln>
          <a:effectLst/>
        </p:spPr>
      </p:pic>
      <p:sp>
        <p:nvSpPr>
          <p:cNvPr id="10" name="TextBox 9"/>
          <p:cNvSpPr txBox="1">
            <a:spLocks noChangeArrowheads="1"/>
          </p:cNvSpPr>
          <p:nvPr/>
        </p:nvSpPr>
        <p:spPr bwMode="auto">
          <a:xfrm>
            <a:off x="5867400" y="3581400"/>
            <a:ext cx="1069975" cy="369888"/>
          </a:xfrm>
          <a:prstGeom prst="rect">
            <a:avLst/>
          </a:prstGeom>
          <a:noFill/>
          <a:ln w="9525">
            <a:noFill/>
            <a:miter lim="800000"/>
            <a:headEnd/>
            <a:tailEnd/>
          </a:ln>
        </p:spPr>
        <p:txBody>
          <a:bodyPr wrap="none">
            <a:spAutoFit/>
          </a:bodyPr>
          <a:lstStyle/>
          <a:p>
            <a:r>
              <a:rPr lang="en-US" b="1">
                <a:solidFill>
                  <a:srgbClr val="FFFF00"/>
                </a:solidFill>
                <a:cs typeface="Arial" charset="0"/>
              </a:rPr>
              <a:t>Dry Slot</a:t>
            </a:r>
          </a:p>
        </p:txBody>
      </p:sp>
      <p:sp>
        <p:nvSpPr>
          <p:cNvPr id="79879" name="TextBox 10"/>
          <p:cNvSpPr txBox="1">
            <a:spLocks noChangeArrowheads="1"/>
          </p:cNvSpPr>
          <p:nvPr/>
        </p:nvSpPr>
        <p:spPr bwMode="auto">
          <a:xfrm>
            <a:off x="3124200" y="60960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79880" name="TextBox 11"/>
          <p:cNvSpPr txBox="1">
            <a:spLocks noChangeArrowheads="1"/>
          </p:cNvSpPr>
          <p:nvPr/>
        </p:nvSpPr>
        <p:spPr bwMode="auto">
          <a:xfrm>
            <a:off x="3581400" y="60960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79881" name="TextBox 13"/>
          <p:cNvSpPr txBox="1">
            <a:spLocks noChangeArrowheads="1"/>
          </p:cNvSpPr>
          <p:nvPr/>
        </p:nvSpPr>
        <p:spPr bwMode="auto">
          <a:xfrm>
            <a:off x="4038600" y="60960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cxnSp>
        <p:nvCxnSpPr>
          <p:cNvPr id="19" name="Straight Connector 18"/>
          <p:cNvCxnSpPr/>
          <p:nvPr/>
        </p:nvCxnSpPr>
        <p:spPr>
          <a:xfrm rot="5400000" flipH="1" flipV="1">
            <a:off x="9525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16383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a:spLocks noChangeArrowheads="1"/>
          </p:cNvSpPr>
          <p:nvPr/>
        </p:nvSpPr>
        <p:spPr bwMode="auto">
          <a:xfrm>
            <a:off x="3048000" y="12192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79885" name="TextBox 14"/>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79886" name="TextBox 16"/>
          <p:cNvSpPr txBox="1">
            <a:spLocks noChangeArrowheads="1"/>
          </p:cNvSpPr>
          <p:nvPr/>
        </p:nvSpPr>
        <p:spPr bwMode="auto">
          <a:xfrm>
            <a:off x="990600" y="63246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79887" name="TextBox 17"/>
          <p:cNvSpPr txBox="1">
            <a:spLocks noChangeArrowheads="1"/>
          </p:cNvSpPr>
          <p:nvPr/>
        </p:nvSpPr>
        <p:spPr bwMode="auto">
          <a:xfrm>
            <a:off x="7848600" y="63246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Presentation Images\xsctn2.png"/>
          <p:cNvPicPr>
            <a:picLocks noChangeAspect="1" noChangeArrowheads="1"/>
          </p:cNvPicPr>
          <p:nvPr/>
        </p:nvPicPr>
        <p:blipFill>
          <a:blip r:embed="rId3"/>
          <a:srcRect/>
          <a:stretch>
            <a:fillRect/>
          </a:stretch>
        </p:blipFill>
        <p:spPr bwMode="auto">
          <a:xfrm>
            <a:off x="762000" y="1143000"/>
            <a:ext cx="7620000" cy="5441950"/>
          </a:xfrm>
          <a:prstGeom prst="rect">
            <a:avLst/>
          </a:prstGeom>
          <a:noFill/>
          <a:ln>
            <a:solidFill>
              <a:schemeClr val="bg2">
                <a:lumMod val="25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81924"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Relative Humidity (Green &gt;70%)/Equiv Potl Temp (Yellow)</a:t>
            </a:r>
          </a:p>
        </p:txBody>
      </p:sp>
      <p:sp>
        <p:nvSpPr>
          <p:cNvPr id="81925" name="TextBox 9"/>
          <p:cNvSpPr txBox="1">
            <a:spLocks noChangeArrowheads="1"/>
          </p:cNvSpPr>
          <p:nvPr/>
        </p:nvSpPr>
        <p:spPr bwMode="auto">
          <a:xfrm>
            <a:off x="5867400" y="3581400"/>
            <a:ext cx="1069975" cy="369888"/>
          </a:xfrm>
          <a:prstGeom prst="rect">
            <a:avLst/>
          </a:prstGeom>
          <a:noFill/>
          <a:ln w="9525">
            <a:noFill/>
            <a:miter lim="800000"/>
            <a:headEnd/>
            <a:tailEnd/>
          </a:ln>
        </p:spPr>
        <p:txBody>
          <a:bodyPr wrap="none">
            <a:spAutoFit/>
          </a:bodyPr>
          <a:lstStyle/>
          <a:p>
            <a:r>
              <a:rPr lang="en-US" b="1">
                <a:solidFill>
                  <a:srgbClr val="FFFF00"/>
                </a:solidFill>
                <a:cs typeface="Arial" charset="0"/>
              </a:rPr>
              <a:t>Dry Slot</a:t>
            </a:r>
          </a:p>
        </p:txBody>
      </p:sp>
      <p:sp>
        <p:nvSpPr>
          <p:cNvPr id="81926" name="TextBox 10"/>
          <p:cNvSpPr txBox="1">
            <a:spLocks noChangeArrowheads="1"/>
          </p:cNvSpPr>
          <p:nvPr/>
        </p:nvSpPr>
        <p:spPr bwMode="auto">
          <a:xfrm>
            <a:off x="3124200" y="60960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81927" name="TextBox 11"/>
          <p:cNvSpPr txBox="1">
            <a:spLocks noChangeArrowheads="1"/>
          </p:cNvSpPr>
          <p:nvPr/>
        </p:nvSpPr>
        <p:spPr bwMode="auto">
          <a:xfrm>
            <a:off x="3581400" y="60960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81928" name="TextBox 13"/>
          <p:cNvSpPr txBox="1">
            <a:spLocks noChangeArrowheads="1"/>
          </p:cNvSpPr>
          <p:nvPr/>
        </p:nvSpPr>
        <p:spPr bwMode="auto">
          <a:xfrm>
            <a:off x="4038600" y="60960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cxnSp>
        <p:nvCxnSpPr>
          <p:cNvPr id="19" name="Straight Connector 18"/>
          <p:cNvCxnSpPr/>
          <p:nvPr/>
        </p:nvCxnSpPr>
        <p:spPr>
          <a:xfrm rot="5400000" flipH="1" flipV="1">
            <a:off x="9525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16383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1295400" y="4359275"/>
            <a:ext cx="5654675" cy="1752600"/>
          </a:xfrm>
          <a:custGeom>
            <a:avLst/>
            <a:gdLst>
              <a:gd name="connsiteX0" fmla="*/ 5831305 w 5925954"/>
              <a:gd name="connsiteY0" fmla="*/ 1753402 h 1822383"/>
              <a:gd name="connsiteX1" fmla="*/ 4012130 w 5925954"/>
              <a:gd name="connsiteY1" fmla="*/ 1339516 h 1822383"/>
              <a:gd name="connsiteX2" fmla="*/ 2818598 w 5925954"/>
              <a:gd name="connsiteY2" fmla="*/ 906379 h 1822383"/>
              <a:gd name="connsiteX3" fmla="*/ 1750193 w 5925954"/>
              <a:gd name="connsiteY3" fmla="*/ 569495 h 1822383"/>
              <a:gd name="connsiteX4" fmla="*/ 816543 w 5925954"/>
              <a:gd name="connsiteY4" fmla="*/ 184484 h 1822383"/>
              <a:gd name="connsiteX5" fmla="*/ 190901 w 5925954"/>
              <a:gd name="connsiteY5" fmla="*/ 78606 h 1822383"/>
              <a:gd name="connsiteX6" fmla="*/ 210151 w 5925954"/>
              <a:gd name="connsiteY6" fmla="*/ 656122 h 1822383"/>
              <a:gd name="connsiteX7" fmla="*/ 1451810 w 5925954"/>
              <a:gd name="connsiteY7" fmla="*/ 916004 h 1822383"/>
              <a:gd name="connsiteX8" fmla="*/ 2385461 w 5925954"/>
              <a:gd name="connsiteY8" fmla="*/ 1204762 h 1822383"/>
              <a:gd name="connsiteX9" fmla="*/ 3713747 w 5925954"/>
              <a:gd name="connsiteY9" fmla="*/ 1541646 h 1822383"/>
              <a:gd name="connsiteX10" fmla="*/ 4377890 w 5925954"/>
              <a:gd name="connsiteY10" fmla="*/ 1647524 h 1822383"/>
              <a:gd name="connsiteX11" fmla="*/ 4580021 w 5925954"/>
              <a:gd name="connsiteY11" fmla="*/ 1753402 h 1822383"/>
              <a:gd name="connsiteX12" fmla="*/ 5831305 w 5925954"/>
              <a:gd name="connsiteY12" fmla="*/ 1753402 h 1822383"/>
              <a:gd name="connsiteX0" fmla="*/ 5831305 w 5831305"/>
              <a:gd name="connsiteY0" fmla="*/ 1753402 h 1753402"/>
              <a:gd name="connsiteX1" fmla="*/ 4012130 w 5831305"/>
              <a:gd name="connsiteY1" fmla="*/ 1339516 h 1753402"/>
              <a:gd name="connsiteX2" fmla="*/ 2818598 w 5831305"/>
              <a:gd name="connsiteY2" fmla="*/ 906379 h 1753402"/>
              <a:gd name="connsiteX3" fmla="*/ 1750193 w 5831305"/>
              <a:gd name="connsiteY3" fmla="*/ 569495 h 1753402"/>
              <a:gd name="connsiteX4" fmla="*/ 816543 w 5831305"/>
              <a:gd name="connsiteY4" fmla="*/ 184484 h 1753402"/>
              <a:gd name="connsiteX5" fmla="*/ 190901 w 5831305"/>
              <a:gd name="connsiteY5" fmla="*/ 78606 h 1753402"/>
              <a:gd name="connsiteX6" fmla="*/ 210151 w 5831305"/>
              <a:gd name="connsiteY6" fmla="*/ 656122 h 1753402"/>
              <a:gd name="connsiteX7" fmla="*/ 1451810 w 5831305"/>
              <a:gd name="connsiteY7" fmla="*/ 916004 h 1753402"/>
              <a:gd name="connsiteX8" fmla="*/ 2385461 w 5831305"/>
              <a:gd name="connsiteY8" fmla="*/ 1204762 h 1753402"/>
              <a:gd name="connsiteX9" fmla="*/ 3713747 w 5831305"/>
              <a:gd name="connsiteY9" fmla="*/ 1541646 h 1753402"/>
              <a:gd name="connsiteX10" fmla="*/ 4377890 w 5831305"/>
              <a:gd name="connsiteY10" fmla="*/ 1647524 h 1753402"/>
              <a:gd name="connsiteX11" fmla="*/ 4580021 w 5831305"/>
              <a:gd name="connsiteY11" fmla="*/ 1753402 h 1753402"/>
              <a:gd name="connsiteX12" fmla="*/ 5831305 w 5831305"/>
              <a:gd name="connsiteY12" fmla="*/ 1753402 h 1753402"/>
              <a:gd name="connsiteX0" fmla="*/ 5640404 w 5640404"/>
              <a:gd name="connsiteY0" fmla="*/ 1753402 h 1753402"/>
              <a:gd name="connsiteX1" fmla="*/ 3821229 w 5640404"/>
              <a:gd name="connsiteY1" fmla="*/ 1339516 h 1753402"/>
              <a:gd name="connsiteX2" fmla="*/ 2627697 w 5640404"/>
              <a:gd name="connsiteY2" fmla="*/ 906379 h 1753402"/>
              <a:gd name="connsiteX3" fmla="*/ 1559292 w 5640404"/>
              <a:gd name="connsiteY3" fmla="*/ 569495 h 1753402"/>
              <a:gd name="connsiteX4" fmla="*/ 625642 w 5640404"/>
              <a:gd name="connsiteY4" fmla="*/ 184484 h 1753402"/>
              <a:gd name="connsiteX5" fmla="*/ 0 w 5640404"/>
              <a:gd name="connsiteY5" fmla="*/ 78606 h 1753402"/>
              <a:gd name="connsiteX6" fmla="*/ 19250 w 5640404"/>
              <a:gd name="connsiteY6" fmla="*/ 656122 h 1753402"/>
              <a:gd name="connsiteX7" fmla="*/ 1260909 w 5640404"/>
              <a:gd name="connsiteY7" fmla="*/ 916004 h 1753402"/>
              <a:gd name="connsiteX8" fmla="*/ 2194560 w 5640404"/>
              <a:gd name="connsiteY8" fmla="*/ 1204762 h 1753402"/>
              <a:gd name="connsiteX9" fmla="*/ 3522846 w 5640404"/>
              <a:gd name="connsiteY9" fmla="*/ 1541646 h 1753402"/>
              <a:gd name="connsiteX10" fmla="*/ 4186989 w 5640404"/>
              <a:gd name="connsiteY10" fmla="*/ 1647524 h 1753402"/>
              <a:gd name="connsiteX11" fmla="*/ 4389120 w 5640404"/>
              <a:gd name="connsiteY11" fmla="*/ 1753402 h 1753402"/>
              <a:gd name="connsiteX12" fmla="*/ 5640404 w 5640404"/>
              <a:gd name="connsiteY12" fmla="*/ 1753402 h 1753402"/>
              <a:gd name="connsiteX0" fmla="*/ 5640404 w 5640404"/>
              <a:gd name="connsiteY0" fmla="*/ 1753402 h 1753402"/>
              <a:gd name="connsiteX1" fmla="*/ 3821229 w 5640404"/>
              <a:gd name="connsiteY1" fmla="*/ 1339516 h 1753402"/>
              <a:gd name="connsiteX2" fmla="*/ 2627697 w 5640404"/>
              <a:gd name="connsiteY2" fmla="*/ 906379 h 1753402"/>
              <a:gd name="connsiteX3" fmla="*/ 1559292 w 5640404"/>
              <a:gd name="connsiteY3" fmla="*/ 569495 h 1753402"/>
              <a:gd name="connsiteX4" fmla="*/ 625642 w 5640404"/>
              <a:gd name="connsiteY4" fmla="*/ 184484 h 1753402"/>
              <a:gd name="connsiteX5" fmla="*/ 0 w 5640404"/>
              <a:gd name="connsiteY5" fmla="*/ 78606 h 1753402"/>
              <a:gd name="connsiteX6" fmla="*/ 19250 w 5640404"/>
              <a:gd name="connsiteY6" fmla="*/ 656122 h 1753402"/>
              <a:gd name="connsiteX7" fmla="*/ 1260909 w 5640404"/>
              <a:gd name="connsiteY7" fmla="*/ 916004 h 1753402"/>
              <a:gd name="connsiteX8" fmla="*/ 2194560 w 5640404"/>
              <a:gd name="connsiteY8" fmla="*/ 1204762 h 1753402"/>
              <a:gd name="connsiteX9" fmla="*/ 3522846 w 5640404"/>
              <a:gd name="connsiteY9" fmla="*/ 1541646 h 1753402"/>
              <a:gd name="connsiteX10" fmla="*/ 3948764 w 5640404"/>
              <a:gd name="connsiteY10" fmla="*/ 1661160 h 1753402"/>
              <a:gd name="connsiteX11" fmla="*/ 4389120 w 5640404"/>
              <a:gd name="connsiteY11" fmla="*/ 1753402 h 1753402"/>
              <a:gd name="connsiteX12" fmla="*/ 5640404 w 5640404"/>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274545 w 5654040"/>
              <a:gd name="connsiteY7" fmla="*/ 916004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4040" h="1753402">
                <a:moveTo>
                  <a:pt x="5654040" y="1753402"/>
                </a:moveTo>
                <a:cubicBezTo>
                  <a:pt x="5559392" y="1684421"/>
                  <a:pt x="4336983" y="1480686"/>
                  <a:pt x="3834865" y="1339516"/>
                </a:cubicBezTo>
                <a:cubicBezTo>
                  <a:pt x="3332747" y="1198346"/>
                  <a:pt x="3018323" y="1034716"/>
                  <a:pt x="2641333" y="906379"/>
                </a:cubicBezTo>
                <a:cubicBezTo>
                  <a:pt x="2264343" y="778042"/>
                  <a:pt x="1906604" y="689811"/>
                  <a:pt x="1572928" y="569495"/>
                </a:cubicBezTo>
                <a:cubicBezTo>
                  <a:pt x="1239252" y="449179"/>
                  <a:pt x="899160" y="266299"/>
                  <a:pt x="639278" y="184484"/>
                </a:cubicBezTo>
                <a:cubicBezTo>
                  <a:pt x="379396" y="102669"/>
                  <a:pt x="114701" y="0"/>
                  <a:pt x="13636" y="78606"/>
                </a:cubicBezTo>
                <a:lnTo>
                  <a:pt x="0" y="670560"/>
                </a:lnTo>
                <a:cubicBezTo>
                  <a:pt x="210151" y="810126"/>
                  <a:pt x="1155967" y="962526"/>
                  <a:pt x="1524000" y="1051560"/>
                </a:cubicBezTo>
                <a:cubicBezTo>
                  <a:pt x="1892033" y="1140594"/>
                  <a:pt x="1872782" y="1123081"/>
                  <a:pt x="2208196" y="1204762"/>
                </a:cubicBezTo>
                <a:cubicBezTo>
                  <a:pt x="2543610" y="1286443"/>
                  <a:pt x="3244115" y="1465580"/>
                  <a:pt x="3536482" y="1541646"/>
                </a:cubicBezTo>
                <a:cubicBezTo>
                  <a:pt x="3828849" y="1617712"/>
                  <a:pt x="3818021" y="1625867"/>
                  <a:pt x="3962400" y="1661160"/>
                </a:cubicBezTo>
                <a:cubicBezTo>
                  <a:pt x="4106779" y="1696453"/>
                  <a:pt x="4160520" y="1730943"/>
                  <a:pt x="4402756" y="1753402"/>
                </a:cubicBezTo>
                <a:lnTo>
                  <a:pt x="5654040" y="1753402"/>
                </a:lnTo>
                <a:close/>
              </a:path>
            </a:pathLst>
          </a:cu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p:cNvSpPr txBox="1">
            <a:spLocks noChangeArrowheads="1"/>
          </p:cNvSpPr>
          <p:nvPr/>
        </p:nvSpPr>
        <p:spPr bwMode="auto">
          <a:xfrm>
            <a:off x="3124200" y="4038600"/>
            <a:ext cx="1744663" cy="369888"/>
          </a:xfrm>
          <a:prstGeom prst="rect">
            <a:avLst/>
          </a:prstGeom>
          <a:noFill/>
          <a:ln w="9525">
            <a:noFill/>
            <a:miter lim="800000"/>
            <a:headEnd/>
            <a:tailEnd/>
          </a:ln>
        </p:spPr>
        <p:txBody>
          <a:bodyPr wrap="none">
            <a:spAutoFit/>
          </a:bodyPr>
          <a:lstStyle/>
          <a:p>
            <a:r>
              <a:rPr lang="en-US" b="1">
                <a:solidFill>
                  <a:schemeClr val="bg1"/>
                </a:solidFill>
                <a:cs typeface="Arial" charset="0"/>
              </a:rPr>
              <a:t>Weak Stability</a:t>
            </a:r>
          </a:p>
        </p:txBody>
      </p:sp>
      <p:sp>
        <p:nvSpPr>
          <p:cNvPr id="81933" name="TextBox 19"/>
          <p:cNvSpPr txBox="1">
            <a:spLocks noChangeArrowheads="1"/>
          </p:cNvSpPr>
          <p:nvPr/>
        </p:nvSpPr>
        <p:spPr bwMode="auto">
          <a:xfrm>
            <a:off x="3048000" y="12192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21" name="Rectangle 20"/>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935" name="TextBox 22"/>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7" name="TextBox 16"/>
          <p:cNvSpPr txBox="1"/>
          <p:nvPr/>
        </p:nvSpPr>
        <p:spPr>
          <a:xfrm rot="1068390">
            <a:off x="1296988" y="4835525"/>
            <a:ext cx="2279650" cy="369888"/>
          </a:xfrm>
          <a:prstGeom prst="rect">
            <a:avLst/>
          </a:prstGeom>
          <a:noFill/>
        </p:spPr>
        <p:txBody>
          <a:bodyPr wrap="none">
            <a:spAutoFit/>
          </a:bodyPr>
          <a:lstStyle/>
          <a:p>
            <a:pPr fontAlgn="auto">
              <a:spcBef>
                <a:spcPts val="0"/>
              </a:spcBef>
              <a:spcAft>
                <a:spcPts val="0"/>
              </a:spcAft>
              <a:defRPr/>
            </a:pPr>
            <a:r>
              <a:rPr lang="en-US" b="1" dirty="0">
                <a:solidFill>
                  <a:schemeClr val="accent2">
                    <a:lumMod val="20000"/>
                    <a:lumOff val="80000"/>
                  </a:schemeClr>
                </a:solidFill>
                <a:latin typeface="Arial" pitchFamily="34" charset="0"/>
                <a:cs typeface="Arial" pitchFamily="34" charset="0"/>
              </a:rPr>
              <a:t>Warm Frontal Zone</a:t>
            </a:r>
            <a:endParaRPr lang="en-US" b="1" dirty="0">
              <a:solidFill>
                <a:schemeClr val="accent2">
                  <a:lumMod val="20000"/>
                  <a:lumOff val="80000"/>
                </a:schemeClr>
              </a:solidFill>
              <a:latin typeface="Arial" pitchFamily="34" charset="0"/>
              <a:cs typeface="Arial" pitchFamily="34" charset="0"/>
            </a:endParaRPr>
          </a:p>
        </p:txBody>
      </p:sp>
      <p:sp>
        <p:nvSpPr>
          <p:cNvPr id="81937" name="TextBox 23"/>
          <p:cNvSpPr txBox="1">
            <a:spLocks noChangeArrowheads="1"/>
          </p:cNvSpPr>
          <p:nvPr/>
        </p:nvSpPr>
        <p:spPr bwMode="auto">
          <a:xfrm>
            <a:off x="990600" y="63246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81938" name="TextBox 24"/>
          <p:cNvSpPr txBox="1">
            <a:spLocks noChangeArrowheads="1"/>
          </p:cNvSpPr>
          <p:nvPr/>
        </p:nvSpPr>
        <p:spPr bwMode="auto">
          <a:xfrm>
            <a:off x="7848600" y="63246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Presentation Images\xsctn3.png"/>
          <p:cNvPicPr>
            <a:picLocks noChangeAspect="1" noChangeArrowheads="1"/>
          </p:cNvPicPr>
          <p:nvPr/>
        </p:nvPicPr>
        <p:blipFill>
          <a:blip r:embed="rId3"/>
          <a:srcRect/>
          <a:stretch>
            <a:fillRect/>
          </a:stretch>
        </p:blipFill>
        <p:spPr bwMode="auto">
          <a:xfrm>
            <a:off x="762000" y="1143000"/>
            <a:ext cx="7620000" cy="5441950"/>
          </a:xfrm>
          <a:prstGeom prst="rect">
            <a:avLst/>
          </a:prstGeom>
          <a:noFill/>
          <a:ln>
            <a:solidFill>
              <a:schemeClr val="bg2">
                <a:lumMod val="25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83972"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Relative Humidity (Green &gt;70%)/Frontogenesis (Beige)</a:t>
            </a:r>
          </a:p>
        </p:txBody>
      </p:sp>
      <p:sp>
        <p:nvSpPr>
          <p:cNvPr id="83973" name="TextBox 10"/>
          <p:cNvSpPr txBox="1">
            <a:spLocks noChangeArrowheads="1"/>
          </p:cNvSpPr>
          <p:nvPr/>
        </p:nvSpPr>
        <p:spPr bwMode="auto">
          <a:xfrm>
            <a:off x="3124200" y="60960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83974" name="TextBox 11"/>
          <p:cNvSpPr txBox="1">
            <a:spLocks noChangeArrowheads="1"/>
          </p:cNvSpPr>
          <p:nvPr/>
        </p:nvSpPr>
        <p:spPr bwMode="auto">
          <a:xfrm>
            <a:off x="3581400" y="60960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83975" name="TextBox 13"/>
          <p:cNvSpPr txBox="1">
            <a:spLocks noChangeArrowheads="1"/>
          </p:cNvSpPr>
          <p:nvPr/>
        </p:nvSpPr>
        <p:spPr bwMode="auto">
          <a:xfrm>
            <a:off x="4038600" y="60960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cxnSp>
        <p:nvCxnSpPr>
          <p:cNvPr id="19" name="Straight Connector 18"/>
          <p:cNvCxnSpPr/>
          <p:nvPr/>
        </p:nvCxnSpPr>
        <p:spPr>
          <a:xfrm rot="5400000" flipH="1" flipV="1">
            <a:off x="9525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16383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3978" name="TextBox 19"/>
          <p:cNvSpPr txBox="1">
            <a:spLocks noChangeArrowheads="1"/>
          </p:cNvSpPr>
          <p:nvPr/>
        </p:nvSpPr>
        <p:spPr bwMode="auto">
          <a:xfrm>
            <a:off x="3048000" y="12192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21" name="Oval 20"/>
          <p:cNvSpPr/>
          <p:nvPr/>
        </p:nvSpPr>
        <p:spPr>
          <a:xfrm rot="2152069">
            <a:off x="811213" y="4248150"/>
            <a:ext cx="4708525" cy="99060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Oval 22"/>
          <p:cNvSpPr/>
          <p:nvPr/>
        </p:nvSpPr>
        <p:spPr>
          <a:xfrm rot="2811688">
            <a:off x="2806700" y="4032250"/>
            <a:ext cx="3335338" cy="992188"/>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TextBox 24"/>
          <p:cNvSpPr txBox="1"/>
          <p:nvPr/>
        </p:nvSpPr>
        <p:spPr>
          <a:xfrm rot="2535756">
            <a:off x="3671888" y="4318000"/>
            <a:ext cx="1428750" cy="369888"/>
          </a:xfrm>
          <a:prstGeom prst="rect">
            <a:avLst/>
          </a:prstGeom>
          <a:noFill/>
        </p:spPr>
        <p:txBody>
          <a:bodyPr wrap="none">
            <a:spAutoFit/>
          </a:bodyPr>
          <a:lstStyle/>
          <a:p>
            <a:pPr fontAlgn="auto">
              <a:spcBef>
                <a:spcPts val="0"/>
              </a:spcBef>
              <a:spcAft>
                <a:spcPts val="0"/>
              </a:spcAft>
              <a:defRPr/>
            </a:pPr>
            <a:r>
              <a:rPr lang="en-US" b="1" dirty="0">
                <a:solidFill>
                  <a:schemeClr val="tx2">
                    <a:lumMod val="20000"/>
                    <a:lumOff val="80000"/>
                  </a:schemeClr>
                </a:solidFill>
                <a:latin typeface="Arial" pitchFamily="34" charset="0"/>
                <a:cs typeface="Arial" pitchFamily="34" charset="0"/>
              </a:rPr>
              <a:t>Frontolysis</a:t>
            </a:r>
            <a:endParaRPr lang="en-US" b="1" dirty="0">
              <a:solidFill>
                <a:schemeClr val="tx2">
                  <a:lumMod val="20000"/>
                  <a:lumOff val="80000"/>
                </a:schemeClr>
              </a:solidFill>
              <a:latin typeface="Arial" pitchFamily="34" charset="0"/>
              <a:cs typeface="Arial" pitchFamily="34" charset="0"/>
            </a:endParaRPr>
          </a:p>
        </p:txBody>
      </p:sp>
      <p:sp>
        <p:nvSpPr>
          <p:cNvPr id="17" name="Rectangle 16"/>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3983" name="TextBox 17"/>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26" name="Freeform 25"/>
          <p:cNvSpPr/>
          <p:nvPr/>
        </p:nvSpPr>
        <p:spPr>
          <a:xfrm>
            <a:off x="1295400" y="4359275"/>
            <a:ext cx="5654675" cy="1752600"/>
          </a:xfrm>
          <a:custGeom>
            <a:avLst/>
            <a:gdLst>
              <a:gd name="connsiteX0" fmla="*/ 5831305 w 5925954"/>
              <a:gd name="connsiteY0" fmla="*/ 1753402 h 1822383"/>
              <a:gd name="connsiteX1" fmla="*/ 4012130 w 5925954"/>
              <a:gd name="connsiteY1" fmla="*/ 1339516 h 1822383"/>
              <a:gd name="connsiteX2" fmla="*/ 2818598 w 5925954"/>
              <a:gd name="connsiteY2" fmla="*/ 906379 h 1822383"/>
              <a:gd name="connsiteX3" fmla="*/ 1750193 w 5925954"/>
              <a:gd name="connsiteY3" fmla="*/ 569495 h 1822383"/>
              <a:gd name="connsiteX4" fmla="*/ 816543 w 5925954"/>
              <a:gd name="connsiteY4" fmla="*/ 184484 h 1822383"/>
              <a:gd name="connsiteX5" fmla="*/ 190901 w 5925954"/>
              <a:gd name="connsiteY5" fmla="*/ 78606 h 1822383"/>
              <a:gd name="connsiteX6" fmla="*/ 210151 w 5925954"/>
              <a:gd name="connsiteY6" fmla="*/ 656122 h 1822383"/>
              <a:gd name="connsiteX7" fmla="*/ 1451810 w 5925954"/>
              <a:gd name="connsiteY7" fmla="*/ 916004 h 1822383"/>
              <a:gd name="connsiteX8" fmla="*/ 2385461 w 5925954"/>
              <a:gd name="connsiteY8" fmla="*/ 1204762 h 1822383"/>
              <a:gd name="connsiteX9" fmla="*/ 3713747 w 5925954"/>
              <a:gd name="connsiteY9" fmla="*/ 1541646 h 1822383"/>
              <a:gd name="connsiteX10" fmla="*/ 4377890 w 5925954"/>
              <a:gd name="connsiteY10" fmla="*/ 1647524 h 1822383"/>
              <a:gd name="connsiteX11" fmla="*/ 4580021 w 5925954"/>
              <a:gd name="connsiteY11" fmla="*/ 1753402 h 1822383"/>
              <a:gd name="connsiteX12" fmla="*/ 5831305 w 5925954"/>
              <a:gd name="connsiteY12" fmla="*/ 1753402 h 1822383"/>
              <a:gd name="connsiteX0" fmla="*/ 5831305 w 5831305"/>
              <a:gd name="connsiteY0" fmla="*/ 1753402 h 1753402"/>
              <a:gd name="connsiteX1" fmla="*/ 4012130 w 5831305"/>
              <a:gd name="connsiteY1" fmla="*/ 1339516 h 1753402"/>
              <a:gd name="connsiteX2" fmla="*/ 2818598 w 5831305"/>
              <a:gd name="connsiteY2" fmla="*/ 906379 h 1753402"/>
              <a:gd name="connsiteX3" fmla="*/ 1750193 w 5831305"/>
              <a:gd name="connsiteY3" fmla="*/ 569495 h 1753402"/>
              <a:gd name="connsiteX4" fmla="*/ 816543 w 5831305"/>
              <a:gd name="connsiteY4" fmla="*/ 184484 h 1753402"/>
              <a:gd name="connsiteX5" fmla="*/ 190901 w 5831305"/>
              <a:gd name="connsiteY5" fmla="*/ 78606 h 1753402"/>
              <a:gd name="connsiteX6" fmla="*/ 210151 w 5831305"/>
              <a:gd name="connsiteY6" fmla="*/ 656122 h 1753402"/>
              <a:gd name="connsiteX7" fmla="*/ 1451810 w 5831305"/>
              <a:gd name="connsiteY7" fmla="*/ 916004 h 1753402"/>
              <a:gd name="connsiteX8" fmla="*/ 2385461 w 5831305"/>
              <a:gd name="connsiteY8" fmla="*/ 1204762 h 1753402"/>
              <a:gd name="connsiteX9" fmla="*/ 3713747 w 5831305"/>
              <a:gd name="connsiteY9" fmla="*/ 1541646 h 1753402"/>
              <a:gd name="connsiteX10" fmla="*/ 4377890 w 5831305"/>
              <a:gd name="connsiteY10" fmla="*/ 1647524 h 1753402"/>
              <a:gd name="connsiteX11" fmla="*/ 4580021 w 5831305"/>
              <a:gd name="connsiteY11" fmla="*/ 1753402 h 1753402"/>
              <a:gd name="connsiteX12" fmla="*/ 5831305 w 5831305"/>
              <a:gd name="connsiteY12" fmla="*/ 1753402 h 1753402"/>
              <a:gd name="connsiteX0" fmla="*/ 5640404 w 5640404"/>
              <a:gd name="connsiteY0" fmla="*/ 1753402 h 1753402"/>
              <a:gd name="connsiteX1" fmla="*/ 3821229 w 5640404"/>
              <a:gd name="connsiteY1" fmla="*/ 1339516 h 1753402"/>
              <a:gd name="connsiteX2" fmla="*/ 2627697 w 5640404"/>
              <a:gd name="connsiteY2" fmla="*/ 906379 h 1753402"/>
              <a:gd name="connsiteX3" fmla="*/ 1559292 w 5640404"/>
              <a:gd name="connsiteY3" fmla="*/ 569495 h 1753402"/>
              <a:gd name="connsiteX4" fmla="*/ 625642 w 5640404"/>
              <a:gd name="connsiteY4" fmla="*/ 184484 h 1753402"/>
              <a:gd name="connsiteX5" fmla="*/ 0 w 5640404"/>
              <a:gd name="connsiteY5" fmla="*/ 78606 h 1753402"/>
              <a:gd name="connsiteX6" fmla="*/ 19250 w 5640404"/>
              <a:gd name="connsiteY6" fmla="*/ 656122 h 1753402"/>
              <a:gd name="connsiteX7" fmla="*/ 1260909 w 5640404"/>
              <a:gd name="connsiteY7" fmla="*/ 916004 h 1753402"/>
              <a:gd name="connsiteX8" fmla="*/ 2194560 w 5640404"/>
              <a:gd name="connsiteY8" fmla="*/ 1204762 h 1753402"/>
              <a:gd name="connsiteX9" fmla="*/ 3522846 w 5640404"/>
              <a:gd name="connsiteY9" fmla="*/ 1541646 h 1753402"/>
              <a:gd name="connsiteX10" fmla="*/ 4186989 w 5640404"/>
              <a:gd name="connsiteY10" fmla="*/ 1647524 h 1753402"/>
              <a:gd name="connsiteX11" fmla="*/ 4389120 w 5640404"/>
              <a:gd name="connsiteY11" fmla="*/ 1753402 h 1753402"/>
              <a:gd name="connsiteX12" fmla="*/ 5640404 w 5640404"/>
              <a:gd name="connsiteY12" fmla="*/ 1753402 h 1753402"/>
              <a:gd name="connsiteX0" fmla="*/ 5640404 w 5640404"/>
              <a:gd name="connsiteY0" fmla="*/ 1753402 h 1753402"/>
              <a:gd name="connsiteX1" fmla="*/ 3821229 w 5640404"/>
              <a:gd name="connsiteY1" fmla="*/ 1339516 h 1753402"/>
              <a:gd name="connsiteX2" fmla="*/ 2627697 w 5640404"/>
              <a:gd name="connsiteY2" fmla="*/ 906379 h 1753402"/>
              <a:gd name="connsiteX3" fmla="*/ 1559292 w 5640404"/>
              <a:gd name="connsiteY3" fmla="*/ 569495 h 1753402"/>
              <a:gd name="connsiteX4" fmla="*/ 625642 w 5640404"/>
              <a:gd name="connsiteY4" fmla="*/ 184484 h 1753402"/>
              <a:gd name="connsiteX5" fmla="*/ 0 w 5640404"/>
              <a:gd name="connsiteY5" fmla="*/ 78606 h 1753402"/>
              <a:gd name="connsiteX6" fmla="*/ 19250 w 5640404"/>
              <a:gd name="connsiteY6" fmla="*/ 656122 h 1753402"/>
              <a:gd name="connsiteX7" fmla="*/ 1260909 w 5640404"/>
              <a:gd name="connsiteY7" fmla="*/ 916004 h 1753402"/>
              <a:gd name="connsiteX8" fmla="*/ 2194560 w 5640404"/>
              <a:gd name="connsiteY8" fmla="*/ 1204762 h 1753402"/>
              <a:gd name="connsiteX9" fmla="*/ 3522846 w 5640404"/>
              <a:gd name="connsiteY9" fmla="*/ 1541646 h 1753402"/>
              <a:gd name="connsiteX10" fmla="*/ 3948764 w 5640404"/>
              <a:gd name="connsiteY10" fmla="*/ 1661160 h 1753402"/>
              <a:gd name="connsiteX11" fmla="*/ 4389120 w 5640404"/>
              <a:gd name="connsiteY11" fmla="*/ 1753402 h 1753402"/>
              <a:gd name="connsiteX12" fmla="*/ 5640404 w 5640404"/>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274545 w 5654040"/>
              <a:gd name="connsiteY7" fmla="*/ 916004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 name="connsiteX0" fmla="*/ 5654040 w 5654040"/>
              <a:gd name="connsiteY0" fmla="*/ 1753402 h 1753402"/>
              <a:gd name="connsiteX1" fmla="*/ 3834865 w 5654040"/>
              <a:gd name="connsiteY1" fmla="*/ 1339516 h 1753402"/>
              <a:gd name="connsiteX2" fmla="*/ 2641333 w 5654040"/>
              <a:gd name="connsiteY2" fmla="*/ 906379 h 1753402"/>
              <a:gd name="connsiteX3" fmla="*/ 1572928 w 5654040"/>
              <a:gd name="connsiteY3" fmla="*/ 569495 h 1753402"/>
              <a:gd name="connsiteX4" fmla="*/ 639278 w 5654040"/>
              <a:gd name="connsiteY4" fmla="*/ 184484 h 1753402"/>
              <a:gd name="connsiteX5" fmla="*/ 13636 w 5654040"/>
              <a:gd name="connsiteY5" fmla="*/ 78606 h 1753402"/>
              <a:gd name="connsiteX6" fmla="*/ 0 w 5654040"/>
              <a:gd name="connsiteY6" fmla="*/ 670560 h 1753402"/>
              <a:gd name="connsiteX7" fmla="*/ 1524000 w 5654040"/>
              <a:gd name="connsiteY7" fmla="*/ 1051560 h 1753402"/>
              <a:gd name="connsiteX8" fmla="*/ 2208196 w 5654040"/>
              <a:gd name="connsiteY8" fmla="*/ 1204762 h 1753402"/>
              <a:gd name="connsiteX9" fmla="*/ 3536482 w 5654040"/>
              <a:gd name="connsiteY9" fmla="*/ 1541646 h 1753402"/>
              <a:gd name="connsiteX10" fmla="*/ 3962400 w 5654040"/>
              <a:gd name="connsiteY10" fmla="*/ 1661160 h 1753402"/>
              <a:gd name="connsiteX11" fmla="*/ 4402756 w 5654040"/>
              <a:gd name="connsiteY11" fmla="*/ 1753402 h 1753402"/>
              <a:gd name="connsiteX12" fmla="*/ 5654040 w 5654040"/>
              <a:gd name="connsiteY12" fmla="*/ 1753402 h 175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4040" h="1753402">
                <a:moveTo>
                  <a:pt x="5654040" y="1753402"/>
                </a:moveTo>
                <a:cubicBezTo>
                  <a:pt x="5559392" y="1684421"/>
                  <a:pt x="4336983" y="1480686"/>
                  <a:pt x="3834865" y="1339516"/>
                </a:cubicBezTo>
                <a:cubicBezTo>
                  <a:pt x="3332747" y="1198346"/>
                  <a:pt x="3018323" y="1034716"/>
                  <a:pt x="2641333" y="906379"/>
                </a:cubicBezTo>
                <a:cubicBezTo>
                  <a:pt x="2264343" y="778042"/>
                  <a:pt x="1906604" y="689811"/>
                  <a:pt x="1572928" y="569495"/>
                </a:cubicBezTo>
                <a:cubicBezTo>
                  <a:pt x="1239252" y="449179"/>
                  <a:pt x="899160" y="266299"/>
                  <a:pt x="639278" y="184484"/>
                </a:cubicBezTo>
                <a:cubicBezTo>
                  <a:pt x="379396" y="102669"/>
                  <a:pt x="114701" y="0"/>
                  <a:pt x="13636" y="78606"/>
                </a:cubicBezTo>
                <a:lnTo>
                  <a:pt x="0" y="670560"/>
                </a:lnTo>
                <a:cubicBezTo>
                  <a:pt x="210151" y="810126"/>
                  <a:pt x="1155967" y="962526"/>
                  <a:pt x="1524000" y="1051560"/>
                </a:cubicBezTo>
                <a:cubicBezTo>
                  <a:pt x="1892033" y="1140594"/>
                  <a:pt x="1872782" y="1123081"/>
                  <a:pt x="2208196" y="1204762"/>
                </a:cubicBezTo>
                <a:cubicBezTo>
                  <a:pt x="2543610" y="1286443"/>
                  <a:pt x="3244115" y="1465580"/>
                  <a:pt x="3536482" y="1541646"/>
                </a:cubicBezTo>
                <a:cubicBezTo>
                  <a:pt x="3828849" y="1617712"/>
                  <a:pt x="3818021" y="1625867"/>
                  <a:pt x="3962400" y="1661160"/>
                </a:cubicBezTo>
                <a:cubicBezTo>
                  <a:pt x="4106779" y="1696453"/>
                  <a:pt x="4160520" y="1730943"/>
                  <a:pt x="4402756" y="1753402"/>
                </a:cubicBezTo>
                <a:lnTo>
                  <a:pt x="5654040" y="1753402"/>
                </a:lnTo>
                <a:close/>
              </a:path>
            </a:pathLst>
          </a:cu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TextBox 26"/>
          <p:cNvSpPr txBox="1"/>
          <p:nvPr/>
        </p:nvSpPr>
        <p:spPr>
          <a:xfrm rot="1068390">
            <a:off x="1296988" y="4835525"/>
            <a:ext cx="2279650" cy="369888"/>
          </a:xfrm>
          <a:prstGeom prst="rect">
            <a:avLst/>
          </a:prstGeom>
          <a:noFill/>
        </p:spPr>
        <p:txBody>
          <a:bodyPr wrap="none">
            <a:spAutoFit/>
          </a:bodyPr>
          <a:lstStyle/>
          <a:p>
            <a:pPr fontAlgn="auto">
              <a:spcBef>
                <a:spcPts val="0"/>
              </a:spcBef>
              <a:spcAft>
                <a:spcPts val="0"/>
              </a:spcAft>
              <a:defRPr/>
            </a:pPr>
            <a:r>
              <a:rPr lang="en-US" b="1" dirty="0">
                <a:solidFill>
                  <a:schemeClr val="accent2">
                    <a:lumMod val="20000"/>
                    <a:lumOff val="80000"/>
                  </a:schemeClr>
                </a:solidFill>
                <a:latin typeface="Arial" pitchFamily="34" charset="0"/>
                <a:cs typeface="Arial" pitchFamily="34" charset="0"/>
              </a:rPr>
              <a:t>Warm Frontal Zone</a:t>
            </a:r>
            <a:endParaRPr lang="en-US" b="1" dirty="0">
              <a:solidFill>
                <a:schemeClr val="accent2">
                  <a:lumMod val="20000"/>
                  <a:lumOff val="80000"/>
                </a:schemeClr>
              </a:solidFill>
              <a:latin typeface="Arial" pitchFamily="34" charset="0"/>
              <a:cs typeface="Arial" pitchFamily="34" charset="0"/>
            </a:endParaRPr>
          </a:p>
        </p:txBody>
      </p:sp>
      <p:sp>
        <p:nvSpPr>
          <p:cNvPr id="83986" name="TextBox 27"/>
          <p:cNvSpPr txBox="1">
            <a:spLocks noChangeArrowheads="1"/>
          </p:cNvSpPr>
          <p:nvPr/>
        </p:nvSpPr>
        <p:spPr bwMode="auto">
          <a:xfrm>
            <a:off x="990600" y="63246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83987" name="TextBox 28"/>
          <p:cNvSpPr txBox="1">
            <a:spLocks noChangeArrowheads="1"/>
          </p:cNvSpPr>
          <p:nvPr/>
        </p:nvSpPr>
        <p:spPr bwMode="auto">
          <a:xfrm>
            <a:off x="7848600" y="63246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
        <p:nvSpPr>
          <p:cNvPr id="24" name="TextBox 23"/>
          <p:cNvSpPr txBox="1">
            <a:spLocks noChangeArrowheads="1"/>
          </p:cNvSpPr>
          <p:nvPr/>
        </p:nvSpPr>
        <p:spPr bwMode="auto">
          <a:xfrm rot="2250952">
            <a:off x="2082800" y="4454525"/>
            <a:ext cx="1774825" cy="369888"/>
          </a:xfrm>
          <a:prstGeom prst="rect">
            <a:avLst/>
          </a:prstGeom>
          <a:noFill/>
          <a:ln w="9525">
            <a:noFill/>
            <a:miter lim="800000"/>
            <a:headEnd/>
            <a:tailEnd/>
          </a:ln>
        </p:spPr>
        <p:txBody>
          <a:bodyPr wrap="none">
            <a:spAutoFit/>
          </a:bodyPr>
          <a:lstStyle/>
          <a:p>
            <a:r>
              <a:rPr lang="en-US" b="1">
                <a:solidFill>
                  <a:schemeClr val="bg1"/>
                </a:solidFill>
                <a:cs typeface="Arial" charset="0"/>
              </a:rPr>
              <a:t>Frontogenesis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p:bldP spid="26" grpId="0" animBg="1"/>
      <p:bldP spid="27"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Presentation Images\xsctn4.png"/>
          <p:cNvPicPr>
            <a:picLocks noChangeAspect="1" noChangeArrowheads="1"/>
          </p:cNvPicPr>
          <p:nvPr/>
        </p:nvPicPr>
        <p:blipFill>
          <a:blip r:embed="rId3"/>
          <a:srcRect/>
          <a:stretch>
            <a:fillRect/>
          </a:stretch>
        </p:blipFill>
        <p:spPr bwMode="auto">
          <a:xfrm>
            <a:off x="762000" y="1143000"/>
            <a:ext cx="7620000" cy="5441950"/>
          </a:xfrm>
          <a:prstGeom prst="rect">
            <a:avLst/>
          </a:prstGeom>
          <a:noFill/>
          <a:ln>
            <a:solidFill>
              <a:schemeClr val="bg2">
                <a:lumMod val="25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86020"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Frontogenesis/Omega (red solid=upward motion)</a:t>
            </a:r>
          </a:p>
        </p:txBody>
      </p:sp>
      <p:sp>
        <p:nvSpPr>
          <p:cNvPr id="86021" name="TextBox 10"/>
          <p:cNvSpPr txBox="1">
            <a:spLocks noChangeArrowheads="1"/>
          </p:cNvSpPr>
          <p:nvPr/>
        </p:nvSpPr>
        <p:spPr bwMode="auto">
          <a:xfrm>
            <a:off x="3124200" y="60960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86022" name="TextBox 11"/>
          <p:cNvSpPr txBox="1">
            <a:spLocks noChangeArrowheads="1"/>
          </p:cNvSpPr>
          <p:nvPr/>
        </p:nvSpPr>
        <p:spPr bwMode="auto">
          <a:xfrm>
            <a:off x="3581400" y="60960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86023" name="TextBox 13"/>
          <p:cNvSpPr txBox="1">
            <a:spLocks noChangeArrowheads="1"/>
          </p:cNvSpPr>
          <p:nvPr/>
        </p:nvSpPr>
        <p:spPr bwMode="auto">
          <a:xfrm>
            <a:off x="4038600" y="60960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cxnSp>
        <p:nvCxnSpPr>
          <p:cNvPr id="19" name="Straight Connector 18"/>
          <p:cNvCxnSpPr/>
          <p:nvPr/>
        </p:nvCxnSpPr>
        <p:spPr>
          <a:xfrm rot="5400000" flipH="1" flipV="1">
            <a:off x="9525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16383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6026" name="TextBox 12"/>
          <p:cNvSpPr txBox="1">
            <a:spLocks noChangeArrowheads="1"/>
          </p:cNvSpPr>
          <p:nvPr/>
        </p:nvSpPr>
        <p:spPr bwMode="auto">
          <a:xfrm>
            <a:off x="3048000" y="12192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15" name="Rectangle 14"/>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028" name="TextBox 15"/>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7" name="Freeform 16"/>
          <p:cNvSpPr/>
          <p:nvPr/>
        </p:nvSpPr>
        <p:spPr>
          <a:xfrm>
            <a:off x="1328738" y="4287838"/>
            <a:ext cx="6515100" cy="555625"/>
          </a:xfrm>
          <a:custGeom>
            <a:avLst/>
            <a:gdLst>
              <a:gd name="connsiteX0" fmla="*/ 0 w 6516303"/>
              <a:gd name="connsiteY0" fmla="*/ 476450 h 555057"/>
              <a:gd name="connsiteX1" fmla="*/ 250257 w 6516303"/>
              <a:gd name="connsiteY1" fmla="*/ 543827 h 555057"/>
              <a:gd name="connsiteX2" fmla="*/ 413887 w 6516303"/>
              <a:gd name="connsiteY2" fmla="*/ 543827 h 555057"/>
              <a:gd name="connsiteX3" fmla="*/ 577516 w 6516303"/>
              <a:gd name="connsiteY3" fmla="*/ 534202 h 555057"/>
              <a:gd name="connsiteX4" fmla="*/ 847023 w 6516303"/>
              <a:gd name="connsiteY4" fmla="*/ 418699 h 555057"/>
              <a:gd name="connsiteX5" fmla="*/ 1078030 w 6516303"/>
              <a:gd name="connsiteY5" fmla="*/ 303196 h 555057"/>
              <a:gd name="connsiteX6" fmla="*/ 1337912 w 6516303"/>
              <a:gd name="connsiteY6" fmla="*/ 235819 h 555057"/>
              <a:gd name="connsiteX7" fmla="*/ 1674796 w 6516303"/>
              <a:gd name="connsiteY7" fmla="*/ 216568 h 555057"/>
              <a:gd name="connsiteX8" fmla="*/ 2059807 w 6516303"/>
              <a:gd name="connsiteY8" fmla="*/ 216568 h 555057"/>
              <a:gd name="connsiteX9" fmla="*/ 2396691 w 6516303"/>
              <a:gd name="connsiteY9" fmla="*/ 168442 h 555057"/>
              <a:gd name="connsiteX10" fmla="*/ 2483318 w 6516303"/>
              <a:gd name="connsiteY10" fmla="*/ 149191 h 555057"/>
              <a:gd name="connsiteX11" fmla="*/ 2569946 w 6516303"/>
              <a:gd name="connsiteY11" fmla="*/ 168442 h 555057"/>
              <a:gd name="connsiteX12" fmla="*/ 2627697 w 6516303"/>
              <a:gd name="connsiteY12" fmla="*/ 178067 h 555057"/>
              <a:gd name="connsiteX13" fmla="*/ 3089710 w 6516303"/>
              <a:gd name="connsiteY13" fmla="*/ 226193 h 555057"/>
              <a:gd name="connsiteX14" fmla="*/ 3869356 w 6516303"/>
              <a:gd name="connsiteY14" fmla="*/ 197318 h 555057"/>
              <a:gd name="connsiteX15" fmla="*/ 4292868 w 6516303"/>
              <a:gd name="connsiteY15" fmla="*/ 197318 h 555057"/>
              <a:gd name="connsiteX16" fmla="*/ 4610501 w 6516303"/>
              <a:gd name="connsiteY16" fmla="*/ 158817 h 555057"/>
              <a:gd name="connsiteX17" fmla="*/ 4966636 w 6516303"/>
              <a:gd name="connsiteY17" fmla="*/ 43313 h 555057"/>
              <a:gd name="connsiteX18" fmla="*/ 5082139 w 6516303"/>
              <a:gd name="connsiteY18" fmla="*/ 4812 h 555057"/>
              <a:gd name="connsiteX19" fmla="*/ 5428649 w 6516303"/>
              <a:gd name="connsiteY19" fmla="*/ 14438 h 555057"/>
              <a:gd name="connsiteX20" fmla="*/ 5842535 w 6516303"/>
              <a:gd name="connsiteY20" fmla="*/ 33688 h 555057"/>
              <a:gd name="connsiteX21" fmla="*/ 6112042 w 6516303"/>
              <a:gd name="connsiteY21" fmla="*/ 52939 h 555057"/>
              <a:gd name="connsiteX22" fmla="*/ 6516303 w 6516303"/>
              <a:gd name="connsiteY22" fmla="*/ 62564 h 55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16303" h="555057">
                <a:moveTo>
                  <a:pt x="0" y="476450"/>
                </a:moveTo>
                <a:cubicBezTo>
                  <a:pt x="90638" y="504524"/>
                  <a:pt x="181276" y="532598"/>
                  <a:pt x="250257" y="543827"/>
                </a:cubicBezTo>
                <a:cubicBezTo>
                  <a:pt x="319238" y="555057"/>
                  <a:pt x="359344" y="545431"/>
                  <a:pt x="413887" y="543827"/>
                </a:cubicBezTo>
                <a:cubicBezTo>
                  <a:pt x="468430" y="542223"/>
                  <a:pt x="505327" y="555057"/>
                  <a:pt x="577516" y="534202"/>
                </a:cubicBezTo>
                <a:cubicBezTo>
                  <a:pt x="649705" y="513347"/>
                  <a:pt x="763604" y="457200"/>
                  <a:pt x="847023" y="418699"/>
                </a:cubicBezTo>
                <a:cubicBezTo>
                  <a:pt x="930442" y="380198"/>
                  <a:pt x="996215" y="333676"/>
                  <a:pt x="1078030" y="303196"/>
                </a:cubicBezTo>
                <a:cubicBezTo>
                  <a:pt x="1159845" y="272716"/>
                  <a:pt x="1238451" y="250257"/>
                  <a:pt x="1337912" y="235819"/>
                </a:cubicBezTo>
                <a:cubicBezTo>
                  <a:pt x="1437373" y="221381"/>
                  <a:pt x="1554480" y="219776"/>
                  <a:pt x="1674796" y="216568"/>
                </a:cubicBezTo>
                <a:cubicBezTo>
                  <a:pt x="1795112" y="213360"/>
                  <a:pt x="1939491" y="224589"/>
                  <a:pt x="2059807" y="216568"/>
                </a:cubicBezTo>
                <a:cubicBezTo>
                  <a:pt x="2180123" y="208547"/>
                  <a:pt x="2326106" y="179671"/>
                  <a:pt x="2396691" y="168442"/>
                </a:cubicBezTo>
                <a:cubicBezTo>
                  <a:pt x="2467276" y="157213"/>
                  <a:pt x="2454442" y="149191"/>
                  <a:pt x="2483318" y="149191"/>
                </a:cubicBezTo>
                <a:cubicBezTo>
                  <a:pt x="2512194" y="149191"/>
                  <a:pt x="2545883" y="163629"/>
                  <a:pt x="2569946" y="168442"/>
                </a:cubicBezTo>
                <a:cubicBezTo>
                  <a:pt x="2594009" y="173255"/>
                  <a:pt x="2627697" y="178067"/>
                  <a:pt x="2627697" y="178067"/>
                </a:cubicBezTo>
                <a:cubicBezTo>
                  <a:pt x="2714324" y="187692"/>
                  <a:pt x="2882767" y="222985"/>
                  <a:pt x="3089710" y="226193"/>
                </a:cubicBezTo>
                <a:cubicBezTo>
                  <a:pt x="3296653" y="229401"/>
                  <a:pt x="3668830" y="202131"/>
                  <a:pt x="3869356" y="197318"/>
                </a:cubicBezTo>
                <a:cubicBezTo>
                  <a:pt x="4069882" y="192506"/>
                  <a:pt x="4169344" y="203735"/>
                  <a:pt x="4292868" y="197318"/>
                </a:cubicBezTo>
                <a:cubicBezTo>
                  <a:pt x="4416392" y="190901"/>
                  <a:pt x="4498206" y="184485"/>
                  <a:pt x="4610501" y="158817"/>
                </a:cubicBezTo>
                <a:cubicBezTo>
                  <a:pt x="4722796" y="133150"/>
                  <a:pt x="4966636" y="43313"/>
                  <a:pt x="4966636" y="43313"/>
                </a:cubicBezTo>
                <a:cubicBezTo>
                  <a:pt x="5045242" y="17646"/>
                  <a:pt x="5005137" y="9624"/>
                  <a:pt x="5082139" y="4812"/>
                </a:cubicBezTo>
                <a:cubicBezTo>
                  <a:pt x="5159141" y="0"/>
                  <a:pt x="5428649" y="14438"/>
                  <a:pt x="5428649" y="14438"/>
                </a:cubicBezTo>
                <a:lnTo>
                  <a:pt x="5842535" y="33688"/>
                </a:lnTo>
                <a:cubicBezTo>
                  <a:pt x="5956434" y="40105"/>
                  <a:pt x="5999747" y="48126"/>
                  <a:pt x="6112042" y="52939"/>
                </a:cubicBezTo>
                <a:cubicBezTo>
                  <a:pt x="6224337" y="57752"/>
                  <a:pt x="6370320" y="60158"/>
                  <a:pt x="6516303" y="62564"/>
                </a:cubicBezTo>
              </a:path>
            </a:pathLst>
          </a:custGeom>
          <a:ln w="25400">
            <a:solidFill>
              <a:schemeClr val="tx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762000" y="45720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tx2">
                    <a:lumMod val="40000"/>
                    <a:lumOff val="60000"/>
                  </a:schemeClr>
                </a:solidFill>
                <a:latin typeface="Arial" pitchFamily="34" charset="0"/>
                <a:cs typeface="Arial" pitchFamily="34" charset="0"/>
              </a:rPr>
              <a:t>-15c</a:t>
            </a:r>
            <a:endParaRPr lang="en-US" b="1" dirty="0">
              <a:solidFill>
                <a:schemeClr val="tx2">
                  <a:lumMod val="40000"/>
                  <a:lumOff val="60000"/>
                </a:schemeClr>
              </a:solidFill>
              <a:latin typeface="Arial" pitchFamily="34" charset="0"/>
              <a:cs typeface="Arial" pitchFamily="34" charset="0"/>
            </a:endParaRPr>
          </a:p>
        </p:txBody>
      </p:sp>
      <p:sp>
        <p:nvSpPr>
          <p:cNvPr id="20" name="TextBox 19"/>
          <p:cNvSpPr txBox="1"/>
          <p:nvPr/>
        </p:nvSpPr>
        <p:spPr>
          <a:xfrm>
            <a:off x="7772400" y="41910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tx2">
                    <a:lumMod val="40000"/>
                    <a:lumOff val="60000"/>
                  </a:schemeClr>
                </a:solidFill>
                <a:latin typeface="Arial" pitchFamily="34" charset="0"/>
                <a:cs typeface="Arial" pitchFamily="34" charset="0"/>
              </a:rPr>
              <a:t>-15c</a:t>
            </a:r>
            <a:endParaRPr lang="en-US" b="1" dirty="0">
              <a:solidFill>
                <a:schemeClr val="tx2">
                  <a:lumMod val="40000"/>
                  <a:lumOff val="60000"/>
                </a:schemeClr>
              </a:solidFill>
              <a:latin typeface="Arial" pitchFamily="34" charset="0"/>
              <a:cs typeface="Arial" pitchFamily="34" charset="0"/>
            </a:endParaRPr>
          </a:p>
        </p:txBody>
      </p:sp>
      <p:sp>
        <p:nvSpPr>
          <p:cNvPr id="86032" name="TextBox 20"/>
          <p:cNvSpPr txBox="1">
            <a:spLocks noChangeArrowheads="1"/>
          </p:cNvSpPr>
          <p:nvPr/>
        </p:nvSpPr>
        <p:spPr bwMode="auto">
          <a:xfrm>
            <a:off x="990600" y="63246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86033" name="TextBox 22"/>
          <p:cNvSpPr txBox="1">
            <a:spLocks noChangeArrowheads="1"/>
          </p:cNvSpPr>
          <p:nvPr/>
        </p:nvSpPr>
        <p:spPr bwMode="auto">
          <a:xfrm>
            <a:off x="7848600" y="63246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K:\Presentation Images\xsctn5.png"/>
          <p:cNvPicPr>
            <a:picLocks noChangeAspect="1" noChangeArrowheads="1"/>
          </p:cNvPicPr>
          <p:nvPr/>
        </p:nvPicPr>
        <p:blipFill>
          <a:blip r:embed="rId3"/>
          <a:srcRect/>
          <a:stretch>
            <a:fillRect/>
          </a:stretch>
        </p:blipFill>
        <p:spPr bwMode="auto">
          <a:xfrm>
            <a:off x="762000" y="1143000"/>
            <a:ext cx="7620000" cy="5441950"/>
          </a:xfrm>
          <a:prstGeom prst="rect">
            <a:avLst/>
          </a:prstGeom>
          <a:noFill/>
          <a:ln>
            <a:solidFill>
              <a:schemeClr val="bg2">
                <a:lumMod val="25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88068"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Omega/F-vector convergence (purple/dashed=convergence)</a:t>
            </a:r>
          </a:p>
        </p:txBody>
      </p:sp>
      <p:sp>
        <p:nvSpPr>
          <p:cNvPr id="88069" name="TextBox 10"/>
          <p:cNvSpPr txBox="1">
            <a:spLocks noChangeArrowheads="1"/>
          </p:cNvSpPr>
          <p:nvPr/>
        </p:nvSpPr>
        <p:spPr bwMode="auto">
          <a:xfrm>
            <a:off x="3124200" y="60960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88070" name="TextBox 11"/>
          <p:cNvSpPr txBox="1">
            <a:spLocks noChangeArrowheads="1"/>
          </p:cNvSpPr>
          <p:nvPr/>
        </p:nvSpPr>
        <p:spPr bwMode="auto">
          <a:xfrm>
            <a:off x="3581400" y="60960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88071" name="TextBox 13"/>
          <p:cNvSpPr txBox="1">
            <a:spLocks noChangeArrowheads="1"/>
          </p:cNvSpPr>
          <p:nvPr/>
        </p:nvSpPr>
        <p:spPr bwMode="auto">
          <a:xfrm>
            <a:off x="4038600" y="60960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cxnSp>
        <p:nvCxnSpPr>
          <p:cNvPr id="19" name="Straight Connector 18"/>
          <p:cNvCxnSpPr/>
          <p:nvPr/>
        </p:nvCxnSpPr>
        <p:spPr>
          <a:xfrm rot="5400000" flipH="1" flipV="1">
            <a:off x="9525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1638300" y="3619500"/>
            <a:ext cx="49530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8074" name="TextBox 12"/>
          <p:cNvSpPr txBox="1">
            <a:spLocks noChangeArrowheads="1"/>
          </p:cNvSpPr>
          <p:nvPr/>
        </p:nvSpPr>
        <p:spPr bwMode="auto">
          <a:xfrm>
            <a:off x="3048000" y="12192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15" name="Rectangle 14"/>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8076" name="TextBox 15"/>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
        <p:nvSpPr>
          <p:cNvPr id="17" name="Freeform 16"/>
          <p:cNvSpPr/>
          <p:nvPr/>
        </p:nvSpPr>
        <p:spPr>
          <a:xfrm>
            <a:off x="1328738" y="4287838"/>
            <a:ext cx="6515100" cy="555625"/>
          </a:xfrm>
          <a:custGeom>
            <a:avLst/>
            <a:gdLst>
              <a:gd name="connsiteX0" fmla="*/ 0 w 6516303"/>
              <a:gd name="connsiteY0" fmla="*/ 476450 h 555057"/>
              <a:gd name="connsiteX1" fmla="*/ 250257 w 6516303"/>
              <a:gd name="connsiteY1" fmla="*/ 543827 h 555057"/>
              <a:gd name="connsiteX2" fmla="*/ 413887 w 6516303"/>
              <a:gd name="connsiteY2" fmla="*/ 543827 h 555057"/>
              <a:gd name="connsiteX3" fmla="*/ 577516 w 6516303"/>
              <a:gd name="connsiteY3" fmla="*/ 534202 h 555057"/>
              <a:gd name="connsiteX4" fmla="*/ 847023 w 6516303"/>
              <a:gd name="connsiteY4" fmla="*/ 418699 h 555057"/>
              <a:gd name="connsiteX5" fmla="*/ 1078030 w 6516303"/>
              <a:gd name="connsiteY5" fmla="*/ 303196 h 555057"/>
              <a:gd name="connsiteX6" fmla="*/ 1337912 w 6516303"/>
              <a:gd name="connsiteY6" fmla="*/ 235819 h 555057"/>
              <a:gd name="connsiteX7" fmla="*/ 1674796 w 6516303"/>
              <a:gd name="connsiteY7" fmla="*/ 216568 h 555057"/>
              <a:gd name="connsiteX8" fmla="*/ 2059807 w 6516303"/>
              <a:gd name="connsiteY8" fmla="*/ 216568 h 555057"/>
              <a:gd name="connsiteX9" fmla="*/ 2396691 w 6516303"/>
              <a:gd name="connsiteY9" fmla="*/ 168442 h 555057"/>
              <a:gd name="connsiteX10" fmla="*/ 2483318 w 6516303"/>
              <a:gd name="connsiteY10" fmla="*/ 149191 h 555057"/>
              <a:gd name="connsiteX11" fmla="*/ 2569946 w 6516303"/>
              <a:gd name="connsiteY11" fmla="*/ 168442 h 555057"/>
              <a:gd name="connsiteX12" fmla="*/ 2627697 w 6516303"/>
              <a:gd name="connsiteY12" fmla="*/ 178067 h 555057"/>
              <a:gd name="connsiteX13" fmla="*/ 3089710 w 6516303"/>
              <a:gd name="connsiteY13" fmla="*/ 226193 h 555057"/>
              <a:gd name="connsiteX14" fmla="*/ 3869356 w 6516303"/>
              <a:gd name="connsiteY14" fmla="*/ 197318 h 555057"/>
              <a:gd name="connsiteX15" fmla="*/ 4292868 w 6516303"/>
              <a:gd name="connsiteY15" fmla="*/ 197318 h 555057"/>
              <a:gd name="connsiteX16" fmla="*/ 4610501 w 6516303"/>
              <a:gd name="connsiteY16" fmla="*/ 158817 h 555057"/>
              <a:gd name="connsiteX17" fmla="*/ 4966636 w 6516303"/>
              <a:gd name="connsiteY17" fmla="*/ 43313 h 555057"/>
              <a:gd name="connsiteX18" fmla="*/ 5082139 w 6516303"/>
              <a:gd name="connsiteY18" fmla="*/ 4812 h 555057"/>
              <a:gd name="connsiteX19" fmla="*/ 5428649 w 6516303"/>
              <a:gd name="connsiteY19" fmla="*/ 14438 h 555057"/>
              <a:gd name="connsiteX20" fmla="*/ 5842535 w 6516303"/>
              <a:gd name="connsiteY20" fmla="*/ 33688 h 555057"/>
              <a:gd name="connsiteX21" fmla="*/ 6112042 w 6516303"/>
              <a:gd name="connsiteY21" fmla="*/ 52939 h 555057"/>
              <a:gd name="connsiteX22" fmla="*/ 6516303 w 6516303"/>
              <a:gd name="connsiteY22" fmla="*/ 62564 h 55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16303" h="555057">
                <a:moveTo>
                  <a:pt x="0" y="476450"/>
                </a:moveTo>
                <a:cubicBezTo>
                  <a:pt x="90638" y="504524"/>
                  <a:pt x="181276" y="532598"/>
                  <a:pt x="250257" y="543827"/>
                </a:cubicBezTo>
                <a:cubicBezTo>
                  <a:pt x="319238" y="555057"/>
                  <a:pt x="359344" y="545431"/>
                  <a:pt x="413887" y="543827"/>
                </a:cubicBezTo>
                <a:cubicBezTo>
                  <a:pt x="468430" y="542223"/>
                  <a:pt x="505327" y="555057"/>
                  <a:pt x="577516" y="534202"/>
                </a:cubicBezTo>
                <a:cubicBezTo>
                  <a:pt x="649705" y="513347"/>
                  <a:pt x="763604" y="457200"/>
                  <a:pt x="847023" y="418699"/>
                </a:cubicBezTo>
                <a:cubicBezTo>
                  <a:pt x="930442" y="380198"/>
                  <a:pt x="996215" y="333676"/>
                  <a:pt x="1078030" y="303196"/>
                </a:cubicBezTo>
                <a:cubicBezTo>
                  <a:pt x="1159845" y="272716"/>
                  <a:pt x="1238451" y="250257"/>
                  <a:pt x="1337912" y="235819"/>
                </a:cubicBezTo>
                <a:cubicBezTo>
                  <a:pt x="1437373" y="221381"/>
                  <a:pt x="1554480" y="219776"/>
                  <a:pt x="1674796" y="216568"/>
                </a:cubicBezTo>
                <a:cubicBezTo>
                  <a:pt x="1795112" y="213360"/>
                  <a:pt x="1939491" y="224589"/>
                  <a:pt x="2059807" y="216568"/>
                </a:cubicBezTo>
                <a:cubicBezTo>
                  <a:pt x="2180123" y="208547"/>
                  <a:pt x="2326106" y="179671"/>
                  <a:pt x="2396691" y="168442"/>
                </a:cubicBezTo>
                <a:cubicBezTo>
                  <a:pt x="2467276" y="157213"/>
                  <a:pt x="2454442" y="149191"/>
                  <a:pt x="2483318" y="149191"/>
                </a:cubicBezTo>
                <a:cubicBezTo>
                  <a:pt x="2512194" y="149191"/>
                  <a:pt x="2545883" y="163629"/>
                  <a:pt x="2569946" y="168442"/>
                </a:cubicBezTo>
                <a:cubicBezTo>
                  <a:pt x="2594009" y="173255"/>
                  <a:pt x="2627697" y="178067"/>
                  <a:pt x="2627697" y="178067"/>
                </a:cubicBezTo>
                <a:cubicBezTo>
                  <a:pt x="2714324" y="187692"/>
                  <a:pt x="2882767" y="222985"/>
                  <a:pt x="3089710" y="226193"/>
                </a:cubicBezTo>
                <a:cubicBezTo>
                  <a:pt x="3296653" y="229401"/>
                  <a:pt x="3668830" y="202131"/>
                  <a:pt x="3869356" y="197318"/>
                </a:cubicBezTo>
                <a:cubicBezTo>
                  <a:pt x="4069882" y="192506"/>
                  <a:pt x="4169344" y="203735"/>
                  <a:pt x="4292868" y="197318"/>
                </a:cubicBezTo>
                <a:cubicBezTo>
                  <a:pt x="4416392" y="190901"/>
                  <a:pt x="4498206" y="184485"/>
                  <a:pt x="4610501" y="158817"/>
                </a:cubicBezTo>
                <a:cubicBezTo>
                  <a:pt x="4722796" y="133150"/>
                  <a:pt x="4966636" y="43313"/>
                  <a:pt x="4966636" y="43313"/>
                </a:cubicBezTo>
                <a:cubicBezTo>
                  <a:pt x="5045242" y="17646"/>
                  <a:pt x="5005137" y="9624"/>
                  <a:pt x="5082139" y="4812"/>
                </a:cubicBezTo>
                <a:cubicBezTo>
                  <a:pt x="5159141" y="0"/>
                  <a:pt x="5428649" y="14438"/>
                  <a:pt x="5428649" y="14438"/>
                </a:cubicBezTo>
                <a:lnTo>
                  <a:pt x="5842535" y="33688"/>
                </a:lnTo>
                <a:cubicBezTo>
                  <a:pt x="5956434" y="40105"/>
                  <a:pt x="5999747" y="48126"/>
                  <a:pt x="6112042" y="52939"/>
                </a:cubicBezTo>
                <a:cubicBezTo>
                  <a:pt x="6224337" y="57752"/>
                  <a:pt x="6370320" y="60158"/>
                  <a:pt x="6516303" y="62564"/>
                </a:cubicBezTo>
              </a:path>
            </a:pathLst>
          </a:custGeom>
          <a:ln w="25400">
            <a:solidFill>
              <a:schemeClr val="tx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762000" y="45720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tx2">
                    <a:lumMod val="40000"/>
                    <a:lumOff val="60000"/>
                  </a:schemeClr>
                </a:solidFill>
                <a:latin typeface="Arial" pitchFamily="34" charset="0"/>
                <a:cs typeface="Arial" pitchFamily="34" charset="0"/>
              </a:rPr>
              <a:t>-15c</a:t>
            </a:r>
            <a:endParaRPr lang="en-US" b="1" dirty="0">
              <a:solidFill>
                <a:schemeClr val="tx2">
                  <a:lumMod val="40000"/>
                  <a:lumOff val="60000"/>
                </a:schemeClr>
              </a:solidFill>
              <a:latin typeface="Arial" pitchFamily="34" charset="0"/>
              <a:cs typeface="Arial" pitchFamily="34" charset="0"/>
            </a:endParaRPr>
          </a:p>
        </p:txBody>
      </p:sp>
      <p:sp>
        <p:nvSpPr>
          <p:cNvPr id="20" name="TextBox 19"/>
          <p:cNvSpPr txBox="1"/>
          <p:nvPr/>
        </p:nvSpPr>
        <p:spPr>
          <a:xfrm>
            <a:off x="7772400" y="4191000"/>
            <a:ext cx="646113" cy="369888"/>
          </a:xfrm>
          <a:prstGeom prst="rect">
            <a:avLst/>
          </a:prstGeom>
          <a:noFill/>
        </p:spPr>
        <p:txBody>
          <a:bodyPr wrap="none">
            <a:spAutoFit/>
          </a:bodyPr>
          <a:lstStyle/>
          <a:p>
            <a:pPr algn="ctr" fontAlgn="auto">
              <a:spcBef>
                <a:spcPts val="0"/>
              </a:spcBef>
              <a:spcAft>
                <a:spcPts val="0"/>
              </a:spcAft>
              <a:defRPr/>
            </a:pPr>
            <a:r>
              <a:rPr lang="en-US" b="1" dirty="0">
                <a:solidFill>
                  <a:schemeClr val="tx2">
                    <a:lumMod val="40000"/>
                    <a:lumOff val="60000"/>
                  </a:schemeClr>
                </a:solidFill>
                <a:latin typeface="Arial" pitchFamily="34" charset="0"/>
                <a:cs typeface="Arial" pitchFamily="34" charset="0"/>
              </a:rPr>
              <a:t>-15c</a:t>
            </a:r>
            <a:endParaRPr lang="en-US" b="1" dirty="0">
              <a:solidFill>
                <a:schemeClr val="tx2">
                  <a:lumMod val="40000"/>
                  <a:lumOff val="60000"/>
                </a:schemeClr>
              </a:solidFill>
              <a:latin typeface="Arial" pitchFamily="34" charset="0"/>
              <a:cs typeface="Arial" pitchFamily="34" charset="0"/>
            </a:endParaRPr>
          </a:p>
        </p:txBody>
      </p:sp>
      <p:sp>
        <p:nvSpPr>
          <p:cNvPr id="88080" name="TextBox 20"/>
          <p:cNvSpPr txBox="1">
            <a:spLocks noChangeArrowheads="1"/>
          </p:cNvSpPr>
          <p:nvPr/>
        </p:nvSpPr>
        <p:spPr bwMode="auto">
          <a:xfrm>
            <a:off x="990600" y="63246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88081" name="TextBox 22"/>
          <p:cNvSpPr txBox="1">
            <a:spLocks noChangeArrowheads="1"/>
          </p:cNvSpPr>
          <p:nvPr/>
        </p:nvSpPr>
        <p:spPr bwMode="auto">
          <a:xfrm>
            <a:off x="7848600" y="63246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90115" name="TextBox 65"/>
          <p:cNvSpPr txBox="1">
            <a:spLocks noChangeArrowheads="1"/>
          </p:cNvSpPr>
          <p:nvPr/>
        </p:nvSpPr>
        <p:spPr bwMode="auto">
          <a:xfrm>
            <a:off x="457200" y="762000"/>
            <a:ext cx="73914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APX Observed Sounding Layer Analysis (600-500mb/500-400mb)</a:t>
            </a:r>
          </a:p>
        </p:txBody>
      </p:sp>
      <p:sp>
        <p:nvSpPr>
          <p:cNvPr id="67" name="TextBox 66"/>
          <p:cNvSpPr txBox="1"/>
          <p:nvPr/>
        </p:nvSpPr>
        <p:spPr>
          <a:xfrm>
            <a:off x="4038600" y="1905000"/>
            <a:ext cx="1981200" cy="646113"/>
          </a:xfrm>
          <a:prstGeom prst="rect">
            <a:avLst/>
          </a:prstGeom>
          <a:noFill/>
          <a:ln>
            <a:solidFill>
              <a:schemeClr val="tx1">
                <a:lumMod val="75000"/>
              </a:schemeClr>
            </a:solidFill>
          </a:ln>
        </p:spPr>
        <p:txBody>
          <a:bodyPr>
            <a:spAutoFit/>
          </a:bodyPr>
          <a:lstStyle/>
          <a:p>
            <a:pPr fontAlgn="auto">
              <a:spcBef>
                <a:spcPts val="0"/>
              </a:spcBef>
              <a:spcAft>
                <a:spcPts val="0"/>
              </a:spcAft>
              <a:defRPr/>
            </a:pPr>
            <a:r>
              <a:rPr lang="en-US" sz="1200" b="1" dirty="0">
                <a:solidFill>
                  <a:srgbClr val="FF0000"/>
                </a:solidFill>
                <a:latin typeface="+mn-lt"/>
              </a:rPr>
              <a:t>Red:	Temperature</a:t>
            </a:r>
          </a:p>
          <a:p>
            <a:pPr fontAlgn="auto">
              <a:spcBef>
                <a:spcPts val="0"/>
              </a:spcBef>
              <a:spcAft>
                <a:spcPts val="0"/>
              </a:spcAft>
              <a:defRPr/>
            </a:pPr>
            <a:r>
              <a:rPr lang="en-US" sz="1200" b="1" dirty="0">
                <a:solidFill>
                  <a:srgbClr val="00B050"/>
                </a:solidFill>
                <a:latin typeface="+mn-lt"/>
              </a:rPr>
              <a:t>Green:	Dew Point</a:t>
            </a:r>
          </a:p>
          <a:p>
            <a:pPr fontAlgn="auto">
              <a:spcBef>
                <a:spcPts val="0"/>
              </a:spcBef>
              <a:spcAft>
                <a:spcPts val="0"/>
              </a:spcAft>
              <a:defRPr/>
            </a:pPr>
            <a:r>
              <a:rPr lang="en-US" sz="1200" b="1" dirty="0">
                <a:solidFill>
                  <a:srgbClr val="FF6600"/>
                </a:solidFill>
                <a:latin typeface="+mn-lt"/>
              </a:rPr>
              <a:t>Orange:	Wet Bulb</a:t>
            </a:r>
            <a:endParaRPr lang="en-US" sz="1200" b="1" dirty="0">
              <a:solidFill>
                <a:srgbClr val="FF6600"/>
              </a:solidFill>
              <a:latin typeface="+mn-lt"/>
            </a:endParaRPr>
          </a:p>
        </p:txBody>
      </p:sp>
      <p:sp>
        <p:nvSpPr>
          <p:cNvPr id="68" name="TextBox 67"/>
          <p:cNvSpPr txBox="1"/>
          <p:nvPr/>
        </p:nvSpPr>
        <p:spPr>
          <a:xfrm>
            <a:off x="5486400" y="3505200"/>
            <a:ext cx="441325" cy="369888"/>
          </a:xfrm>
          <a:prstGeom prst="rect">
            <a:avLst/>
          </a:prstGeom>
          <a:noFill/>
        </p:spPr>
        <p:txBody>
          <a:bodyPr wrap="none">
            <a:spAutoFit/>
          </a:bodyPr>
          <a:lstStyle/>
          <a:p>
            <a:pPr fontAlgn="auto">
              <a:spcBef>
                <a:spcPts val="0"/>
              </a:spcBef>
              <a:spcAft>
                <a:spcPts val="0"/>
              </a:spcAft>
              <a:defRPr/>
            </a:pPr>
            <a:r>
              <a:rPr lang="en-US" b="1" dirty="0">
                <a:solidFill>
                  <a:schemeClr val="accent5">
                    <a:lumMod val="60000"/>
                    <a:lumOff val="40000"/>
                  </a:schemeClr>
                </a:solidFill>
                <a:latin typeface="Arial" pitchFamily="34" charset="0"/>
                <a:cs typeface="Arial" pitchFamily="34" charset="0"/>
              </a:rPr>
              <a:t>0c</a:t>
            </a:r>
            <a:endParaRPr lang="en-US" b="1" dirty="0">
              <a:solidFill>
                <a:schemeClr val="accent5">
                  <a:lumMod val="60000"/>
                  <a:lumOff val="40000"/>
                </a:schemeClr>
              </a:solidFill>
              <a:latin typeface="Arial" pitchFamily="34" charset="0"/>
              <a:cs typeface="Arial" pitchFamily="34" charset="0"/>
            </a:endParaRPr>
          </a:p>
        </p:txBody>
      </p:sp>
      <p:pic>
        <p:nvPicPr>
          <p:cNvPr id="1026" name="Picture 2" descr="K:\Presentation Images\APXlayer.JPG"/>
          <p:cNvPicPr>
            <a:picLocks noChangeAspect="1" noChangeArrowheads="1"/>
          </p:cNvPicPr>
          <p:nvPr/>
        </p:nvPicPr>
        <p:blipFill>
          <a:blip r:embed="rId3"/>
          <a:srcRect/>
          <a:stretch>
            <a:fillRect/>
          </a:stretch>
        </p:blipFill>
        <p:spPr bwMode="auto">
          <a:xfrm>
            <a:off x="152400" y="1143000"/>
            <a:ext cx="8797925" cy="4572000"/>
          </a:xfrm>
          <a:prstGeom prst="rect">
            <a:avLst/>
          </a:prstGeom>
          <a:noFill/>
          <a:ln>
            <a:solidFill>
              <a:schemeClr val="bg2">
                <a:lumMod val="25000"/>
              </a:schemeClr>
            </a:solidFill>
          </a:ln>
        </p:spPr>
      </p:pic>
      <p:sp>
        <p:nvSpPr>
          <p:cNvPr id="10" name="Rectangle 9"/>
          <p:cNvSpPr/>
          <p:nvPr/>
        </p:nvSpPr>
        <p:spPr>
          <a:xfrm>
            <a:off x="4648200" y="2971800"/>
            <a:ext cx="4038600" cy="152400"/>
          </a:xfrm>
          <a:prstGeom prst="rect">
            <a:avLst/>
          </a:prstGeom>
          <a:solidFill>
            <a:schemeClr val="accent2">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ectangle 10"/>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0121" name="TextBox 11"/>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APX-S-FILESVR\HOME\john.boris\My Documents\Downloads\Presentation Images\epvxsctn.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a:solidFill>
              <a:schemeClr val="accent1">
                <a:shade val="50000"/>
                <a:satMod val="110000"/>
              </a:schemeClr>
            </a:solidFill>
          </a:ln>
        </p:spPr>
      </p:pic>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92164"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Cross Section: Equiv Potl Temp/Geostrophic Equiv Potential Vorticity &lt; 0.25 (shaded)</a:t>
            </a:r>
          </a:p>
        </p:txBody>
      </p:sp>
      <p:sp>
        <p:nvSpPr>
          <p:cNvPr id="92165" name="TextBox 10"/>
          <p:cNvSpPr txBox="1">
            <a:spLocks noChangeArrowheads="1"/>
          </p:cNvSpPr>
          <p:nvPr/>
        </p:nvSpPr>
        <p:spPr bwMode="auto">
          <a:xfrm>
            <a:off x="3200400" y="6248400"/>
            <a:ext cx="492125"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PLN</a:t>
            </a:r>
          </a:p>
        </p:txBody>
      </p:sp>
      <p:sp>
        <p:nvSpPr>
          <p:cNvPr id="92166" name="TextBox 11"/>
          <p:cNvSpPr txBox="1">
            <a:spLocks noChangeArrowheads="1"/>
          </p:cNvSpPr>
          <p:nvPr/>
        </p:nvSpPr>
        <p:spPr bwMode="auto">
          <a:xfrm>
            <a:off x="3886200" y="6248400"/>
            <a:ext cx="5095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GLR</a:t>
            </a:r>
          </a:p>
        </p:txBody>
      </p:sp>
      <p:sp>
        <p:nvSpPr>
          <p:cNvPr id="92167" name="TextBox 13"/>
          <p:cNvSpPr txBox="1">
            <a:spLocks noChangeArrowheads="1"/>
          </p:cNvSpPr>
          <p:nvPr/>
        </p:nvSpPr>
        <p:spPr bwMode="auto">
          <a:xfrm>
            <a:off x="4648200" y="6248400"/>
            <a:ext cx="484188" cy="276225"/>
          </a:xfrm>
          <a:prstGeom prst="rect">
            <a:avLst/>
          </a:prstGeom>
          <a:noFill/>
          <a:ln w="9525">
            <a:noFill/>
            <a:miter lim="800000"/>
            <a:headEnd/>
            <a:tailEnd/>
          </a:ln>
        </p:spPr>
        <p:txBody>
          <a:bodyPr wrap="none">
            <a:spAutoFit/>
          </a:bodyPr>
          <a:lstStyle/>
          <a:p>
            <a:r>
              <a:rPr lang="en-US" sz="1200" b="1">
                <a:solidFill>
                  <a:schemeClr val="bg1"/>
                </a:solidFill>
                <a:cs typeface="Arial" charset="0"/>
              </a:rPr>
              <a:t>HTL</a:t>
            </a:r>
          </a:p>
        </p:txBody>
      </p:sp>
      <p:sp>
        <p:nvSpPr>
          <p:cNvPr id="20" name="Freeform 19"/>
          <p:cNvSpPr/>
          <p:nvPr/>
        </p:nvSpPr>
        <p:spPr>
          <a:xfrm>
            <a:off x="762000" y="2057400"/>
            <a:ext cx="7658100" cy="4114800"/>
          </a:xfrm>
          <a:custGeom>
            <a:avLst/>
            <a:gdLst>
              <a:gd name="connsiteX0" fmla="*/ 27271 w 8497502"/>
              <a:gd name="connsiteY0" fmla="*/ 28876 h 4180573"/>
              <a:gd name="connsiteX1" fmla="*/ 277527 w 8497502"/>
              <a:gd name="connsiteY1" fmla="*/ 0 h 4180573"/>
              <a:gd name="connsiteX2" fmla="*/ 1499936 w 8497502"/>
              <a:gd name="connsiteY2" fmla="*/ 19251 h 4180573"/>
              <a:gd name="connsiteX3" fmla="*/ 2154454 w 8497502"/>
              <a:gd name="connsiteY3" fmla="*/ 57752 h 4180573"/>
              <a:gd name="connsiteX4" fmla="*/ 2423961 w 8497502"/>
              <a:gd name="connsiteY4" fmla="*/ 163630 h 4180573"/>
              <a:gd name="connsiteX5" fmla="*/ 2568340 w 8497502"/>
              <a:gd name="connsiteY5" fmla="*/ 192506 h 4180573"/>
              <a:gd name="connsiteX6" fmla="*/ 2876348 w 8497502"/>
              <a:gd name="connsiteY6" fmla="*/ 134754 h 4180573"/>
              <a:gd name="connsiteX7" fmla="*/ 3184357 w 8497502"/>
              <a:gd name="connsiteY7" fmla="*/ 96253 h 4180573"/>
              <a:gd name="connsiteX8" fmla="*/ 3213233 w 8497502"/>
              <a:gd name="connsiteY8" fmla="*/ 86628 h 4180573"/>
              <a:gd name="connsiteX9" fmla="*/ 3347986 w 8497502"/>
              <a:gd name="connsiteY9" fmla="*/ 67377 h 4180573"/>
              <a:gd name="connsiteX10" fmla="*/ 3405738 w 8497502"/>
              <a:gd name="connsiteY10" fmla="*/ 240632 h 4180573"/>
              <a:gd name="connsiteX11" fmla="*/ 3444239 w 8497502"/>
              <a:gd name="connsiteY11" fmla="*/ 423512 h 4180573"/>
              <a:gd name="connsiteX12" fmla="*/ 3463489 w 8497502"/>
              <a:gd name="connsiteY12" fmla="*/ 741146 h 4180573"/>
              <a:gd name="connsiteX13" fmla="*/ 3540492 w 8497502"/>
              <a:gd name="connsiteY13" fmla="*/ 904775 h 4180573"/>
              <a:gd name="connsiteX14" fmla="*/ 3809999 w 8497502"/>
              <a:gd name="connsiteY14" fmla="*/ 1106906 h 4180573"/>
              <a:gd name="connsiteX15" fmla="*/ 4021755 w 8497502"/>
              <a:gd name="connsiteY15" fmla="*/ 1318661 h 4180573"/>
              <a:gd name="connsiteX16" fmla="*/ 4166134 w 8497502"/>
              <a:gd name="connsiteY16" fmla="*/ 1655546 h 4180573"/>
              <a:gd name="connsiteX17" fmla="*/ 4310513 w 8497502"/>
              <a:gd name="connsiteY17" fmla="*/ 1944303 h 4180573"/>
              <a:gd name="connsiteX18" fmla="*/ 4570395 w 8497502"/>
              <a:gd name="connsiteY18" fmla="*/ 2165684 h 4180573"/>
              <a:gd name="connsiteX19" fmla="*/ 4666647 w 8497502"/>
              <a:gd name="connsiteY19" fmla="*/ 2261937 h 4180573"/>
              <a:gd name="connsiteX20" fmla="*/ 4791776 w 8497502"/>
              <a:gd name="connsiteY20" fmla="*/ 2252312 h 4180573"/>
              <a:gd name="connsiteX21" fmla="*/ 4897654 w 8497502"/>
              <a:gd name="connsiteY21" fmla="*/ 2069432 h 4180573"/>
              <a:gd name="connsiteX22" fmla="*/ 4945780 w 8497502"/>
              <a:gd name="connsiteY22" fmla="*/ 1790299 h 4180573"/>
              <a:gd name="connsiteX23" fmla="*/ 4974656 w 8497502"/>
              <a:gd name="connsiteY23" fmla="*/ 1645920 h 4180573"/>
              <a:gd name="connsiteX24" fmla="*/ 5090159 w 8497502"/>
              <a:gd name="connsiteY24" fmla="*/ 1588169 h 4180573"/>
              <a:gd name="connsiteX25" fmla="*/ 5215287 w 8497502"/>
              <a:gd name="connsiteY25" fmla="*/ 1617044 h 4180573"/>
              <a:gd name="connsiteX26" fmla="*/ 5282664 w 8497502"/>
              <a:gd name="connsiteY26" fmla="*/ 1780674 h 4180573"/>
              <a:gd name="connsiteX27" fmla="*/ 5504045 w 8497502"/>
              <a:gd name="connsiteY27" fmla="*/ 1925053 h 4180573"/>
              <a:gd name="connsiteX28" fmla="*/ 5667675 w 8497502"/>
              <a:gd name="connsiteY28" fmla="*/ 1992430 h 4180573"/>
              <a:gd name="connsiteX29" fmla="*/ 5696551 w 8497502"/>
              <a:gd name="connsiteY29" fmla="*/ 2242687 h 4180573"/>
              <a:gd name="connsiteX30" fmla="*/ 5696551 w 8497502"/>
              <a:gd name="connsiteY30" fmla="*/ 2387066 h 4180573"/>
              <a:gd name="connsiteX31" fmla="*/ 5581047 w 8497502"/>
              <a:gd name="connsiteY31" fmla="*/ 2550695 h 4180573"/>
              <a:gd name="connsiteX32" fmla="*/ 5542546 w 8497502"/>
              <a:gd name="connsiteY32" fmla="*/ 2714324 h 4180573"/>
              <a:gd name="connsiteX33" fmla="*/ 5754302 w 8497502"/>
              <a:gd name="connsiteY33" fmla="*/ 2906830 h 4180573"/>
              <a:gd name="connsiteX34" fmla="*/ 6206689 w 8497502"/>
              <a:gd name="connsiteY34" fmla="*/ 2935706 h 4180573"/>
              <a:gd name="connsiteX35" fmla="*/ 6428071 w 8497502"/>
              <a:gd name="connsiteY35" fmla="*/ 2877954 h 4180573"/>
              <a:gd name="connsiteX36" fmla="*/ 6562824 w 8497502"/>
              <a:gd name="connsiteY36" fmla="*/ 2858703 h 4180573"/>
              <a:gd name="connsiteX37" fmla="*/ 6832332 w 8497502"/>
              <a:gd name="connsiteY37" fmla="*/ 2858703 h 4180573"/>
              <a:gd name="connsiteX38" fmla="*/ 6957460 w 8497502"/>
              <a:gd name="connsiteY38" fmla="*/ 2887579 h 4180573"/>
              <a:gd name="connsiteX39" fmla="*/ 7149965 w 8497502"/>
              <a:gd name="connsiteY39" fmla="*/ 3031958 h 4180573"/>
              <a:gd name="connsiteX40" fmla="*/ 7390597 w 8497502"/>
              <a:gd name="connsiteY40" fmla="*/ 3099335 h 4180573"/>
              <a:gd name="connsiteX41" fmla="*/ 7640854 w 8497502"/>
              <a:gd name="connsiteY41" fmla="*/ 3137836 h 4180573"/>
              <a:gd name="connsiteX42" fmla="*/ 7660104 w 8497502"/>
              <a:gd name="connsiteY42" fmla="*/ 3137836 h 4180573"/>
              <a:gd name="connsiteX43" fmla="*/ 7660104 w 8497502"/>
              <a:gd name="connsiteY43" fmla="*/ 4032986 h 4180573"/>
              <a:gd name="connsiteX44" fmla="*/ 2635717 w 8497502"/>
              <a:gd name="connsiteY44" fmla="*/ 4023360 h 4180573"/>
              <a:gd name="connsiteX45" fmla="*/ 2731969 w 8497502"/>
              <a:gd name="connsiteY45" fmla="*/ 3917482 h 4180573"/>
              <a:gd name="connsiteX46" fmla="*/ 2799346 w 8497502"/>
              <a:gd name="connsiteY46" fmla="*/ 3801979 h 4180573"/>
              <a:gd name="connsiteX47" fmla="*/ 2770471 w 8497502"/>
              <a:gd name="connsiteY47" fmla="*/ 3724977 h 4180573"/>
              <a:gd name="connsiteX48" fmla="*/ 2606841 w 8497502"/>
              <a:gd name="connsiteY48" fmla="*/ 3676851 h 4180573"/>
              <a:gd name="connsiteX49" fmla="*/ 2472087 w 8497502"/>
              <a:gd name="connsiteY49" fmla="*/ 3667226 h 4180573"/>
              <a:gd name="connsiteX50" fmla="*/ 2366209 w 8497502"/>
              <a:gd name="connsiteY50" fmla="*/ 3570973 h 4180573"/>
              <a:gd name="connsiteX51" fmla="*/ 2221831 w 8497502"/>
              <a:gd name="connsiteY51" fmla="*/ 3416969 h 4180573"/>
              <a:gd name="connsiteX52" fmla="*/ 2077452 w 8497502"/>
              <a:gd name="connsiteY52" fmla="*/ 3272590 h 4180573"/>
              <a:gd name="connsiteX53" fmla="*/ 1971574 w 8497502"/>
              <a:gd name="connsiteY53" fmla="*/ 3214838 h 4180573"/>
              <a:gd name="connsiteX54" fmla="*/ 1971574 w 8497502"/>
              <a:gd name="connsiteY54" fmla="*/ 3089710 h 4180573"/>
              <a:gd name="connsiteX55" fmla="*/ 1971574 w 8497502"/>
              <a:gd name="connsiteY55" fmla="*/ 2926080 h 4180573"/>
              <a:gd name="connsiteX56" fmla="*/ 1875321 w 8497502"/>
              <a:gd name="connsiteY56" fmla="*/ 2791327 h 4180573"/>
              <a:gd name="connsiteX57" fmla="*/ 1682816 w 8497502"/>
              <a:gd name="connsiteY57" fmla="*/ 2695074 h 4180573"/>
              <a:gd name="connsiteX58" fmla="*/ 1509561 w 8497502"/>
              <a:gd name="connsiteY58" fmla="*/ 2637322 h 4180573"/>
              <a:gd name="connsiteX59" fmla="*/ 1095675 w 8497502"/>
              <a:gd name="connsiteY59" fmla="*/ 2348564 h 4180573"/>
              <a:gd name="connsiteX60" fmla="*/ 768416 w 8497502"/>
              <a:gd name="connsiteY60" fmla="*/ 2117558 h 4180573"/>
              <a:gd name="connsiteX61" fmla="*/ 498908 w 8497502"/>
              <a:gd name="connsiteY61" fmla="*/ 2002055 h 4180573"/>
              <a:gd name="connsiteX62" fmla="*/ 190900 w 8497502"/>
              <a:gd name="connsiteY62" fmla="*/ 1973179 h 4180573"/>
              <a:gd name="connsiteX63" fmla="*/ 27271 w 8497502"/>
              <a:gd name="connsiteY63" fmla="*/ 1761423 h 4180573"/>
              <a:gd name="connsiteX64" fmla="*/ 27271 w 8497502"/>
              <a:gd name="connsiteY64" fmla="*/ 28876 h 4180573"/>
              <a:gd name="connsiteX0" fmla="*/ 0 w 8470231"/>
              <a:gd name="connsiteY0" fmla="*/ 28876 h 4180573"/>
              <a:gd name="connsiteX1" fmla="*/ 250256 w 8470231"/>
              <a:gd name="connsiteY1" fmla="*/ 0 h 4180573"/>
              <a:gd name="connsiteX2" fmla="*/ 1472665 w 8470231"/>
              <a:gd name="connsiteY2" fmla="*/ 19251 h 4180573"/>
              <a:gd name="connsiteX3" fmla="*/ 2127183 w 8470231"/>
              <a:gd name="connsiteY3" fmla="*/ 57752 h 4180573"/>
              <a:gd name="connsiteX4" fmla="*/ 2396690 w 8470231"/>
              <a:gd name="connsiteY4" fmla="*/ 163630 h 4180573"/>
              <a:gd name="connsiteX5" fmla="*/ 2541069 w 8470231"/>
              <a:gd name="connsiteY5" fmla="*/ 192506 h 4180573"/>
              <a:gd name="connsiteX6" fmla="*/ 2849077 w 8470231"/>
              <a:gd name="connsiteY6" fmla="*/ 134754 h 4180573"/>
              <a:gd name="connsiteX7" fmla="*/ 3157086 w 8470231"/>
              <a:gd name="connsiteY7" fmla="*/ 96253 h 4180573"/>
              <a:gd name="connsiteX8" fmla="*/ 3185962 w 8470231"/>
              <a:gd name="connsiteY8" fmla="*/ 86628 h 4180573"/>
              <a:gd name="connsiteX9" fmla="*/ 3320715 w 8470231"/>
              <a:gd name="connsiteY9" fmla="*/ 67377 h 4180573"/>
              <a:gd name="connsiteX10" fmla="*/ 3378467 w 8470231"/>
              <a:gd name="connsiteY10" fmla="*/ 240632 h 4180573"/>
              <a:gd name="connsiteX11" fmla="*/ 3416968 w 8470231"/>
              <a:gd name="connsiteY11" fmla="*/ 423512 h 4180573"/>
              <a:gd name="connsiteX12" fmla="*/ 3436218 w 8470231"/>
              <a:gd name="connsiteY12" fmla="*/ 741146 h 4180573"/>
              <a:gd name="connsiteX13" fmla="*/ 3513221 w 8470231"/>
              <a:gd name="connsiteY13" fmla="*/ 904775 h 4180573"/>
              <a:gd name="connsiteX14" fmla="*/ 3782728 w 8470231"/>
              <a:gd name="connsiteY14" fmla="*/ 1106906 h 4180573"/>
              <a:gd name="connsiteX15" fmla="*/ 3994484 w 8470231"/>
              <a:gd name="connsiteY15" fmla="*/ 1318661 h 4180573"/>
              <a:gd name="connsiteX16" fmla="*/ 4138863 w 8470231"/>
              <a:gd name="connsiteY16" fmla="*/ 1655546 h 4180573"/>
              <a:gd name="connsiteX17" fmla="*/ 4283242 w 8470231"/>
              <a:gd name="connsiteY17" fmla="*/ 1944303 h 4180573"/>
              <a:gd name="connsiteX18" fmla="*/ 4543124 w 8470231"/>
              <a:gd name="connsiteY18" fmla="*/ 2165684 h 4180573"/>
              <a:gd name="connsiteX19" fmla="*/ 4639376 w 8470231"/>
              <a:gd name="connsiteY19" fmla="*/ 2261937 h 4180573"/>
              <a:gd name="connsiteX20" fmla="*/ 4764505 w 8470231"/>
              <a:gd name="connsiteY20" fmla="*/ 2252312 h 4180573"/>
              <a:gd name="connsiteX21" fmla="*/ 4870383 w 8470231"/>
              <a:gd name="connsiteY21" fmla="*/ 2069432 h 4180573"/>
              <a:gd name="connsiteX22" fmla="*/ 4918509 w 8470231"/>
              <a:gd name="connsiteY22" fmla="*/ 1790299 h 4180573"/>
              <a:gd name="connsiteX23" fmla="*/ 4947385 w 8470231"/>
              <a:gd name="connsiteY23" fmla="*/ 1645920 h 4180573"/>
              <a:gd name="connsiteX24" fmla="*/ 5062888 w 8470231"/>
              <a:gd name="connsiteY24" fmla="*/ 1588169 h 4180573"/>
              <a:gd name="connsiteX25" fmla="*/ 5188016 w 8470231"/>
              <a:gd name="connsiteY25" fmla="*/ 1617044 h 4180573"/>
              <a:gd name="connsiteX26" fmla="*/ 5255393 w 8470231"/>
              <a:gd name="connsiteY26" fmla="*/ 1780674 h 4180573"/>
              <a:gd name="connsiteX27" fmla="*/ 5476774 w 8470231"/>
              <a:gd name="connsiteY27" fmla="*/ 1925053 h 4180573"/>
              <a:gd name="connsiteX28" fmla="*/ 5640404 w 8470231"/>
              <a:gd name="connsiteY28" fmla="*/ 1992430 h 4180573"/>
              <a:gd name="connsiteX29" fmla="*/ 5669280 w 8470231"/>
              <a:gd name="connsiteY29" fmla="*/ 2242687 h 4180573"/>
              <a:gd name="connsiteX30" fmla="*/ 5669280 w 8470231"/>
              <a:gd name="connsiteY30" fmla="*/ 2387066 h 4180573"/>
              <a:gd name="connsiteX31" fmla="*/ 5553776 w 8470231"/>
              <a:gd name="connsiteY31" fmla="*/ 2550695 h 4180573"/>
              <a:gd name="connsiteX32" fmla="*/ 5515275 w 8470231"/>
              <a:gd name="connsiteY32" fmla="*/ 2714324 h 4180573"/>
              <a:gd name="connsiteX33" fmla="*/ 5727031 w 8470231"/>
              <a:gd name="connsiteY33" fmla="*/ 2906830 h 4180573"/>
              <a:gd name="connsiteX34" fmla="*/ 6179418 w 8470231"/>
              <a:gd name="connsiteY34" fmla="*/ 2935706 h 4180573"/>
              <a:gd name="connsiteX35" fmla="*/ 6400800 w 8470231"/>
              <a:gd name="connsiteY35" fmla="*/ 2877954 h 4180573"/>
              <a:gd name="connsiteX36" fmla="*/ 6535553 w 8470231"/>
              <a:gd name="connsiteY36" fmla="*/ 2858703 h 4180573"/>
              <a:gd name="connsiteX37" fmla="*/ 6805061 w 8470231"/>
              <a:gd name="connsiteY37" fmla="*/ 2858703 h 4180573"/>
              <a:gd name="connsiteX38" fmla="*/ 6930189 w 8470231"/>
              <a:gd name="connsiteY38" fmla="*/ 2887579 h 4180573"/>
              <a:gd name="connsiteX39" fmla="*/ 7122694 w 8470231"/>
              <a:gd name="connsiteY39" fmla="*/ 3031958 h 4180573"/>
              <a:gd name="connsiteX40" fmla="*/ 7363326 w 8470231"/>
              <a:gd name="connsiteY40" fmla="*/ 3099335 h 4180573"/>
              <a:gd name="connsiteX41" fmla="*/ 7613583 w 8470231"/>
              <a:gd name="connsiteY41" fmla="*/ 3137836 h 4180573"/>
              <a:gd name="connsiteX42" fmla="*/ 7632833 w 8470231"/>
              <a:gd name="connsiteY42" fmla="*/ 3137836 h 4180573"/>
              <a:gd name="connsiteX43" fmla="*/ 7632833 w 8470231"/>
              <a:gd name="connsiteY43" fmla="*/ 4032986 h 4180573"/>
              <a:gd name="connsiteX44" fmla="*/ 2608446 w 8470231"/>
              <a:gd name="connsiteY44" fmla="*/ 4023360 h 4180573"/>
              <a:gd name="connsiteX45" fmla="*/ 2704698 w 8470231"/>
              <a:gd name="connsiteY45" fmla="*/ 3917482 h 4180573"/>
              <a:gd name="connsiteX46" fmla="*/ 2772075 w 8470231"/>
              <a:gd name="connsiteY46" fmla="*/ 3801979 h 4180573"/>
              <a:gd name="connsiteX47" fmla="*/ 2743200 w 8470231"/>
              <a:gd name="connsiteY47" fmla="*/ 3724977 h 4180573"/>
              <a:gd name="connsiteX48" fmla="*/ 2579570 w 8470231"/>
              <a:gd name="connsiteY48" fmla="*/ 3676851 h 4180573"/>
              <a:gd name="connsiteX49" fmla="*/ 2444816 w 8470231"/>
              <a:gd name="connsiteY49" fmla="*/ 3667226 h 4180573"/>
              <a:gd name="connsiteX50" fmla="*/ 2338938 w 8470231"/>
              <a:gd name="connsiteY50" fmla="*/ 3570973 h 4180573"/>
              <a:gd name="connsiteX51" fmla="*/ 2194560 w 8470231"/>
              <a:gd name="connsiteY51" fmla="*/ 3416969 h 4180573"/>
              <a:gd name="connsiteX52" fmla="*/ 2050181 w 8470231"/>
              <a:gd name="connsiteY52" fmla="*/ 3272590 h 4180573"/>
              <a:gd name="connsiteX53" fmla="*/ 1944303 w 8470231"/>
              <a:gd name="connsiteY53" fmla="*/ 3214838 h 4180573"/>
              <a:gd name="connsiteX54" fmla="*/ 1944303 w 8470231"/>
              <a:gd name="connsiteY54" fmla="*/ 3089710 h 4180573"/>
              <a:gd name="connsiteX55" fmla="*/ 1944303 w 8470231"/>
              <a:gd name="connsiteY55" fmla="*/ 2926080 h 4180573"/>
              <a:gd name="connsiteX56" fmla="*/ 1848050 w 8470231"/>
              <a:gd name="connsiteY56" fmla="*/ 2791327 h 4180573"/>
              <a:gd name="connsiteX57" fmla="*/ 1655545 w 8470231"/>
              <a:gd name="connsiteY57" fmla="*/ 2695074 h 4180573"/>
              <a:gd name="connsiteX58" fmla="*/ 1482290 w 8470231"/>
              <a:gd name="connsiteY58" fmla="*/ 2637322 h 4180573"/>
              <a:gd name="connsiteX59" fmla="*/ 1068404 w 8470231"/>
              <a:gd name="connsiteY59" fmla="*/ 2348564 h 4180573"/>
              <a:gd name="connsiteX60" fmla="*/ 741145 w 8470231"/>
              <a:gd name="connsiteY60" fmla="*/ 2117558 h 4180573"/>
              <a:gd name="connsiteX61" fmla="*/ 471637 w 8470231"/>
              <a:gd name="connsiteY61" fmla="*/ 2002055 h 4180573"/>
              <a:gd name="connsiteX62" fmla="*/ 163629 w 8470231"/>
              <a:gd name="connsiteY62" fmla="*/ 1973179 h 4180573"/>
              <a:gd name="connsiteX63" fmla="*/ 0 w 8470231"/>
              <a:gd name="connsiteY63" fmla="*/ 1761423 h 4180573"/>
              <a:gd name="connsiteX64" fmla="*/ 0 w 8470231"/>
              <a:gd name="connsiteY64" fmla="*/ 28876 h 4180573"/>
              <a:gd name="connsiteX0" fmla="*/ 0 w 8470231"/>
              <a:gd name="connsiteY0" fmla="*/ 28876 h 4032986"/>
              <a:gd name="connsiteX1" fmla="*/ 250256 w 8470231"/>
              <a:gd name="connsiteY1" fmla="*/ 0 h 4032986"/>
              <a:gd name="connsiteX2" fmla="*/ 1472665 w 8470231"/>
              <a:gd name="connsiteY2" fmla="*/ 19251 h 4032986"/>
              <a:gd name="connsiteX3" fmla="*/ 2127183 w 8470231"/>
              <a:gd name="connsiteY3" fmla="*/ 57752 h 4032986"/>
              <a:gd name="connsiteX4" fmla="*/ 2396690 w 8470231"/>
              <a:gd name="connsiteY4" fmla="*/ 163630 h 4032986"/>
              <a:gd name="connsiteX5" fmla="*/ 2541069 w 8470231"/>
              <a:gd name="connsiteY5" fmla="*/ 192506 h 4032986"/>
              <a:gd name="connsiteX6" fmla="*/ 2849077 w 8470231"/>
              <a:gd name="connsiteY6" fmla="*/ 134754 h 4032986"/>
              <a:gd name="connsiteX7" fmla="*/ 3157086 w 8470231"/>
              <a:gd name="connsiteY7" fmla="*/ 96253 h 4032986"/>
              <a:gd name="connsiteX8" fmla="*/ 3185962 w 8470231"/>
              <a:gd name="connsiteY8" fmla="*/ 86628 h 4032986"/>
              <a:gd name="connsiteX9" fmla="*/ 3320715 w 8470231"/>
              <a:gd name="connsiteY9" fmla="*/ 67377 h 4032986"/>
              <a:gd name="connsiteX10" fmla="*/ 3378467 w 8470231"/>
              <a:gd name="connsiteY10" fmla="*/ 240632 h 4032986"/>
              <a:gd name="connsiteX11" fmla="*/ 3416968 w 8470231"/>
              <a:gd name="connsiteY11" fmla="*/ 423512 h 4032986"/>
              <a:gd name="connsiteX12" fmla="*/ 3436218 w 8470231"/>
              <a:gd name="connsiteY12" fmla="*/ 741146 h 4032986"/>
              <a:gd name="connsiteX13" fmla="*/ 3513221 w 8470231"/>
              <a:gd name="connsiteY13" fmla="*/ 904775 h 4032986"/>
              <a:gd name="connsiteX14" fmla="*/ 3782728 w 8470231"/>
              <a:gd name="connsiteY14" fmla="*/ 1106906 h 4032986"/>
              <a:gd name="connsiteX15" fmla="*/ 3994484 w 8470231"/>
              <a:gd name="connsiteY15" fmla="*/ 1318661 h 4032986"/>
              <a:gd name="connsiteX16" fmla="*/ 4138863 w 8470231"/>
              <a:gd name="connsiteY16" fmla="*/ 1655546 h 4032986"/>
              <a:gd name="connsiteX17" fmla="*/ 4283242 w 8470231"/>
              <a:gd name="connsiteY17" fmla="*/ 1944303 h 4032986"/>
              <a:gd name="connsiteX18" fmla="*/ 4543124 w 8470231"/>
              <a:gd name="connsiteY18" fmla="*/ 2165684 h 4032986"/>
              <a:gd name="connsiteX19" fmla="*/ 4639376 w 8470231"/>
              <a:gd name="connsiteY19" fmla="*/ 2261937 h 4032986"/>
              <a:gd name="connsiteX20" fmla="*/ 4764505 w 8470231"/>
              <a:gd name="connsiteY20" fmla="*/ 2252312 h 4032986"/>
              <a:gd name="connsiteX21" fmla="*/ 4870383 w 8470231"/>
              <a:gd name="connsiteY21" fmla="*/ 2069432 h 4032986"/>
              <a:gd name="connsiteX22" fmla="*/ 4918509 w 8470231"/>
              <a:gd name="connsiteY22" fmla="*/ 1790299 h 4032986"/>
              <a:gd name="connsiteX23" fmla="*/ 4947385 w 8470231"/>
              <a:gd name="connsiteY23" fmla="*/ 1645920 h 4032986"/>
              <a:gd name="connsiteX24" fmla="*/ 5062888 w 8470231"/>
              <a:gd name="connsiteY24" fmla="*/ 1588169 h 4032986"/>
              <a:gd name="connsiteX25" fmla="*/ 5188016 w 8470231"/>
              <a:gd name="connsiteY25" fmla="*/ 1617044 h 4032986"/>
              <a:gd name="connsiteX26" fmla="*/ 5255393 w 8470231"/>
              <a:gd name="connsiteY26" fmla="*/ 1780674 h 4032986"/>
              <a:gd name="connsiteX27" fmla="*/ 5476774 w 8470231"/>
              <a:gd name="connsiteY27" fmla="*/ 1925053 h 4032986"/>
              <a:gd name="connsiteX28" fmla="*/ 5640404 w 8470231"/>
              <a:gd name="connsiteY28" fmla="*/ 1992430 h 4032986"/>
              <a:gd name="connsiteX29" fmla="*/ 5669280 w 8470231"/>
              <a:gd name="connsiteY29" fmla="*/ 2242687 h 4032986"/>
              <a:gd name="connsiteX30" fmla="*/ 5669280 w 8470231"/>
              <a:gd name="connsiteY30" fmla="*/ 2387066 h 4032986"/>
              <a:gd name="connsiteX31" fmla="*/ 5553776 w 8470231"/>
              <a:gd name="connsiteY31" fmla="*/ 2550695 h 4032986"/>
              <a:gd name="connsiteX32" fmla="*/ 5515275 w 8470231"/>
              <a:gd name="connsiteY32" fmla="*/ 2714324 h 4032986"/>
              <a:gd name="connsiteX33" fmla="*/ 5727031 w 8470231"/>
              <a:gd name="connsiteY33" fmla="*/ 2906830 h 4032986"/>
              <a:gd name="connsiteX34" fmla="*/ 6179418 w 8470231"/>
              <a:gd name="connsiteY34" fmla="*/ 2935706 h 4032986"/>
              <a:gd name="connsiteX35" fmla="*/ 6400800 w 8470231"/>
              <a:gd name="connsiteY35" fmla="*/ 2877954 h 4032986"/>
              <a:gd name="connsiteX36" fmla="*/ 6535553 w 8470231"/>
              <a:gd name="connsiteY36" fmla="*/ 2858703 h 4032986"/>
              <a:gd name="connsiteX37" fmla="*/ 6805061 w 8470231"/>
              <a:gd name="connsiteY37" fmla="*/ 2858703 h 4032986"/>
              <a:gd name="connsiteX38" fmla="*/ 6930189 w 8470231"/>
              <a:gd name="connsiteY38" fmla="*/ 2887579 h 4032986"/>
              <a:gd name="connsiteX39" fmla="*/ 7122694 w 8470231"/>
              <a:gd name="connsiteY39" fmla="*/ 3031958 h 4032986"/>
              <a:gd name="connsiteX40" fmla="*/ 7363326 w 8470231"/>
              <a:gd name="connsiteY40" fmla="*/ 3099335 h 4032986"/>
              <a:gd name="connsiteX41" fmla="*/ 7613583 w 8470231"/>
              <a:gd name="connsiteY41" fmla="*/ 3137836 h 4032986"/>
              <a:gd name="connsiteX42" fmla="*/ 7632833 w 8470231"/>
              <a:gd name="connsiteY42" fmla="*/ 3137836 h 4032986"/>
              <a:gd name="connsiteX43" fmla="*/ 7632833 w 8470231"/>
              <a:gd name="connsiteY43" fmla="*/ 4032986 h 4032986"/>
              <a:gd name="connsiteX44" fmla="*/ 2608446 w 8470231"/>
              <a:gd name="connsiteY44" fmla="*/ 4023360 h 4032986"/>
              <a:gd name="connsiteX45" fmla="*/ 2704698 w 8470231"/>
              <a:gd name="connsiteY45" fmla="*/ 3917482 h 4032986"/>
              <a:gd name="connsiteX46" fmla="*/ 2772075 w 8470231"/>
              <a:gd name="connsiteY46" fmla="*/ 3801979 h 4032986"/>
              <a:gd name="connsiteX47" fmla="*/ 2743200 w 8470231"/>
              <a:gd name="connsiteY47" fmla="*/ 3724977 h 4032986"/>
              <a:gd name="connsiteX48" fmla="*/ 2579570 w 8470231"/>
              <a:gd name="connsiteY48" fmla="*/ 3676851 h 4032986"/>
              <a:gd name="connsiteX49" fmla="*/ 2444816 w 8470231"/>
              <a:gd name="connsiteY49" fmla="*/ 3667226 h 4032986"/>
              <a:gd name="connsiteX50" fmla="*/ 2338938 w 8470231"/>
              <a:gd name="connsiteY50" fmla="*/ 3570973 h 4032986"/>
              <a:gd name="connsiteX51" fmla="*/ 2194560 w 8470231"/>
              <a:gd name="connsiteY51" fmla="*/ 3416969 h 4032986"/>
              <a:gd name="connsiteX52" fmla="*/ 2050181 w 8470231"/>
              <a:gd name="connsiteY52" fmla="*/ 3272590 h 4032986"/>
              <a:gd name="connsiteX53" fmla="*/ 1944303 w 8470231"/>
              <a:gd name="connsiteY53" fmla="*/ 3214838 h 4032986"/>
              <a:gd name="connsiteX54" fmla="*/ 1944303 w 8470231"/>
              <a:gd name="connsiteY54" fmla="*/ 3089710 h 4032986"/>
              <a:gd name="connsiteX55" fmla="*/ 1944303 w 8470231"/>
              <a:gd name="connsiteY55" fmla="*/ 2926080 h 4032986"/>
              <a:gd name="connsiteX56" fmla="*/ 1848050 w 8470231"/>
              <a:gd name="connsiteY56" fmla="*/ 2791327 h 4032986"/>
              <a:gd name="connsiteX57" fmla="*/ 1655545 w 8470231"/>
              <a:gd name="connsiteY57" fmla="*/ 2695074 h 4032986"/>
              <a:gd name="connsiteX58" fmla="*/ 1482290 w 8470231"/>
              <a:gd name="connsiteY58" fmla="*/ 2637322 h 4032986"/>
              <a:gd name="connsiteX59" fmla="*/ 1068404 w 8470231"/>
              <a:gd name="connsiteY59" fmla="*/ 2348564 h 4032986"/>
              <a:gd name="connsiteX60" fmla="*/ 741145 w 8470231"/>
              <a:gd name="connsiteY60" fmla="*/ 2117558 h 4032986"/>
              <a:gd name="connsiteX61" fmla="*/ 471637 w 8470231"/>
              <a:gd name="connsiteY61" fmla="*/ 2002055 h 4032986"/>
              <a:gd name="connsiteX62" fmla="*/ 163629 w 8470231"/>
              <a:gd name="connsiteY62" fmla="*/ 1973179 h 4032986"/>
              <a:gd name="connsiteX63" fmla="*/ 0 w 8470231"/>
              <a:gd name="connsiteY63" fmla="*/ 1761423 h 4032986"/>
              <a:gd name="connsiteX64" fmla="*/ 0 w 8470231"/>
              <a:gd name="connsiteY64" fmla="*/ 28876 h 4032986"/>
              <a:gd name="connsiteX0" fmla="*/ 0 w 7658501"/>
              <a:gd name="connsiteY0" fmla="*/ 28876 h 4032986"/>
              <a:gd name="connsiteX1" fmla="*/ 250256 w 7658501"/>
              <a:gd name="connsiteY1" fmla="*/ 0 h 4032986"/>
              <a:gd name="connsiteX2" fmla="*/ 1472665 w 7658501"/>
              <a:gd name="connsiteY2" fmla="*/ 19251 h 4032986"/>
              <a:gd name="connsiteX3" fmla="*/ 2127183 w 7658501"/>
              <a:gd name="connsiteY3" fmla="*/ 57752 h 4032986"/>
              <a:gd name="connsiteX4" fmla="*/ 2396690 w 7658501"/>
              <a:gd name="connsiteY4" fmla="*/ 163630 h 4032986"/>
              <a:gd name="connsiteX5" fmla="*/ 2541069 w 7658501"/>
              <a:gd name="connsiteY5" fmla="*/ 192506 h 4032986"/>
              <a:gd name="connsiteX6" fmla="*/ 2849077 w 7658501"/>
              <a:gd name="connsiteY6" fmla="*/ 134754 h 4032986"/>
              <a:gd name="connsiteX7" fmla="*/ 3157086 w 7658501"/>
              <a:gd name="connsiteY7" fmla="*/ 96253 h 4032986"/>
              <a:gd name="connsiteX8" fmla="*/ 3185962 w 7658501"/>
              <a:gd name="connsiteY8" fmla="*/ 86628 h 4032986"/>
              <a:gd name="connsiteX9" fmla="*/ 3320715 w 7658501"/>
              <a:gd name="connsiteY9" fmla="*/ 67377 h 4032986"/>
              <a:gd name="connsiteX10" fmla="*/ 3378467 w 7658501"/>
              <a:gd name="connsiteY10" fmla="*/ 240632 h 4032986"/>
              <a:gd name="connsiteX11" fmla="*/ 3416968 w 7658501"/>
              <a:gd name="connsiteY11" fmla="*/ 423512 h 4032986"/>
              <a:gd name="connsiteX12" fmla="*/ 3436218 w 7658501"/>
              <a:gd name="connsiteY12" fmla="*/ 741146 h 4032986"/>
              <a:gd name="connsiteX13" fmla="*/ 3513221 w 7658501"/>
              <a:gd name="connsiteY13" fmla="*/ 904775 h 4032986"/>
              <a:gd name="connsiteX14" fmla="*/ 3782728 w 7658501"/>
              <a:gd name="connsiteY14" fmla="*/ 1106906 h 4032986"/>
              <a:gd name="connsiteX15" fmla="*/ 3994484 w 7658501"/>
              <a:gd name="connsiteY15" fmla="*/ 1318661 h 4032986"/>
              <a:gd name="connsiteX16" fmla="*/ 4138863 w 7658501"/>
              <a:gd name="connsiteY16" fmla="*/ 1655546 h 4032986"/>
              <a:gd name="connsiteX17" fmla="*/ 4283242 w 7658501"/>
              <a:gd name="connsiteY17" fmla="*/ 1944303 h 4032986"/>
              <a:gd name="connsiteX18" fmla="*/ 4543124 w 7658501"/>
              <a:gd name="connsiteY18" fmla="*/ 2165684 h 4032986"/>
              <a:gd name="connsiteX19" fmla="*/ 4639376 w 7658501"/>
              <a:gd name="connsiteY19" fmla="*/ 2261937 h 4032986"/>
              <a:gd name="connsiteX20" fmla="*/ 4764505 w 7658501"/>
              <a:gd name="connsiteY20" fmla="*/ 2252312 h 4032986"/>
              <a:gd name="connsiteX21" fmla="*/ 4870383 w 7658501"/>
              <a:gd name="connsiteY21" fmla="*/ 2069432 h 4032986"/>
              <a:gd name="connsiteX22" fmla="*/ 4918509 w 7658501"/>
              <a:gd name="connsiteY22" fmla="*/ 1790299 h 4032986"/>
              <a:gd name="connsiteX23" fmla="*/ 4947385 w 7658501"/>
              <a:gd name="connsiteY23" fmla="*/ 1645920 h 4032986"/>
              <a:gd name="connsiteX24" fmla="*/ 5062888 w 7658501"/>
              <a:gd name="connsiteY24" fmla="*/ 1588169 h 4032986"/>
              <a:gd name="connsiteX25" fmla="*/ 5188016 w 7658501"/>
              <a:gd name="connsiteY25" fmla="*/ 1617044 h 4032986"/>
              <a:gd name="connsiteX26" fmla="*/ 5255393 w 7658501"/>
              <a:gd name="connsiteY26" fmla="*/ 1780674 h 4032986"/>
              <a:gd name="connsiteX27" fmla="*/ 5476774 w 7658501"/>
              <a:gd name="connsiteY27" fmla="*/ 1925053 h 4032986"/>
              <a:gd name="connsiteX28" fmla="*/ 5640404 w 7658501"/>
              <a:gd name="connsiteY28" fmla="*/ 1992430 h 4032986"/>
              <a:gd name="connsiteX29" fmla="*/ 5669280 w 7658501"/>
              <a:gd name="connsiteY29" fmla="*/ 2242687 h 4032986"/>
              <a:gd name="connsiteX30" fmla="*/ 5669280 w 7658501"/>
              <a:gd name="connsiteY30" fmla="*/ 2387066 h 4032986"/>
              <a:gd name="connsiteX31" fmla="*/ 5553776 w 7658501"/>
              <a:gd name="connsiteY31" fmla="*/ 2550695 h 4032986"/>
              <a:gd name="connsiteX32" fmla="*/ 5515275 w 7658501"/>
              <a:gd name="connsiteY32" fmla="*/ 2714324 h 4032986"/>
              <a:gd name="connsiteX33" fmla="*/ 5727031 w 7658501"/>
              <a:gd name="connsiteY33" fmla="*/ 2906830 h 4032986"/>
              <a:gd name="connsiteX34" fmla="*/ 6179418 w 7658501"/>
              <a:gd name="connsiteY34" fmla="*/ 2935706 h 4032986"/>
              <a:gd name="connsiteX35" fmla="*/ 6400800 w 7658501"/>
              <a:gd name="connsiteY35" fmla="*/ 2877954 h 4032986"/>
              <a:gd name="connsiteX36" fmla="*/ 6535553 w 7658501"/>
              <a:gd name="connsiteY36" fmla="*/ 2858703 h 4032986"/>
              <a:gd name="connsiteX37" fmla="*/ 6805061 w 7658501"/>
              <a:gd name="connsiteY37" fmla="*/ 2858703 h 4032986"/>
              <a:gd name="connsiteX38" fmla="*/ 6930189 w 7658501"/>
              <a:gd name="connsiteY38" fmla="*/ 2887579 h 4032986"/>
              <a:gd name="connsiteX39" fmla="*/ 7122694 w 7658501"/>
              <a:gd name="connsiteY39" fmla="*/ 3031958 h 4032986"/>
              <a:gd name="connsiteX40" fmla="*/ 7363326 w 7658501"/>
              <a:gd name="connsiteY40" fmla="*/ 3099335 h 4032986"/>
              <a:gd name="connsiteX41" fmla="*/ 7613583 w 7658501"/>
              <a:gd name="connsiteY41" fmla="*/ 3137836 h 4032986"/>
              <a:gd name="connsiteX42" fmla="*/ 7632833 w 7658501"/>
              <a:gd name="connsiteY42" fmla="*/ 3137836 h 4032986"/>
              <a:gd name="connsiteX43" fmla="*/ 7632833 w 7658501"/>
              <a:gd name="connsiteY43" fmla="*/ 4032986 h 4032986"/>
              <a:gd name="connsiteX44" fmla="*/ 2608446 w 7658501"/>
              <a:gd name="connsiteY44" fmla="*/ 4023360 h 4032986"/>
              <a:gd name="connsiteX45" fmla="*/ 2704698 w 7658501"/>
              <a:gd name="connsiteY45" fmla="*/ 3917482 h 4032986"/>
              <a:gd name="connsiteX46" fmla="*/ 2772075 w 7658501"/>
              <a:gd name="connsiteY46" fmla="*/ 3801979 h 4032986"/>
              <a:gd name="connsiteX47" fmla="*/ 2743200 w 7658501"/>
              <a:gd name="connsiteY47" fmla="*/ 3724977 h 4032986"/>
              <a:gd name="connsiteX48" fmla="*/ 2579570 w 7658501"/>
              <a:gd name="connsiteY48" fmla="*/ 3676851 h 4032986"/>
              <a:gd name="connsiteX49" fmla="*/ 2444816 w 7658501"/>
              <a:gd name="connsiteY49" fmla="*/ 3667226 h 4032986"/>
              <a:gd name="connsiteX50" fmla="*/ 2338938 w 7658501"/>
              <a:gd name="connsiteY50" fmla="*/ 3570973 h 4032986"/>
              <a:gd name="connsiteX51" fmla="*/ 2194560 w 7658501"/>
              <a:gd name="connsiteY51" fmla="*/ 3416969 h 4032986"/>
              <a:gd name="connsiteX52" fmla="*/ 2050181 w 7658501"/>
              <a:gd name="connsiteY52" fmla="*/ 3272590 h 4032986"/>
              <a:gd name="connsiteX53" fmla="*/ 1944303 w 7658501"/>
              <a:gd name="connsiteY53" fmla="*/ 3214838 h 4032986"/>
              <a:gd name="connsiteX54" fmla="*/ 1944303 w 7658501"/>
              <a:gd name="connsiteY54" fmla="*/ 3089710 h 4032986"/>
              <a:gd name="connsiteX55" fmla="*/ 1944303 w 7658501"/>
              <a:gd name="connsiteY55" fmla="*/ 2926080 h 4032986"/>
              <a:gd name="connsiteX56" fmla="*/ 1848050 w 7658501"/>
              <a:gd name="connsiteY56" fmla="*/ 2791327 h 4032986"/>
              <a:gd name="connsiteX57" fmla="*/ 1655545 w 7658501"/>
              <a:gd name="connsiteY57" fmla="*/ 2695074 h 4032986"/>
              <a:gd name="connsiteX58" fmla="*/ 1482290 w 7658501"/>
              <a:gd name="connsiteY58" fmla="*/ 2637322 h 4032986"/>
              <a:gd name="connsiteX59" fmla="*/ 1068404 w 7658501"/>
              <a:gd name="connsiteY59" fmla="*/ 2348564 h 4032986"/>
              <a:gd name="connsiteX60" fmla="*/ 741145 w 7658501"/>
              <a:gd name="connsiteY60" fmla="*/ 2117558 h 4032986"/>
              <a:gd name="connsiteX61" fmla="*/ 471637 w 7658501"/>
              <a:gd name="connsiteY61" fmla="*/ 2002055 h 4032986"/>
              <a:gd name="connsiteX62" fmla="*/ 163629 w 7658501"/>
              <a:gd name="connsiteY62" fmla="*/ 1973179 h 4032986"/>
              <a:gd name="connsiteX63" fmla="*/ 0 w 7658501"/>
              <a:gd name="connsiteY63" fmla="*/ 1761423 h 4032986"/>
              <a:gd name="connsiteX64" fmla="*/ 0 w 7658501"/>
              <a:gd name="connsiteY64" fmla="*/ 28876 h 4032986"/>
              <a:gd name="connsiteX0" fmla="*/ 0 w 7658501"/>
              <a:gd name="connsiteY0" fmla="*/ 28876 h 4032986"/>
              <a:gd name="connsiteX1" fmla="*/ 250256 w 7658501"/>
              <a:gd name="connsiteY1" fmla="*/ 0 h 4032986"/>
              <a:gd name="connsiteX2" fmla="*/ 1472665 w 7658501"/>
              <a:gd name="connsiteY2" fmla="*/ 19251 h 4032986"/>
              <a:gd name="connsiteX3" fmla="*/ 2127183 w 7658501"/>
              <a:gd name="connsiteY3" fmla="*/ 57752 h 4032986"/>
              <a:gd name="connsiteX4" fmla="*/ 2396690 w 7658501"/>
              <a:gd name="connsiteY4" fmla="*/ 163630 h 4032986"/>
              <a:gd name="connsiteX5" fmla="*/ 2541069 w 7658501"/>
              <a:gd name="connsiteY5" fmla="*/ 192506 h 4032986"/>
              <a:gd name="connsiteX6" fmla="*/ 2849077 w 7658501"/>
              <a:gd name="connsiteY6" fmla="*/ 134754 h 4032986"/>
              <a:gd name="connsiteX7" fmla="*/ 3157086 w 7658501"/>
              <a:gd name="connsiteY7" fmla="*/ 96253 h 4032986"/>
              <a:gd name="connsiteX8" fmla="*/ 3185962 w 7658501"/>
              <a:gd name="connsiteY8" fmla="*/ 86628 h 4032986"/>
              <a:gd name="connsiteX9" fmla="*/ 3320715 w 7658501"/>
              <a:gd name="connsiteY9" fmla="*/ 67377 h 4032986"/>
              <a:gd name="connsiteX10" fmla="*/ 3378467 w 7658501"/>
              <a:gd name="connsiteY10" fmla="*/ 240632 h 4032986"/>
              <a:gd name="connsiteX11" fmla="*/ 3416968 w 7658501"/>
              <a:gd name="connsiteY11" fmla="*/ 423512 h 4032986"/>
              <a:gd name="connsiteX12" fmla="*/ 3436218 w 7658501"/>
              <a:gd name="connsiteY12" fmla="*/ 741146 h 4032986"/>
              <a:gd name="connsiteX13" fmla="*/ 3513221 w 7658501"/>
              <a:gd name="connsiteY13" fmla="*/ 904775 h 4032986"/>
              <a:gd name="connsiteX14" fmla="*/ 3782728 w 7658501"/>
              <a:gd name="connsiteY14" fmla="*/ 1106906 h 4032986"/>
              <a:gd name="connsiteX15" fmla="*/ 3994484 w 7658501"/>
              <a:gd name="connsiteY15" fmla="*/ 1318661 h 4032986"/>
              <a:gd name="connsiteX16" fmla="*/ 4138863 w 7658501"/>
              <a:gd name="connsiteY16" fmla="*/ 1655546 h 4032986"/>
              <a:gd name="connsiteX17" fmla="*/ 4283242 w 7658501"/>
              <a:gd name="connsiteY17" fmla="*/ 1944303 h 4032986"/>
              <a:gd name="connsiteX18" fmla="*/ 4543124 w 7658501"/>
              <a:gd name="connsiteY18" fmla="*/ 2165684 h 4032986"/>
              <a:gd name="connsiteX19" fmla="*/ 4639376 w 7658501"/>
              <a:gd name="connsiteY19" fmla="*/ 2261937 h 4032986"/>
              <a:gd name="connsiteX20" fmla="*/ 4764505 w 7658501"/>
              <a:gd name="connsiteY20" fmla="*/ 2252312 h 4032986"/>
              <a:gd name="connsiteX21" fmla="*/ 4870383 w 7658501"/>
              <a:gd name="connsiteY21" fmla="*/ 2069432 h 4032986"/>
              <a:gd name="connsiteX22" fmla="*/ 4918509 w 7658501"/>
              <a:gd name="connsiteY22" fmla="*/ 1790299 h 4032986"/>
              <a:gd name="connsiteX23" fmla="*/ 4947385 w 7658501"/>
              <a:gd name="connsiteY23" fmla="*/ 1645920 h 4032986"/>
              <a:gd name="connsiteX24" fmla="*/ 5062888 w 7658501"/>
              <a:gd name="connsiteY24" fmla="*/ 1588169 h 4032986"/>
              <a:gd name="connsiteX25" fmla="*/ 5188016 w 7658501"/>
              <a:gd name="connsiteY25" fmla="*/ 1617044 h 4032986"/>
              <a:gd name="connsiteX26" fmla="*/ 5255393 w 7658501"/>
              <a:gd name="connsiteY26" fmla="*/ 1780674 h 4032986"/>
              <a:gd name="connsiteX27" fmla="*/ 5476774 w 7658501"/>
              <a:gd name="connsiteY27" fmla="*/ 1925053 h 4032986"/>
              <a:gd name="connsiteX28" fmla="*/ 5640404 w 7658501"/>
              <a:gd name="connsiteY28" fmla="*/ 1992430 h 4032986"/>
              <a:gd name="connsiteX29" fmla="*/ 5669280 w 7658501"/>
              <a:gd name="connsiteY29" fmla="*/ 2242687 h 4032986"/>
              <a:gd name="connsiteX30" fmla="*/ 5669280 w 7658501"/>
              <a:gd name="connsiteY30" fmla="*/ 2387066 h 4032986"/>
              <a:gd name="connsiteX31" fmla="*/ 5553776 w 7658501"/>
              <a:gd name="connsiteY31" fmla="*/ 2550695 h 4032986"/>
              <a:gd name="connsiteX32" fmla="*/ 5515275 w 7658501"/>
              <a:gd name="connsiteY32" fmla="*/ 2714324 h 4032986"/>
              <a:gd name="connsiteX33" fmla="*/ 5727031 w 7658501"/>
              <a:gd name="connsiteY33" fmla="*/ 2906830 h 4032986"/>
              <a:gd name="connsiteX34" fmla="*/ 6179418 w 7658501"/>
              <a:gd name="connsiteY34" fmla="*/ 2935706 h 4032986"/>
              <a:gd name="connsiteX35" fmla="*/ 6400800 w 7658501"/>
              <a:gd name="connsiteY35" fmla="*/ 2877954 h 4032986"/>
              <a:gd name="connsiteX36" fmla="*/ 6535553 w 7658501"/>
              <a:gd name="connsiteY36" fmla="*/ 2858703 h 4032986"/>
              <a:gd name="connsiteX37" fmla="*/ 6805061 w 7658501"/>
              <a:gd name="connsiteY37" fmla="*/ 2858703 h 4032986"/>
              <a:gd name="connsiteX38" fmla="*/ 6930189 w 7658501"/>
              <a:gd name="connsiteY38" fmla="*/ 2887579 h 4032986"/>
              <a:gd name="connsiteX39" fmla="*/ 7122694 w 7658501"/>
              <a:gd name="connsiteY39" fmla="*/ 3031958 h 4032986"/>
              <a:gd name="connsiteX40" fmla="*/ 7363326 w 7658501"/>
              <a:gd name="connsiteY40" fmla="*/ 3099335 h 4032986"/>
              <a:gd name="connsiteX41" fmla="*/ 7613583 w 7658501"/>
              <a:gd name="connsiteY41" fmla="*/ 3137836 h 4032986"/>
              <a:gd name="connsiteX42" fmla="*/ 7632833 w 7658501"/>
              <a:gd name="connsiteY42" fmla="*/ 3137836 h 4032986"/>
              <a:gd name="connsiteX43" fmla="*/ 7632833 w 7658501"/>
              <a:gd name="connsiteY43" fmla="*/ 4032986 h 4032986"/>
              <a:gd name="connsiteX44" fmla="*/ 2608446 w 7658501"/>
              <a:gd name="connsiteY44" fmla="*/ 4023360 h 4032986"/>
              <a:gd name="connsiteX45" fmla="*/ 2261936 w 7658501"/>
              <a:gd name="connsiteY45" fmla="*/ 4004110 h 4032986"/>
              <a:gd name="connsiteX46" fmla="*/ 2704698 w 7658501"/>
              <a:gd name="connsiteY46" fmla="*/ 3917482 h 4032986"/>
              <a:gd name="connsiteX47" fmla="*/ 2772075 w 7658501"/>
              <a:gd name="connsiteY47" fmla="*/ 3801979 h 4032986"/>
              <a:gd name="connsiteX48" fmla="*/ 2743200 w 7658501"/>
              <a:gd name="connsiteY48" fmla="*/ 3724977 h 4032986"/>
              <a:gd name="connsiteX49" fmla="*/ 2579570 w 7658501"/>
              <a:gd name="connsiteY49" fmla="*/ 3676851 h 4032986"/>
              <a:gd name="connsiteX50" fmla="*/ 2444816 w 7658501"/>
              <a:gd name="connsiteY50" fmla="*/ 3667226 h 4032986"/>
              <a:gd name="connsiteX51" fmla="*/ 2338938 w 7658501"/>
              <a:gd name="connsiteY51" fmla="*/ 3570973 h 4032986"/>
              <a:gd name="connsiteX52" fmla="*/ 2194560 w 7658501"/>
              <a:gd name="connsiteY52" fmla="*/ 3416969 h 4032986"/>
              <a:gd name="connsiteX53" fmla="*/ 2050181 w 7658501"/>
              <a:gd name="connsiteY53" fmla="*/ 3272590 h 4032986"/>
              <a:gd name="connsiteX54" fmla="*/ 1944303 w 7658501"/>
              <a:gd name="connsiteY54" fmla="*/ 3214838 h 4032986"/>
              <a:gd name="connsiteX55" fmla="*/ 1944303 w 7658501"/>
              <a:gd name="connsiteY55" fmla="*/ 3089710 h 4032986"/>
              <a:gd name="connsiteX56" fmla="*/ 1944303 w 7658501"/>
              <a:gd name="connsiteY56" fmla="*/ 2926080 h 4032986"/>
              <a:gd name="connsiteX57" fmla="*/ 1848050 w 7658501"/>
              <a:gd name="connsiteY57" fmla="*/ 2791327 h 4032986"/>
              <a:gd name="connsiteX58" fmla="*/ 1655545 w 7658501"/>
              <a:gd name="connsiteY58" fmla="*/ 2695074 h 4032986"/>
              <a:gd name="connsiteX59" fmla="*/ 1482290 w 7658501"/>
              <a:gd name="connsiteY59" fmla="*/ 2637322 h 4032986"/>
              <a:gd name="connsiteX60" fmla="*/ 1068404 w 7658501"/>
              <a:gd name="connsiteY60" fmla="*/ 2348564 h 4032986"/>
              <a:gd name="connsiteX61" fmla="*/ 741145 w 7658501"/>
              <a:gd name="connsiteY61" fmla="*/ 2117558 h 4032986"/>
              <a:gd name="connsiteX62" fmla="*/ 471637 w 7658501"/>
              <a:gd name="connsiteY62" fmla="*/ 2002055 h 4032986"/>
              <a:gd name="connsiteX63" fmla="*/ 163629 w 7658501"/>
              <a:gd name="connsiteY63" fmla="*/ 1973179 h 4032986"/>
              <a:gd name="connsiteX64" fmla="*/ 0 w 7658501"/>
              <a:gd name="connsiteY64" fmla="*/ 1761423 h 4032986"/>
              <a:gd name="connsiteX65" fmla="*/ 0 w 7658501"/>
              <a:gd name="connsiteY65" fmla="*/ 28876 h 4032986"/>
              <a:gd name="connsiteX0" fmla="*/ 0 w 7658501"/>
              <a:gd name="connsiteY0" fmla="*/ 28876 h 4032986"/>
              <a:gd name="connsiteX1" fmla="*/ 250256 w 7658501"/>
              <a:gd name="connsiteY1" fmla="*/ 0 h 4032986"/>
              <a:gd name="connsiteX2" fmla="*/ 1472665 w 7658501"/>
              <a:gd name="connsiteY2" fmla="*/ 19251 h 4032986"/>
              <a:gd name="connsiteX3" fmla="*/ 2127183 w 7658501"/>
              <a:gd name="connsiteY3" fmla="*/ 57752 h 4032986"/>
              <a:gd name="connsiteX4" fmla="*/ 2396690 w 7658501"/>
              <a:gd name="connsiteY4" fmla="*/ 163630 h 4032986"/>
              <a:gd name="connsiteX5" fmla="*/ 2541069 w 7658501"/>
              <a:gd name="connsiteY5" fmla="*/ 192506 h 4032986"/>
              <a:gd name="connsiteX6" fmla="*/ 2849077 w 7658501"/>
              <a:gd name="connsiteY6" fmla="*/ 134754 h 4032986"/>
              <a:gd name="connsiteX7" fmla="*/ 3157086 w 7658501"/>
              <a:gd name="connsiteY7" fmla="*/ 96253 h 4032986"/>
              <a:gd name="connsiteX8" fmla="*/ 3185962 w 7658501"/>
              <a:gd name="connsiteY8" fmla="*/ 86628 h 4032986"/>
              <a:gd name="connsiteX9" fmla="*/ 3320715 w 7658501"/>
              <a:gd name="connsiteY9" fmla="*/ 67377 h 4032986"/>
              <a:gd name="connsiteX10" fmla="*/ 3378467 w 7658501"/>
              <a:gd name="connsiteY10" fmla="*/ 240632 h 4032986"/>
              <a:gd name="connsiteX11" fmla="*/ 3416968 w 7658501"/>
              <a:gd name="connsiteY11" fmla="*/ 423512 h 4032986"/>
              <a:gd name="connsiteX12" fmla="*/ 3436218 w 7658501"/>
              <a:gd name="connsiteY12" fmla="*/ 741146 h 4032986"/>
              <a:gd name="connsiteX13" fmla="*/ 3513221 w 7658501"/>
              <a:gd name="connsiteY13" fmla="*/ 904775 h 4032986"/>
              <a:gd name="connsiteX14" fmla="*/ 3782728 w 7658501"/>
              <a:gd name="connsiteY14" fmla="*/ 1106906 h 4032986"/>
              <a:gd name="connsiteX15" fmla="*/ 3994484 w 7658501"/>
              <a:gd name="connsiteY15" fmla="*/ 1318661 h 4032986"/>
              <a:gd name="connsiteX16" fmla="*/ 4138863 w 7658501"/>
              <a:gd name="connsiteY16" fmla="*/ 1655546 h 4032986"/>
              <a:gd name="connsiteX17" fmla="*/ 4283242 w 7658501"/>
              <a:gd name="connsiteY17" fmla="*/ 1944303 h 4032986"/>
              <a:gd name="connsiteX18" fmla="*/ 4543124 w 7658501"/>
              <a:gd name="connsiteY18" fmla="*/ 2165684 h 4032986"/>
              <a:gd name="connsiteX19" fmla="*/ 4639376 w 7658501"/>
              <a:gd name="connsiteY19" fmla="*/ 2261937 h 4032986"/>
              <a:gd name="connsiteX20" fmla="*/ 4764505 w 7658501"/>
              <a:gd name="connsiteY20" fmla="*/ 2252312 h 4032986"/>
              <a:gd name="connsiteX21" fmla="*/ 4870383 w 7658501"/>
              <a:gd name="connsiteY21" fmla="*/ 2069432 h 4032986"/>
              <a:gd name="connsiteX22" fmla="*/ 4918509 w 7658501"/>
              <a:gd name="connsiteY22" fmla="*/ 1790299 h 4032986"/>
              <a:gd name="connsiteX23" fmla="*/ 4947385 w 7658501"/>
              <a:gd name="connsiteY23" fmla="*/ 1645920 h 4032986"/>
              <a:gd name="connsiteX24" fmla="*/ 5062888 w 7658501"/>
              <a:gd name="connsiteY24" fmla="*/ 1588169 h 4032986"/>
              <a:gd name="connsiteX25" fmla="*/ 5188016 w 7658501"/>
              <a:gd name="connsiteY25" fmla="*/ 1617044 h 4032986"/>
              <a:gd name="connsiteX26" fmla="*/ 5255393 w 7658501"/>
              <a:gd name="connsiteY26" fmla="*/ 1780674 h 4032986"/>
              <a:gd name="connsiteX27" fmla="*/ 5476774 w 7658501"/>
              <a:gd name="connsiteY27" fmla="*/ 1925053 h 4032986"/>
              <a:gd name="connsiteX28" fmla="*/ 5640404 w 7658501"/>
              <a:gd name="connsiteY28" fmla="*/ 1992430 h 4032986"/>
              <a:gd name="connsiteX29" fmla="*/ 5669280 w 7658501"/>
              <a:gd name="connsiteY29" fmla="*/ 2242687 h 4032986"/>
              <a:gd name="connsiteX30" fmla="*/ 5669280 w 7658501"/>
              <a:gd name="connsiteY30" fmla="*/ 2387066 h 4032986"/>
              <a:gd name="connsiteX31" fmla="*/ 5553776 w 7658501"/>
              <a:gd name="connsiteY31" fmla="*/ 2550695 h 4032986"/>
              <a:gd name="connsiteX32" fmla="*/ 5515275 w 7658501"/>
              <a:gd name="connsiteY32" fmla="*/ 2714324 h 4032986"/>
              <a:gd name="connsiteX33" fmla="*/ 5727031 w 7658501"/>
              <a:gd name="connsiteY33" fmla="*/ 2906830 h 4032986"/>
              <a:gd name="connsiteX34" fmla="*/ 6179418 w 7658501"/>
              <a:gd name="connsiteY34" fmla="*/ 2935706 h 4032986"/>
              <a:gd name="connsiteX35" fmla="*/ 6400800 w 7658501"/>
              <a:gd name="connsiteY35" fmla="*/ 2877954 h 4032986"/>
              <a:gd name="connsiteX36" fmla="*/ 6535553 w 7658501"/>
              <a:gd name="connsiteY36" fmla="*/ 2858703 h 4032986"/>
              <a:gd name="connsiteX37" fmla="*/ 6805061 w 7658501"/>
              <a:gd name="connsiteY37" fmla="*/ 2858703 h 4032986"/>
              <a:gd name="connsiteX38" fmla="*/ 6930189 w 7658501"/>
              <a:gd name="connsiteY38" fmla="*/ 2887579 h 4032986"/>
              <a:gd name="connsiteX39" fmla="*/ 7122694 w 7658501"/>
              <a:gd name="connsiteY39" fmla="*/ 3031958 h 4032986"/>
              <a:gd name="connsiteX40" fmla="*/ 7363326 w 7658501"/>
              <a:gd name="connsiteY40" fmla="*/ 3099335 h 4032986"/>
              <a:gd name="connsiteX41" fmla="*/ 7613583 w 7658501"/>
              <a:gd name="connsiteY41" fmla="*/ 3137836 h 4032986"/>
              <a:gd name="connsiteX42" fmla="*/ 7632833 w 7658501"/>
              <a:gd name="connsiteY42" fmla="*/ 3137836 h 4032986"/>
              <a:gd name="connsiteX43" fmla="*/ 7632833 w 7658501"/>
              <a:gd name="connsiteY43" fmla="*/ 4032986 h 4032986"/>
              <a:gd name="connsiteX44" fmla="*/ 2608446 w 7658501"/>
              <a:gd name="connsiteY44" fmla="*/ 4023360 h 4032986"/>
              <a:gd name="connsiteX45" fmla="*/ 2704698 w 7658501"/>
              <a:gd name="connsiteY45" fmla="*/ 3917482 h 4032986"/>
              <a:gd name="connsiteX46" fmla="*/ 2772075 w 7658501"/>
              <a:gd name="connsiteY46" fmla="*/ 3801979 h 4032986"/>
              <a:gd name="connsiteX47" fmla="*/ 2743200 w 7658501"/>
              <a:gd name="connsiteY47" fmla="*/ 3724977 h 4032986"/>
              <a:gd name="connsiteX48" fmla="*/ 2579570 w 7658501"/>
              <a:gd name="connsiteY48" fmla="*/ 3676851 h 4032986"/>
              <a:gd name="connsiteX49" fmla="*/ 2444816 w 7658501"/>
              <a:gd name="connsiteY49" fmla="*/ 3667226 h 4032986"/>
              <a:gd name="connsiteX50" fmla="*/ 2338938 w 7658501"/>
              <a:gd name="connsiteY50" fmla="*/ 3570973 h 4032986"/>
              <a:gd name="connsiteX51" fmla="*/ 2194560 w 7658501"/>
              <a:gd name="connsiteY51" fmla="*/ 3416969 h 4032986"/>
              <a:gd name="connsiteX52" fmla="*/ 2050181 w 7658501"/>
              <a:gd name="connsiteY52" fmla="*/ 3272590 h 4032986"/>
              <a:gd name="connsiteX53" fmla="*/ 1944303 w 7658501"/>
              <a:gd name="connsiteY53" fmla="*/ 3214838 h 4032986"/>
              <a:gd name="connsiteX54" fmla="*/ 1944303 w 7658501"/>
              <a:gd name="connsiteY54" fmla="*/ 3089710 h 4032986"/>
              <a:gd name="connsiteX55" fmla="*/ 1944303 w 7658501"/>
              <a:gd name="connsiteY55" fmla="*/ 2926080 h 4032986"/>
              <a:gd name="connsiteX56" fmla="*/ 1848050 w 7658501"/>
              <a:gd name="connsiteY56" fmla="*/ 2791327 h 4032986"/>
              <a:gd name="connsiteX57" fmla="*/ 1655545 w 7658501"/>
              <a:gd name="connsiteY57" fmla="*/ 2695074 h 4032986"/>
              <a:gd name="connsiteX58" fmla="*/ 1482290 w 7658501"/>
              <a:gd name="connsiteY58" fmla="*/ 2637322 h 4032986"/>
              <a:gd name="connsiteX59" fmla="*/ 1068404 w 7658501"/>
              <a:gd name="connsiteY59" fmla="*/ 2348564 h 4032986"/>
              <a:gd name="connsiteX60" fmla="*/ 741145 w 7658501"/>
              <a:gd name="connsiteY60" fmla="*/ 2117558 h 4032986"/>
              <a:gd name="connsiteX61" fmla="*/ 471637 w 7658501"/>
              <a:gd name="connsiteY61" fmla="*/ 2002055 h 4032986"/>
              <a:gd name="connsiteX62" fmla="*/ 163629 w 7658501"/>
              <a:gd name="connsiteY62" fmla="*/ 1973179 h 4032986"/>
              <a:gd name="connsiteX63" fmla="*/ 0 w 7658501"/>
              <a:gd name="connsiteY63" fmla="*/ 1761423 h 4032986"/>
              <a:gd name="connsiteX64" fmla="*/ 0 w 7658501"/>
              <a:gd name="connsiteY64" fmla="*/ 28876 h 4032986"/>
              <a:gd name="connsiteX0" fmla="*/ 0 w 7658501"/>
              <a:gd name="connsiteY0" fmla="*/ 28876 h 4032986"/>
              <a:gd name="connsiteX1" fmla="*/ 250256 w 7658501"/>
              <a:gd name="connsiteY1" fmla="*/ 0 h 4032986"/>
              <a:gd name="connsiteX2" fmla="*/ 1472665 w 7658501"/>
              <a:gd name="connsiteY2" fmla="*/ 19251 h 4032986"/>
              <a:gd name="connsiteX3" fmla="*/ 2127183 w 7658501"/>
              <a:gd name="connsiteY3" fmla="*/ 57752 h 4032986"/>
              <a:gd name="connsiteX4" fmla="*/ 2396690 w 7658501"/>
              <a:gd name="connsiteY4" fmla="*/ 163630 h 4032986"/>
              <a:gd name="connsiteX5" fmla="*/ 2541069 w 7658501"/>
              <a:gd name="connsiteY5" fmla="*/ 192506 h 4032986"/>
              <a:gd name="connsiteX6" fmla="*/ 2849077 w 7658501"/>
              <a:gd name="connsiteY6" fmla="*/ 134754 h 4032986"/>
              <a:gd name="connsiteX7" fmla="*/ 3157086 w 7658501"/>
              <a:gd name="connsiteY7" fmla="*/ 96253 h 4032986"/>
              <a:gd name="connsiteX8" fmla="*/ 3185962 w 7658501"/>
              <a:gd name="connsiteY8" fmla="*/ 86628 h 4032986"/>
              <a:gd name="connsiteX9" fmla="*/ 3320715 w 7658501"/>
              <a:gd name="connsiteY9" fmla="*/ 67377 h 4032986"/>
              <a:gd name="connsiteX10" fmla="*/ 3378467 w 7658501"/>
              <a:gd name="connsiteY10" fmla="*/ 240632 h 4032986"/>
              <a:gd name="connsiteX11" fmla="*/ 3416968 w 7658501"/>
              <a:gd name="connsiteY11" fmla="*/ 423512 h 4032986"/>
              <a:gd name="connsiteX12" fmla="*/ 3436218 w 7658501"/>
              <a:gd name="connsiteY12" fmla="*/ 741146 h 4032986"/>
              <a:gd name="connsiteX13" fmla="*/ 3513221 w 7658501"/>
              <a:gd name="connsiteY13" fmla="*/ 904775 h 4032986"/>
              <a:gd name="connsiteX14" fmla="*/ 3782728 w 7658501"/>
              <a:gd name="connsiteY14" fmla="*/ 1106906 h 4032986"/>
              <a:gd name="connsiteX15" fmla="*/ 3994484 w 7658501"/>
              <a:gd name="connsiteY15" fmla="*/ 1318661 h 4032986"/>
              <a:gd name="connsiteX16" fmla="*/ 4138863 w 7658501"/>
              <a:gd name="connsiteY16" fmla="*/ 1655546 h 4032986"/>
              <a:gd name="connsiteX17" fmla="*/ 4283242 w 7658501"/>
              <a:gd name="connsiteY17" fmla="*/ 1944303 h 4032986"/>
              <a:gd name="connsiteX18" fmla="*/ 4543124 w 7658501"/>
              <a:gd name="connsiteY18" fmla="*/ 2165684 h 4032986"/>
              <a:gd name="connsiteX19" fmla="*/ 4639376 w 7658501"/>
              <a:gd name="connsiteY19" fmla="*/ 2261937 h 4032986"/>
              <a:gd name="connsiteX20" fmla="*/ 4764505 w 7658501"/>
              <a:gd name="connsiteY20" fmla="*/ 2252312 h 4032986"/>
              <a:gd name="connsiteX21" fmla="*/ 4870383 w 7658501"/>
              <a:gd name="connsiteY21" fmla="*/ 2069432 h 4032986"/>
              <a:gd name="connsiteX22" fmla="*/ 4918509 w 7658501"/>
              <a:gd name="connsiteY22" fmla="*/ 1790299 h 4032986"/>
              <a:gd name="connsiteX23" fmla="*/ 4947385 w 7658501"/>
              <a:gd name="connsiteY23" fmla="*/ 1645920 h 4032986"/>
              <a:gd name="connsiteX24" fmla="*/ 5062888 w 7658501"/>
              <a:gd name="connsiteY24" fmla="*/ 1588169 h 4032986"/>
              <a:gd name="connsiteX25" fmla="*/ 5188016 w 7658501"/>
              <a:gd name="connsiteY25" fmla="*/ 1617044 h 4032986"/>
              <a:gd name="connsiteX26" fmla="*/ 5255393 w 7658501"/>
              <a:gd name="connsiteY26" fmla="*/ 1780674 h 4032986"/>
              <a:gd name="connsiteX27" fmla="*/ 5476774 w 7658501"/>
              <a:gd name="connsiteY27" fmla="*/ 1925053 h 4032986"/>
              <a:gd name="connsiteX28" fmla="*/ 5640404 w 7658501"/>
              <a:gd name="connsiteY28" fmla="*/ 1992430 h 4032986"/>
              <a:gd name="connsiteX29" fmla="*/ 5669280 w 7658501"/>
              <a:gd name="connsiteY29" fmla="*/ 2242687 h 4032986"/>
              <a:gd name="connsiteX30" fmla="*/ 5669280 w 7658501"/>
              <a:gd name="connsiteY30" fmla="*/ 2387066 h 4032986"/>
              <a:gd name="connsiteX31" fmla="*/ 5553776 w 7658501"/>
              <a:gd name="connsiteY31" fmla="*/ 2550695 h 4032986"/>
              <a:gd name="connsiteX32" fmla="*/ 5515275 w 7658501"/>
              <a:gd name="connsiteY32" fmla="*/ 2714324 h 4032986"/>
              <a:gd name="connsiteX33" fmla="*/ 5727031 w 7658501"/>
              <a:gd name="connsiteY33" fmla="*/ 2906830 h 4032986"/>
              <a:gd name="connsiteX34" fmla="*/ 6179418 w 7658501"/>
              <a:gd name="connsiteY34" fmla="*/ 2935706 h 4032986"/>
              <a:gd name="connsiteX35" fmla="*/ 6400800 w 7658501"/>
              <a:gd name="connsiteY35" fmla="*/ 2877954 h 4032986"/>
              <a:gd name="connsiteX36" fmla="*/ 6535553 w 7658501"/>
              <a:gd name="connsiteY36" fmla="*/ 2858703 h 4032986"/>
              <a:gd name="connsiteX37" fmla="*/ 6805061 w 7658501"/>
              <a:gd name="connsiteY37" fmla="*/ 2858703 h 4032986"/>
              <a:gd name="connsiteX38" fmla="*/ 6930189 w 7658501"/>
              <a:gd name="connsiteY38" fmla="*/ 2887579 h 4032986"/>
              <a:gd name="connsiteX39" fmla="*/ 7122694 w 7658501"/>
              <a:gd name="connsiteY39" fmla="*/ 3031958 h 4032986"/>
              <a:gd name="connsiteX40" fmla="*/ 7363326 w 7658501"/>
              <a:gd name="connsiteY40" fmla="*/ 3099335 h 4032986"/>
              <a:gd name="connsiteX41" fmla="*/ 7613583 w 7658501"/>
              <a:gd name="connsiteY41" fmla="*/ 3137836 h 4032986"/>
              <a:gd name="connsiteX42" fmla="*/ 7632833 w 7658501"/>
              <a:gd name="connsiteY42" fmla="*/ 3137836 h 4032986"/>
              <a:gd name="connsiteX43" fmla="*/ 7632833 w 7658501"/>
              <a:gd name="connsiteY43" fmla="*/ 4032986 h 4032986"/>
              <a:gd name="connsiteX44" fmla="*/ 2608446 w 7658501"/>
              <a:gd name="connsiteY44" fmla="*/ 4023360 h 4032986"/>
              <a:gd name="connsiteX45" fmla="*/ 2704698 w 7658501"/>
              <a:gd name="connsiteY45" fmla="*/ 3917482 h 4032986"/>
              <a:gd name="connsiteX46" fmla="*/ 2772075 w 7658501"/>
              <a:gd name="connsiteY46" fmla="*/ 3801979 h 4032986"/>
              <a:gd name="connsiteX47" fmla="*/ 2743200 w 7658501"/>
              <a:gd name="connsiteY47" fmla="*/ 3724977 h 4032986"/>
              <a:gd name="connsiteX48" fmla="*/ 2579570 w 7658501"/>
              <a:gd name="connsiteY48" fmla="*/ 3676851 h 4032986"/>
              <a:gd name="connsiteX49" fmla="*/ 2444816 w 7658501"/>
              <a:gd name="connsiteY49" fmla="*/ 3667226 h 4032986"/>
              <a:gd name="connsiteX50" fmla="*/ 2338938 w 7658501"/>
              <a:gd name="connsiteY50" fmla="*/ 3570973 h 4032986"/>
              <a:gd name="connsiteX51" fmla="*/ 2194560 w 7658501"/>
              <a:gd name="connsiteY51" fmla="*/ 3416969 h 4032986"/>
              <a:gd name="connsiteX52" fmla="*/ 2050181 w 7658501"/>
              <a:gd name="connsiteY52" fmla="*/ 3272590 h 4032986"/>
              <a:gd name="connsiteX53" fmla="*/ 1944303 w 7658501"/>
              <a:gd name="connsiteY53" fmla="*/ 3214838 h 4032986"/>
              <a:gd name="connsiteX54" fmla="*/ 1944303 w 7658501"/>
              <a:gd name="connsiteY54" fmla="*/ 3089710 h 4032986"/>
              <a:gd name="connsiteX55" fmla="*/ 1944303 w 7658501"/>
              <a:gd name="connsiteY55" fmla="*/ 2926080 h 4032986"/>
              <a:gd name="connsiteX56" fmla="*/ 1848050 w 7658501"/>
              <a:gd name="connsiteY56" fmla="*/ 2791327 h 4032986"/>
              <a:gd name="connsiteX57" fmla="*/ 1655545 w 7658501"/>
              <a:gd name="connsiteY57" fmla="*/ 2695074 h 4032986"/>
              <a:gd name="connsiteX58" fmla="*/ 1482290 w 7658501"/>
              <a:gd name="connsiteY58" fmla="*/ 2637322 h 4032986"/>
              <a:gd name="connsiteX59" fmla="*/ 1068404 w 7658501"/>
              <a:gd name="connsiteY59" fmla="*/ 2348564 h 4032986"/>
              <a:gd name="connsiteX60" fmla="*/ 741145 w 7658501"/>
              <a:gd name="connsiteY60" fmla="*/ 2117558 h 4032986"/>
              <a:gd name="connsiteX61" fmla="*/ 471637 w 7658501"/>
              <a:gd name="connsiteY61" fmla="*/ 2002055 h 4032986"/>
              <a:gd name="connsiteX62" fmla="*/ 163629 w 7658501"/>
              <a:gd name="connsiteY62" fmla="*/ 1973179 h 4032986"/>
              <a:gd name="connsiteX63" fmla="*/ 0 w 7658501"/>
              <a:gd name="connsiteY63" fmla="*/ 1761423 h 4032986"/>
              <a:gd name="connsiteX64" fmla="*/ 0 w 7658501"/>
              <a:gd name="connsiteY64" fmla="*/ 28876 h 4032986"/>
              <a:gd name="connsiteX0" fmla="*/ 0 w 7658501"/>
              <a:gd name="connsiteY0" fmla="*/ 28876 h 4114800"/>
              <a:gd name="connsiteX1" fmla="*/ 250256 w 7658501"/>
              <a:gd name="connsiteY1" fmla="*/ 0 h 4114800"/>
              <a:gd name="connsiteX2" fmla="*/ 1472665 w 7658501"/>
              <a:gd name="connsiteY2" fmla="*/ 19251 h 4114800"/>
              <a:gd name="connsiteX3" fmla="*/ 2127183 w 7658501"/>
              <a:gd name="connsiteY3" fmla="*/ 57752 h 4114800"/>
              <a:gd name="connsiteX4" fmla="*/ 2396690 w 7658501"/>
              <a:gd name="connsiteY4" fmla="*/ 163630 h 4114800"/>
              <a:gd name="connsiteX5" fmla="*/ 2541069 w 7658501"/>
              <a:gd name="connsiteY5" fmla="*/ 192506 h 4114800"/>
              <a:gd name="connsiteX6" fmla="*/ 2849077 w 7658501"/>
              <a:gd name="connsiteY6" fmla="*/ 134754 h 4114800"/>
              <a:gd name="connsiteX7" fmla="*/ 3157086 w 7658501"/>
              <a:gd name="connsiteY7" fmla="*/ 96253 h 4114800"/>
              <a:gd name="connsiteX8" fmla="*/ 3185962 w 7658501"/>
              <a:gd name="connsiteY8" fmla="*/ 86628 h 4114800"/>
              <a:gd name="connsiteX9" fmla="*/ 3320715 w 7658501"/>
              <a:gd name="connsiteY9" fmla="*/ 67377 h 4114800"/>
              <a:gd name="connsiteX10" fmla="*/ 3378467 w 7658501"/>
              <a:gd name="connsiteY10" fmla="*/ 240632 h 4114800"/>
              <a:gd name="connsiteX11" fmla="*/ 3416968 w 7658501"/>
              <a:gd name="connsiteY11" fmla="*/ 423512 h 4114800"/>
              <a:gd name="connsiteX12" fmla="*/ 3436218 w 7658501"/>
              <a:gd name="connsiteY12" fmla="*/ 741146 h 4114800"/>
              <a:gd name="connsiteX13" fmla="*/ 3513221 w 7658501"/>
              <a:gd name="connsiteY13" fmla="*/ 904775 h 4114800"/>
              <a:gd name="connsiteX14" fmla="*/ 3782728 w 7658501"/>
              <a:gd name="connsiteY14" fmla="*/ 1106906 h 4114800"/>
              <a:gd name="connsiteX15" fmla="*/ 3994484 w 7658501"/>
              <a:gd name="connsiteY15" fmla="*/ 1318661 h 4114800"/>
              <a:gd name="connsiteX16" fmla="*/ 4138863 w 7658501"/>
              <a:gd name="connsiteY16" fmla="*/ 1655546 h 4114800"/>
              <a:gd name="connsiteX17" fmla="*/ 4283242 w 7658501"/>
              <a:gd name="connsiteY17" fmla="*/ 1944303 h 4114800"/>
              <a:gd name="connsiteX18" fmla="*/ 4543124 w 7658501"/>
              <a:gd name="connsiteY18" fmla="*/ 2165684 h 4114800"/>
              <a:gd name="connsiteX19" fmla="*/ 4639376 w 7658501"/>
              <a:gd name="connsiteY19" fmla="*/ 2261937 h 4114800"/>
              <a:gd name="connsiteX20" fmla="*/ 4764505 w 7658501"/>
              <a:gd name="connsiteY20" fmla="*/ 2252312 h 4114800"/>
              <a:gd name="connsiteX21" fmla="*/ 4870383 w 7658501"/>
              <a:gd name="connsiteY21" fmla="*/ 2069432 h 4114800"/>
              <a:gd name="connsiteX22" fmla="*/ 4918509 w 7658501"/>
              <a:gd name="connsiteY22" fmla="*/ 1790299 h 4114800"/>
              <a:gd name="connsiteX23" fmla="*/ 4947385 w 7658501"/>
              <a:gd name="connsiteY23" fmla="*/ 1645920 h 4114800"/>
              <a:gd name="connsiteX24" fmla="*/ 5062888 w 7658501"/>
              <a:gd name="connsiteY24" fmla="*/ 1588169 h 4114800"/>
              <a:gd name="connsiteX25" fmla="*/ 5188016 w 7658501"/>
              <a:gd name="connsiteY25" fmla="*/ 1617044 h 4114800"/>
              <a:gd name="connsiteX26" fmla="*/ 5255393 w 7658501"/>
              <a:gd name="connsiteY26" fmla="*/ 1780674 h 4114800"/>
              <a:gd name="connsiteX27" fmla="*/ 5476774 w 7658501"/>
              <a:gd name="connsiteY27" fmla="*/ 1925053 h 4114800"/>
              <a:gd name="connsiteX28" fmla="*/ 5640404 w 7658501"/>
              <a:gd name="connsiteY28" fmla="*/ 1992430 h 4114800"/>
              <a:gd name="connsiteX29" fmla="*/ 5669280 w 7658501"/>
              <a:gd name="connsiteY29" fmla="*/ 2242687 h 4114800"/>
              <a:gd name="connsiteX30" fmla="*/ 5669280 w 7658501"/>
              <a:gd name="connsiteY30" fmla="*/ 2387066 h 4114800"/>
              <a:gd name="connsiteX31" fmla="*/ 5553776 w 7658501"/>
              <a:gd name="connsiteY31" fmla="*/ 2550695 h 4114800"/>
              <a:gd name="connsiteX32" fmla="*/ 5515275 w 7658501"/>
              <a:gd name="connsiteY32" fmla="*/ 2714324 h 4114800"/>
              <a:gd name="connsiteX33" fmla="*/ 5727031 w 7658501"/>
              <a:gd name="connsiteY33" fmla="*/ 2906830 h 4114800"/>
              <a:gd name="connsiteX34" fmla="*/ 6179418 w 7658501"/>
              <a:gd name="connsiteY34" fmla="*/ 2935706 h 4114800"/>
              <a:gd name="connsiteX35" fmla="*/ 6400800 w 7658501"/>
              <a:gd name="connsiteY35" fmla="*/ 2877954 h 4114800"/>
              <a:gd name="connsiteX36" fmla="*/ 6535553 w 7658501"/>
              <a:gd name="connsiteY36" fmla="*/ 2858703 h 4114800"/>
              <a:gd name="connsiteX37" fmla="*/ 6805061 w 7658501"/>
              <a:gd name="connsiteY37" fmla="*/ 2858703 h 4114800"/>
              <a:gd name="connsiteX38" fmla="*/ 6930189 w 7658501"/>
              <a:gd name="connsiteY38" fmla="*/ 2887579 h 4114800"/>
              <a:gd name="connsiteX39" fmla="*/ 7122694 w 7658501"/>
              <a:gd name="connsiteY39" fmla="*/ 3031958 h 4114800"/>
              <a:gd name="connsiteX40" fmla="*/ 7363326 w 7658501"/>
              <a:gd name="connsiteY40" fmla="*/ 3099335 h 4114800"/>
              <a:gd name="connsiteX41" fmla="*/ 7613583 w 7658501"/>
              <a:gd name="connsiteY41" fmla="*/ 3137836 h 4114800"/>
              <a:gd name="connsiteX42" fmla="*/ 7632833 w 7658501"/>
              <a:gd name="connsiteY42" fmla="*/ 3137836 h 4114800"/>
              <a:gd name="connsiteX43" fmla="*/ 7632833 w 7658501"/>
              <a:gd name="connsiteY43" fmla="*/ 4032986 h 4114800"/>
              <a:gd name="connsiteX44" fmla="*/ 2514600 w 7658501"/>
              <a:gd name="connsiteY44" fmla="*/ 4114800 h 4114800"/>
              <a:gd name="connsiteX45" fmla="*/ 2704698 w 7658501"/>
              <a:gd name="connsiteY45" fmla="*/ 3917482 h 4114800"/>
              <a:gd name="connsiteX46" fmla="*/ 2772075 w 7658501"/>
              <a:gd name="connsiteY46" fmla="*/ 3801979 h 4114800"/>
              <a:gd name="connsiteX47" fmla="*/ 2743200 w 7658501"/>
              <a:gd name="connsiteY47" fmla="*/ 3724977 h 4114800"/>
              <a:gd name="connsiteX48" fmla="*/ 2579570 w 7658501"/>
              <a:gd name="connsiteY48" fmla="*/ 3676851 h 4114800"/>
              <a:gd name="connsiteX49" fmla="*/ 2444816 w 7658501"/>
              <a:gd name="connsiteY49" fmla="*/ 3667226 h 4114800"/>
              <a:gd name="connsiteX50" fmla="*/ 2338938 w 7658501"/>
              <a:gd name="connsiteY50" fmla="*/ 3570973 h 4114800"/>
              <a:gd name="connsiteX51" fmla="*/ 2194560 w 7658501"/>
              <a:gd name="connsiteY51" fmla="*/ 3416969 h 4114800"/>
              <a:gd name="connsiteX52" fmla="*/ 2050181 w 7658501"/>
              <a:gd name="connsiteY52" fmla="*/ 3272590 h 4114800"/>
              <a:gd name="connsiteX53" fmla="*/ 1944303 w 7658501"/>
              <a:gd name="connsiteY53" fmla="*/ 3214838 h 4114800"/>
              <a:gd name="connsiteX54" fmla="*/ 1944303 w 7658501"/>
              <a:gd name="connsiteY54" fmla="*/ 3089710 h 4114800"/>
              <a:gd name="connsiteX55" fmla="*/ 1944303 w 7658501"/>
              <a:gd name="connsiteY55" fmla="*/ 2926080 h 4114800"/>
              <a:gd name="connsiteX56" fmla="*/ 1848050 w 7658501"/>
              <a:gd name="connsiteY56" fmla="*/ 2791327 h 4114800"/>
              <a:gd name="connsiteX57" fmla="*/ 1655545 w 7658501"/>
              <a:gd name="connsiteY57" fmla="*/ 2695074 h 4114800"/>
              <a:gd name="connsiteX58" fmla="*/ 1482290 w 7658501"/>
              <a:gd name="connsiteY58" fmla="*/ 2637322 h 4114800"/>
              <a:gd name="connsiteX59" fmla="*/ 1068404 w 7658501"/>
              <a:gd name="connsiteY59" fmla="*/ 2348564 h 4114800"/>
              <a:gd name="connsiteX60" fmla="*/ 741145 w 7658501"/>
              <a:gd name="connsiteY60" fmla="*/ 2117558 h 4114800"/>
              <a:gd name="connsiteX61" fmla="*/ 471637 w 7658501"/>
              <a:gd name="connsiteY61" fmla="*/ 2002055 h 4114800"/>
              <a:gd name="connsiteX62" fmla="*/ 163629 w 7658501"/>
              <a:gd name="connsiteY62" fmla="*/ 1973179 h 4114800"/>
              <a:gd name="connsiteX63" fmla="*/ 0 w 7658501"/>
              <a:gd name="connsiteY63" fmla="*/ 1761423 h 4114800"/>
              <a:gd name="connsiteX64" fmla="*/ 0 w 7658501"/>
              <a:gd name="connsiteY64" fmla="*/ 28876 h 4114800"/>
              <a:gd name="connsiteX0" fmla="*/ 0 w 7658501"/>
              <a:gd name="connsiteY0" fmla="*/ 28876 h 4114800"/>
              <a:gd name="connsiteX1" fmla="*/ 250256 w 7658501"/>
              <a:gd name="connsiteY1" fmla="*/ 0 h 4114800"/>
              <a:gd name="connsiteX2" fmla="*/ 1472665 w 7658501"/>
              <a:gd name="connsiteY2" fmla="*/ 19251 h 4114800"/>
              <a:gd name="connsiteX3" fmla="*/ 2127183 w 7658501"/>
              <a:gd name="connsiteY3" fmla="*/ 57752 h 4114800"/>
              <a:gd name="connsiteX4" fmla="*/ 2396690 w 7658501"/>
              <a:gd name="connsiteY4" fmla="*/ 163630 h 4114800"/>
              <a:gd name="connsiteX5" fmla="*/ 2541069 w 7658501"/>
              <a:gd name="connsiteY5" fmla="*/ 192506 h 4114800"/>
              <a:gd name="connsiteX6" fmla="*/ 2849077 w 7658501"/>
              <a:gd name="connsiteY6" fmla="*/ 134754 h 4114800"/>
              <a:gd name="connsiteX7" fmla="*/ 3157086 w 7658501"/>
              <a:gd name="connsiteY7" fmla="*/ 96253 h 4114800"/>
              <a:gd name="connsiteX8" fmla="*/ 3185962 w 7658501"/>
              <a:gd name="connsiteY8" fmla="*/ 86628 h 4114800"/>
              <a:gd name="connsiteX9" fmla="*/ 3320715 w 7658501"/>
              <a:gd name="connsiteY9" fmla="*/ 67377 h 4114800"/>
              <a:gd name="connsiteX10" fmla="*/ 3378467 w 7658501"/>
              <a:gd name="connsiteY10" fmla="*/ 240632 h 4114800"/>
              <a:gd name="connsiteX11" fmla="*/ 3416968 w 7658501"/>
              <a:gd name="connsiteY11" fmla="*/ 423512 h 4114800"/>
              <a:gd name="connsiteX12" fmla="*/ 3436218 w 7658501"/>
              <a:gd name="connsiteY12" fmla="*/ 741146 h 4114800"/>
              <a:gd name="connsiteX13" fmla="*/ 3513221 w 7658501"/>
              <a:gd name="connsiteY13" fmla="*/ 904775 h 4114800"/>
              <a:gd name="connsiteX14" fmla="*/ 3782728 w 7658501"/>
              <a:gd name="connsiteY14" fmla="*/ 1106906 h 4114800"/>
              <a:gd name="connsiteX15" fmla="*/ 3994484 w 7658501"/>
              <a:gd name="connsiteY15" fmla="*/ 1318661 h 4114800"/>
              <a:gd name="connsiteX16" fmla="*/ 4138863 w 7658501"/>
              <a:gd name="connsiteY16" fmla="*/ 1655546 h 4114800"/>
              <a:gd name="connsiteX17" fmla="*/ 4283242 w 7658501"/>
              <a:gd name="connsiteY17" fmla="*/ 1944303 h 4114800"/>
              <a:gd name="connsiteX18" fmla="*/ 4543124 w 7658501"/>
              <a:gd name="connsiteY18" fmla="*/ 2165684 h 4114800"/>
              <a:gd name="connsiteX19" fmla="*/ 4639376 w 7658501"/>
              <a:gd name="connsiteY19" fmla="*/ 2261937 h 4114800"/>
              <a:gd name="connsiteX20" fmla="*/ 4764505 w 7658501"/>
              <a:gd name="connsiteY20" fmla="*/ 2252312 h 4114800"/>
              <a:gd name="connsiteX21" fmla="*/ 4870383 w 7658501"/>
              <a:gd name="connsiteY21" fmla="*/ 2069432 h 4114800"/>
              <a:gd name="connsiteX22" fmla="*/ 4918509 w 7658501"/>
              <a:gd name="connsiteY22" fmla="*/ 1790299 h 4114800"/>
              <a:gd name="connsiteX23" fmla="*/ 4947385 w 7658501"/>
              <a:gd name="connsiteY23" fmla="*/ 1645920 h 4114800"/>
              <a:gd name="connsiteX24" fmla="*/ 5062888 w 7658501"/>
              <a:gd name="connsiteY24" fmla="*/ 1588169 h 4114800"/>
              <a:gd name="connsiteX25" fmla="*/ 5188016 w 7658501"/>
              <a:gd name="connsiteY25" fmla="*/ 1617044 h 4114800"/>
              <a:gd name="connsiteX26" fmla="*/ 5255393 w 7658501"/>
              <a:gd name="connsiteY26" fmla="*/ 1780674 h 4114800"/>
              <a:gd name="connsiteX27" fmla="*/ 5476774 w 7658501"/>
              <a:gd name="connsiteY27" fmla="*/ 1925053 h 4114800"/>
              <a:gd name="connsiteX28" fmla="*/ 5640404 w 7658501"/>
              <a:gd name="connsiteY28" fmla="*/ 1992430 h 4114800"/>
              <a:gd name="connsiteX29" fmla="*/ 5669280 w 7658501"/>
              <a:gd name="connsiteY29" fmla="*/ 2242687 h 4114800"/>
              <a:gd name="connsiteX30" fmla="*/ 5669280 w 7658501"/>
              <a:gd name="connsiteY30" fmla="*/ 2387066 h 4114800"/>
              <a:gd name="connsiteX31" fmla="*/ 5553776 w 7658501"/>
              <a:gd name="connsiteY31" fmla="*/ 2550695 h 4114800"/>
              <a:gd name="connsiteX32" fmla="*/ 5515275 w 7658501"/>
              <a:gd name="connsiteY32" fmla="*/ 2714324 h 4114800"/>
              <a:gd name="connsiteX33" fmla="*/ 5727031 w 7658501"/>
              <a:gd name="connsiteY33" fmla="*/ 2906830 h 4114800"/>
              <a:gd name="connsiteX34" fmla="*/ 6179418 w 7658501"/>
              <a:gd name="connsiteY34" fmla="*/ 2935706 h 4114800"/>
              <a:gd name="connsiteX35" fmla="*/ 6400800 w 7658501"/>
              <a:gd name="connsiteY35" fmla="*/ 2877954 h 4114800"/>
              <a:gd name="connsiteX36" fmla="*/ 6535553 w 7658501"/>
              <a:gd name="connsiteY36" fmla="*/ 2858703 h 4114800"/>
              <a:gd name="connsiteX37" fmla="*/ 6805061 w 7658501"/>
              <a:gd name="connsiteY37" fmla="*/ 2858703 h 4114800"/>
              <a:gd name="connsiteX38" fmla="*/ 6930189 w 7658501"/>
              <a:gd name="connsiteY38" fmla="*/ 2887579 h 4114800"/>
              <a:gd name="connsiteX39" fmla="*/ 7122694 w 7658501"/>
              <a:gd name="connsiteY39" fmla="*/ 3031958 h 4114800"/>
              <a:gd name="connsiteX40" fmla="*/ 7363326 w 7658501"/>
              <a:gd name="connsiteY40" fmla="*/ 3099335 h 4114800"/>
              <a:gd name="connsiteX41" fmla="*/ 7613583 w 7658501"/>
              <a:gd name="connsiteY41" fmla="*/ 3137836 h 4114800"/>
              <a:gd name="connsiteX42" fmla="*/ 7632833 w 7658501"/>
              <a:gd name="connsiteY42" fmla="*/ 3137836 h 4114800"/>
              <a:gd name="connsiteX43" fmla="*/ 7620000 w 7658501"/>
              <a:gd name="connsiteY43" fmla="*/ 4114800 h 4114800"/>
              <a:gd name="connsiteX44" fmla="*/ 2514600 w 7658501"/>
              <a:gd name="connsiteY44" fmla="*/ 4114800 h 4114800"/>
              <a:gd name="connsiteX45" fmla="*/ 2704698 w 7658501"/>
              <a:gd name="connsiteY45" fmla="*/ 3917482 h 4114800"/>
              <a:gd name="connsiteX46" fmla="*/ 2772075 w 7658501"/>
              <a:gd name="connsiteY46" fmla="*/ 3801979 h 4114800"/>
              <a:gd name="connsiteX47" fmla="*/ 2743200 w 7658501"/>
              <a:gd name="connsiteY47" fmla="*/ 3724977 h 4114800"/>
              <a:gd name="connsiteX48" fmla="*/ 2579570 w 7658501"/>
              <a:gd name="connsiteY48" fmla="*/ 3676851 h 4114800"/>
              <a:gd name="connsiteX49" fmla="*/ 2444816 w 7658501"/>
              <a:gd name="connsiteY49" fmla="*/ 3667226 h 4114800"/>
              <a:gd name="connsiteX50" fmla="*/ 2338938 w 7658501"/>
              <a:gd name="connsiteY50" fmla="*/ 3570973 h 4114800"/>
              <a:gd name="connsiteX51" fmla="*/ 2194560 w 7658501"/>
              <a:gd name="connsiteY51" fmla="*/ 3416969 h 4114800"/>
              <a:gd name="connsiteX52" fmla="*/ 2050181 w 7658501"/>
              <a:gd name="connsiteY52" fmla="*/ 3272590 h 4114800"/>
              <a:gd name="connsiteX53" fmla="*/ 1944303 w 7658501"/>
              <a:gd name="connsiteY53" fmla="*/ 3214838 h 4114800"/>
              <a:gd name="connsiteX54" fmla="*/ 1944303 w 7658501"/>
              <a:gd name="connsiteY54" fmla="*/ 3089710 h 4114800"/>
              <a:gd name="connsiteX55" fmla="*/ 1944303 w 7658501"/>
              <a:gd name="connsiteY55" fmla="*/ 2926080 h 4114800"/>
              <a:gd name="connsiteX56" fmla="*/ 1848050 w 7658501"/>
              <a:gd name="connsiteY56" fmla="*/ 2791327 h 4114800"/>
              <a:gd name="connsiteX57" fmla="*/ 1655545 w 7658501"/>
              <a:gd name="connsiteY57" fmla="*/ 2695074 h 4114800"/>
              <a:gd name="connsiteX58" fmla="*/ 1482290 w 7658501"/>
              <a:gd name="connsiteY58" fmla="*/ 2637322 h 4114800"/>
              <a:gd name="connsiteX59" fmla="*/ 1068404 w 7658501"/>
              <a:gd name="connsiteY59" fmla="*/ 2348564 h 4114800"/>
              <a:gd name="connsiteX60" fmla="*/ 741145 w 7658501"/>
              <a:gd name="connsiteY60" fmla="*/ 2117558 h 4114800"/>
              <a:gd name="connsiteX61" fmla="*/ 471637 w 7658501"/>
              <a:gd name="connsiteY61" fmla="*/ 2002055 h 4114800"/>
              <a:gd name="connsiteX62" fmla="*/ 163629 w 7658501"/>
              <a:gd name="connsiteY62" fmla="*/ 1973179 h 4114800"/>
              <a:gd name="connsiteX63" fmla="*/ 0 w 7658501"/>
              <a:gd name="connsiteY63" fmla="*/ 1761423 h 4114800"/>
              <a:gd name="connsiteX64" fmla="*/ 0 w 7658501"/>
              <a:gd name="connsiteY64" fmla="*/ 28876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7658501" h="4114800">
                <a:moveTo>
                  <a:pt x="0" y="28876"/>
                </a:moveTo>
                <a:cubicBezTo>
                  <a:pt x="2406" y="15240"/>
                  <a:pt x="250256" y="0"/>
                  <a:pt x="250256" y="0"/>
                </a:cubicBezTo>
                <a:lnTo>
                  <a:pt x="1472665" y="19251"/>
                </a:lnTo>
                <a:cubicBezTo>
                  <a:pt x="1785486" y="28876"/>
                  <a:pt x="1973179" y="33689"/>
                  <a:pt x="2127183" y="57752"/>
                </a:cubicBezTo>
                <a:cubicBezTo>
                  <a:pt x="2281187" y="81815"/>
                  <a:pt x="2327709" y="141171"/>
                  <a:pt x="2396690" y="163630"/>
                </a:cubicBezTo>
                <a:cubicBezTo>
                  <a:pt x="2465671" y="186089"/>
                  <a:pt x="2465671" y="197319"/>
                  <a:pt x="2541069" y="192506"/>
                </a:cubicBezTo>
                <a:cubicBezTo>
                  <a:pt x="2616467" y="187693"/>
                  <a:pt x="2746408" y="150796"/>
                  <a:pt x="2849077" y="134754"/>
                </a:cubicBezTo>
                <a:cubicBezTo>
                  <a:pt x="2951747" y="118712"/>
                  <a:pt x="3100938" y="104274"/>
                  <a:pt x="3157086" y="96253"/>
                </a:cubicBezTo>
                <a:cubicBezTo>
                  <a:pt x="3213234" y="88232"/>
                  <a:pt x="3158691" y="91441"/>
                  <a:pt x="3185962" y="86628"/>
                </a:cubicBezTo>
                <a:cubicBezTo>
                  <a:pt x="3213234" y="81815"/>
                  <a:pt x="3288631" y="41710"/>
                  <a:pt x="3320715" y="67377"/>
                </a:cubicBezTo>
                <a:cubicBezTo>
                  <a:pt x="3352799" y="93044"/>
                  <a:pt x="3362425" y="181276"/>
                  <a:pt x="3378467" y="240632"/>
                </a:cubicBezTo>
                <a:cubicBezTo>
                  <a:pt x="3394509" y="299988"/>
                  <a:pt x="3407343" y="340093"/>
                  <a:pt x="3416968" y="423512"/>
                </a:cubicBezTo>
                <a:cubicBezTo>
                  <a:pt x="3426593" y="506931"/>
                  <a:pt x="3420176" y="660936"/>
                  <a:pt x="3436218" y="741146"/>
                </a:cubicBezTo>
                <a:cubicBezTo>
                  <a:pt x="3452260" y="821356"/>
                  <a:pt x="3455469" y="843815"/>
                  <a:pt x="3513221" y="904775"/>
                </a:cubicBezTo>
                <a:cubicBezTo>
                  <a:pt x="3570973" y="965735"/>
                  <a:pt x="3702518" y="1037925"/>
                  <a:pt x="3782728" y="1106906"/>
                </a:cubicBezTo>
                <a:cubicBezTo>
                  <a:pt x="3862938" y="1175887"/>
                  <a:pt x="3935128" y="1227221"/>
                  <a:pt x="3994484" y="1318661"/>
                </a:cubicBezTo>
                <a:cubicBezTo>
                  <a:pt x="4053840" y="1410101"/>
                  <a:pt x="4090737" y="1551272"/>
                  <a:pt x="4138863" y="1655546"/>
                </a:cubicBezTo>
                <a:cubicBezTo>
                  <a:pt x="4186989" y="1759820"/>
                  <a:pt x="4215865" y="1859280"/>
                  <a:pt x="4283242" y="1944303"/>
                </a:cubicBezTo>
                <a:cubicBezTo>
                  <a:pt x="4350619" y="2029326"/>
                  <a:pt x="4483768" y="2112745"/>
                  <a:pt x="4543124" y="2165684"/>
                </a:cubicBezTo>
                <a:cubicBezTo>
                  <a:pt x="4602480" y="2218623"/>
                  <a:pt x="4602479" y="2247499"/>
                  <a:pt x="4639376" y="2261937"/>
                </a:cubicBezTo>
                <a:cubicBezTo>
                  <a:pt x="4676273" y="2276375"/>
                  <a:pt x="4726004" y="2284396"/>
                  <a:pt x="4764505" y="2252312"/>
                </a:cubicBezTo>
                <a:cubicBezTo>
                  <a:pt x="4803006" y="2220228"/>
                  <a:pt x="4844716" y="2146434"/>
                  <a:pt x="4870383" y="2069432"/>
                </a:cubicBezTo>
                <a:cubicBezTo>
                  <a:pt x="4896050" y="1992430"/>
                  <a:pt x="4905675" y="1860884"/>
                  <a:pt x="4918509" y="1790299"/>
                </a:cubicBezTo>
                <a:cubicBezTo>
                  <a:pt x="4931343" y="1719714"/>
                  <a:pt x="4923322" y="1679608"/>
                  <a:pt x="4947385" y="1645920"/>
                </a:cubicBezTo>
                <a:cubicBezTo>
                  <a:pt x="4971448" y="1612232"/>
                  <a:pt x="5022783" y="1592982"/>
                  <a:pt x="5062888" y="1588169"/>
                </a:cubicBezTo>
                <a:cubicBezTo>
                  <a:pt x="5102993" y="1583356"/>
                  <a:pt x="5155932" y="1584960"/>
                  <a:pt x="5188016" y="1617044"/>
                </a:cubicBezTo>
                <a:cubicBezTo>
                  <a:pt x="5220100" y="1649128"/>
                  <a:pt x="5207267" y="1729339"/>
                  <a:pt x="5255393" y="1780674"/>
                </a:cubicBezTo>
                <a:cubicBezTo>
                  <a:pt x="5303519" y="1832009"/>
                  <a:pt x="5412606" y="1889760"/>
                  <a:pt x="5476774" y="1925053"/>
                </a:cubicBezTo>
                <a:cubicBezTo>
                  <a:pt x="5540942" y="1960346"/>
                  <a:pt x="5608320" y="1939491"/>
                  <a:pt x="5640404" y="1992430"/>
                </a:cubicBezTo>
                <a:cubicBezTo>
                  <a:pt x="5672488" y="2045369"/>
                  <a:pt x="5664467" y="2176914"/>
                  <a:pt x="5669280" y="2242687"/>
                </a:cubicBezTo>
                <a:cubicBezTo>
                  <a:pt x="5674093" y="2308460"/>
                  <a:pt x="5688531" y="2335731"/>
                  <a:pt x="5669280" y="2387066"/>
                </a:cubicBezTo>
                <a:cubicBezTo>
                  <a:pt x="5650029" y="2438401"/>
                  <a:pt x="5579443" y="2496152"/>
                  <a:pt x="5553776" y="2550695"/>
                </a:cubicBezTo>
                <a:cubicBezTo>
                  <a:pt x="5528109" y="2605238"/>
                  <a:pt x="5486399" y="2654968"/>
                  <a:pt x="5515275" y="2714324"/>
                </a:cubicBezTo>
                <a:cubicBezTo>
                  <a:pt x="5544151" y="2773680"/>
                  <a:pt x="5616341" y="2869933"/>
                  <a:pt x="5727031" y="2906830"/>
                </a:cubicBezTo>
                <a:cubicBezTo>
                  <a:pt x="5837721" y="2943727"/>
                  <a:pt x="6067123" y="2940519"/>
                  <a:pt x="6179418" y="2935706"/>
                </a:cubicBezTo>
                <a:cubicBezTo>
                  <a:pt x="6291713" y="2930893"/>
                  <a:pt x="6341444" y="2890788"/>
                  <a:pt x="6400800" y="2877954"/>
                </a:cubicBezTo>
                <a:cubicBezTo>
                  <a:pt x="6460156" y="2865120"/>
                  <a:pt x="6468176" y="2861912"/>
                  <a:pt x="6535553" y="2858703"/>
                </a:cubicBezTo>
                <a:cubicBezTo>
                  <a:pt x="6602930" y="2855494"/>
                  <a:pt x="6739288" y="2853890"/>
                  <a:pt x="6805061" y="2858703"/>
                </a:cubicBezTo>
                <a:cubicBezTo>
                  <a:pt x="6870834" y="2863516"/>
                  <a:pt x="6877250" y="2858703"/>
                  <a:pt x="6930189" y="2887579"/>
                </a:cubicBezTo>
                <a:cubicBezTo>
                  <a:pt x="6983128" y="2916455"/>
                  <a:pt x="7050505" y="2996665"/>
                  <a:pt x="7122694" y="3031958"/>
                </a:cubicBezTo>
                <a:cubicBezTo>
                  <a:pt x="7194883" y="3067251"/>
                  <a:pt x="7281511" y="3081689"/>
                  <a:pt x="7363326" y="3099335"/>
                </a:cubicBezTo>
                <a:cubicBezTo>
                  <a:pt x="7445141" y="3116981"/>
                  <a:pt x="7568665" y="3131419"/>
                  <a:pt x="7613583" y="3137836"/>
                </a:cubicBezTo>
                <a:cubicBezTo>
                  <a:pt x="7658501" y="3144253"/>
                  <a:pt x="7629625" y="2988644"/>
                  <a:pt x="7632833" y="3137836"/>
                </a:cubicBezTo>
                <a:lnTo>
                  <a:pt x="7620000" y="4114800"/>
                </a:lnTo>
                <a:lnTo>
                  <a:pt x="2514600" y="4114800"/>
                </a:lnTo>
                <a:lnTo>
                  <a:pt x="2704698" y="3917482"/>
                </a:lnTo>
                <a:cubicBezTo>
                  <a:pt x="2731969" y="3880585"/>
                  <a:pt x="2765658" y="3834063"/>
                  <a:pt x="2772075" y="3801979"/>
                </a:cubicBezTo>
                <a:cubicBezTo>
                  <a:pt x="2778492" y="3769895"/>
                  <a:pt x="2775284" y="3745832"/>
                  <a:pt x="2743200" y="3724977"/>
                </a:cubicBezTo>
                <a:cubicBezTo>
                  <a:pt x="2711116" y="3704122"/>
                  <a:pt x="2629301" y="3686476"/>
                  <a:pt x="2579570" y="3676851"/>
                </a:cubicBezTo>
                <a:cubicBezTo>
                  <a:pt x="2529839" y="3667226"/>
                  <a:pt x="2484921" y="3684872"/>
                  <a:pt x="2444816" y="3667226"/>
                </a:cubicBezTo>
                <a:cubicBezTo>
                  <a:pt x="2404711" y="3649580"/>
                  <a:pt x="2380647" y="3612682"/>
                  <a:pt x="2338938" y="3570973"/>
                </a:cubicBezTo>
                <a:cubicBezTo>
                  <a:pt x="2297229" y="3529264"/>
                  <a:pt x="2242686" y="3466700"/>
                  <a:pt x="2194560" y="3416969"/>
                </a:cubicBezTo>
                <a:cubicBezTo>
                  <a:pt x="2146434" y="3367239"/>
                  <a:pt x="2091890" y="3306278"/>
                  <a:pt x="2050181" y="3272590"/>
                </a:cubicBezTo>
                <a:cubicBezTo>
                  <a:pt x="2008472" y="3238902"/>
                  <a:pt x="1961949" y="3245318"/>
                  <a:pt x="1944303" y="3214838"/>
                </a:cubicBezTo>
                <a:cubicBezTo>
                  <a:pt x="1926657" y="3184358"/>
                  <a:pt x="1944303" y="3089710"/>
                  <a:pt x="1944303" y="3089710"/>
                </a:cubicBezTo>
                <a:cubicBezTo>
                  <a:pt x="1944303" y="3041584"/>
                  <a:pt x="1960345" y="2975811"/>
                  <a:pt x="1944303" y="2926080"/>
                </a:cubicBezTo>
                <a:cubicBezTo>
                  <a:pt x="1928261" y="2876349"/>
                  <a:pt x="1896176" y="2829828"/>
                  <a:pt x="1848050" y="2791327"/>
                </a:cubicBezTo>
                <a:cubicBezTo>
                  <a:pt x="1799924" y="2752826"/>
                  <a:pt x="1716505" y="2720742"/>
                  <a:pt x="1655545" y="2695074"/>
                </a:cubicBezTo>
                <a:cubicBezTo>
                  <a:pt x="1594585" y="2669407"/>
                  <a:pt x="1580147" y="2695074"/>
                  <a:pt x="1482290" y="2637322"/>
                </a:cubicBezTo>
                <a:cubicBezTo>
                  <a:pt x="1384433" y="2579570"/>
                  <a:pt x="1068404" y="2348564"/>
                  <a:pt x="1068404" y="2348564"/>
                </a:cubicBezTo>
                <a:cubicBezTo>
                  <a:pt x="944880" y="2261937"/>
                  <a:pt x="840606" y="2175309"/>
                  <a:pt x="741145" y="2117558"/>
                </a:cubicBezTo>
                <a:cubicBezTo>
                  <a:pt x="641684" y="2059807"/>
                  <a:pt x="567890" y="2026118"/>
                  <a:pt x="471637" y="2002055"/>
                </a:cubicBezTo>
                <a:cubicBezTo>
                  <a:pt x="375384" y="1977992"/>
                  <a:pt x="242235" y="2013284"/>
                  <a:pt x="163629" y="1973179"/>
                </a:cubicBezTo>
                <a:cubicBezTo>
                  <a:pt x="85023" y="1933074"/>
                  <a:pt x="27271" y="2087078"/>
                  <a:pt x="0" y="1761423"/>
                </a:cubicBezTo>
                <a:lnTo>
                  <a:pt x="0" y="28876"/>
                </a:lnTo>
                <a:close/>
              </a:path>
            </a:pathLst>
          </a:custGeom>
          <a:solidFill>
            <a:srgbClr val="00FF00">
              <a:alpha val="32000"/>
            </a:srgbClr>
          </a:solidFill>
          <a:ln>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p:cNvSpPr txBox="1">
            <a:spLocks noChangeArrowheads="1"/>
          </p:cNvSpPr>
          <p:nvPr/>
        </p:nvSpPr>
        <p:spPr bwMode="auto">
          <a:xfrm>
            <a:off x="2514600" y="4572000"/>
            <a:ext cx="1114425" cy="369888"/>
          </a:xfrm>
          <a:prstGeom prst="rect">
            <a:avLst/>
          </a:prstGeom>
          <a:noFill/>
          <a:ln w="9525">
            <a:noFill/>
            <a:miter lim="800000"/>
            <a:headEnd/>
            <a:tailEnd/>
          </a:ln>
        </p:spPr>
        <p:txBody>
          <a:bodyPr wrap="none">
            <a:spAutoFit/>
          </a:bodyPr>
          <a:lstStyle/>
          <a:p>
            <a:r>
              <a:rPr lang="en-US" b="1">
                <a:solidFill>
                  <a:srgbClr val="00FF00"/>
                </a:solidFill>
                <a:cs typeface="Arial" charset="0"/>
              </a:rPr>
              <a:t>RH&gt;80%</a:t>
            </a:r>
          </a:p>
        </p:txBody>
      </p:sp>
      <p:sp>
        <p:nvSpPr>
          <p:cNvPr id="15" name="Rectangle 14"/>
          <p:cNvSpPr/>
          <p:nvPr/>
        </p:nvSpPr>
        <p:spPr>
          <a:xfrm>
            <a:off x="64770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171" name="TextBox 16"/>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cxnSp>
        <p:nvCxnSpPr>
          <p:cNvPr id="22" name="Straight Connector 21"/>
          <p:cNvCxnSpPr>
            <a:endCxn id="3075" idx="0"/>
          </p:cNvCxnSpPr>
          <p:nvPr/>
        </p:nvCxnSpPr>
        <p:spPr>
          <a:xfrm rot="16200000" flipV="1">
            <a:off x="2019300" y="3695700"/>
            <a:ext cx="51054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flipH="1" flipV="1">
            <a:off x="952500" y="3695700"/>
            <a:ext cx="510540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92174" name="TextBox 12"/>
          <p:cNvSpPr txBox="1">
            <a:spLocks noChangeArrowheads="1"/>
          </p:cNvSpPr>
          <p:nvPr/>
        </p:nvSpPr>
        <p:spPr bwMode="auto">
          <a:xfrm>
            <a:off x="3276600" y="1295400"/>
            <a:ext cx="1544638" cy="646113"/>
          </a:xfrm>
          <a:prstGeom prst="rect">
            <a:avLst/>
          </a:prstGeom>
          <a:noFill/>
          <a:ln w="9525">
            <a:noFill/>
            <a:miter lim="800000"/>
            <a:headEnd/>
            <a:tailEnd/>
          </a:ln>
        </p:spPr>
        <p:txBody>
          <a:bodyPr wrap="none">
            <a:spAutoFit/>
          </a:bodyPr>
          <a:lstStyle/>
          <a:p>
            <a:pPr algn="ctr"/>
            <a:r>
              <a:rPr lang="en-US" b="1">
                <a:solidFill>
                  <a:srgbClr val="FF0000"/>
                </a:solidFill>
                <a:cs typeface="Arial" charset="0"/>
              </a:rPr>
              <a:t>Heavy Snow</a:t>
            </a:r>
          </a:p>
          <a:p>
            <a:pPr algn="ctr"/>
            <a:r>
              <a:rPr lang="en-US" b="1">
                <a:solidFill>
                  <a:srgbClr val="FF0000"/>
                </a:solidFill>
                <a:cs typeface="Arial" charset="0"/>
              </a:rPr>
              <a:t>Band</a:t>
            </a:r>
          </a:p>
        </p:txBody>
      </p:sp>
      <p:sp>
        <p:nvSpPr>
          <p:cNvPr id="92175" name="TextBox 15"/>
          <p:cNvSpPr txBox="1">
            <a:spLocks noChangeArrowheads="1"/>
          </p:cNvSpPr>
          <p:nvPr/>
        </p:nvSpPr>
        <p:spPr bwMode="auto">
          <a:xfrm>
            <a:off x="762000" y="6400800"/>
            <a:ext cx="331788"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N</a:t>
            </a:r>
          </a:p>
        </p:txBody>
      </p:sp>
      <p:sp>
        <p:nvSpPr>
          <p:cNvPr id="92176" name="TextBox 20"/>
          <p:cNvSpPr txBox="1">
            <a:spLocks noChangeArrowheads="1"/>
          </p:cNvSpPr>
          <p:nvPr/>
        </p:nvSpPr>
        <p:spPr bwMode="auto">
          <a:xfrm>
            <a:off x="8077200" y="6400800"/>
            <a:ext cx="320675" cy="338138"/>
          </a:xfrm>
          <a:prstGeom prst="rect">
            <a:avLst/>
          </a:prstGeom>
          <a:noFill/>
          <a:ln w="9525">
            <a:noFill/>
            <a:miter lim="800000"/>
            <a:headEnd/>
            <a:tailEnd/>
          </a:ln>
        </p:spPr>
        <p:txBody>
          <a:bodyPr wrap="none">
            <a:spAutoFit/>
          </a:bodyPr>
          <a:lstStyle/>
          <a:p>
            <a:r>
              <a:rPr lang="en-US" sz="1600" b="1">
                <a:solidFill>
                  <a:srgbClr val="FF0000"/>
                </a:solidFill>
                <a:cs typeface="Arial" charset="0"/>
              </a:rPr>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94211"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Water Vapor/One Hour Lightning Distribution: 21Z 8 Mar 2009</a:t>
            </a:r>
          </a:p>
        </p:txBody>
      </p:sp>
      <p:pic>
        <p:nvPicPr>
          <p:cNvPr id="94212" name="Picture 2" descr="\\APX-S-FILESVR\HOME\john.boris\My Documents\Downloads\Presentation Images\21zltg.png"/>
          <p:cNvPicPr>
            <a:picLocks noChangeAspect="1" noChangeArrowheads="1"/>
          </p:cNvPicPr>
          <p:nvPr/>
        </p:nvPicPr>
        <p:blipFill>
          <a:blip r:embed="rId3"/>
          <a:srcRect/>
          <a:stretch>
            <a:fillRect/>
          </a:stretch>
        </p:blipFill>
        <p:spPr bwMode="auto">
          <a:xfrm>
            <a:off x="762000" y="1143000"/>
            <a:ext cx="7620000" cy="558165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96259"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Water Vapor/One Hour Lightning Distribution: 22Z 8 Mar 2009</a:t>
            </a:r>
          </a:p>
        </p:txBody>
      </p:sp>
      <p:pic>
        <p:nvPicPr>
          <p:cNvPr id="96260" name="Picture 2" descr="\\APX-S-FILESVR\HOME\john.boris\My Documents\Downloads\Presentation Images\22zltg.png"/>
          <p:cNvPicPr>
            <a:picLocks noChangeAspect="1" noChangeArrowheads="1"/>
          </p:cNvPicPr>
          <p:nvPr/>
        </p:nvPicPr>
        <p:blipFill>
          <a:blip r:embed="rId3"/>
          <a:srcRect/>
          <a:stretch>
            <a:fillRect/>
          </a:stretch>
        </p:blipFill>
        <p:spPr bwMode="auto">
          <a:xfrm>
            <a:off x="762000" y="1143000"/>
            <a:ext cx="7620000" cy="5581650"/>
          </a:xfrm>
          <a:prstGeom prst="rect">
            <a:avLst/>
          </a:prstGeom>
          <a:noFill/>
          <a:ln w="9525">
            <a:solidFill>
              <a:schemeClr val="accent1"/>
            </a:solidFill>
            <a:miter lim="800000"/>
            <a:headEnd/>
            <a:tailEnd/>
          </a:ln>
        </p:spPr>
      </p:pic>
      <p:sp>
        <p:nvSpPr>
          <p:cNvPr id="5" name="Oval 4"/>
          <p:cNvSpPr/>
          <p:nvPr/>
        </p:nvSpPr>
        <p:spPr>
          <a:xfrm>
            <a:off x="4800600" y="3657600"/>
            <a:ext cx="609600" cy="4572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98307"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Water Vapor/One Hour Lightning Distribution: 23Z 8 Mar 2009</a:t>
            </a:r>
          </a:p>
        </p:txBody>
      </p:sp>
      <p:pic>
        <p:nvPicPr>
          <p:cNvPr id="98308" name="Picture 2" descr="\\APX-S-FILESVR\HOME\john.boris\My Documents\Downloads\Presentation Images\23zltg.png"/>
          <p:cNvPicPr>
            <a:picLocks noChangeAspect="1" noChangeArrowheads="1"/>
          </p:cNvPicPr>
          <p:nvPr/>
        </p:nvPicPr>
        <p:blipFill>
          <a:blip r:embed="rId3"/>
          <a:srcRect/>
          <a:stretch>
            <a:fillRect/>
          </a:stretch>
        </p:blipFill>
        <p:spPr bwMode="auto">
          <a:xfrm>
            <a:off x="762000" y="1143000"/>
            <a:ext cx="7620000" cy="5581650"/>
          </a:xfrm>
          <a:prstGeom prst="rect">
            <a:avLst/>
          </a:prstGeom>
          <a:noFill/>
          <a:ln w="9525">
            <a:solidFill>
              <a:schemeClr val="accent1"/>
            </a:solidFill>
            <a:miter lim="800000"/>
            <a:headEnd/>
            <a:tailEnd/>
          </a:ln>
        </p:spPr>
      </p:pic>
      <p:sp>
        <p:nvSpPr>
          <p:cNvPr id="5" name="Oval 4"/>
          <p:cNvSpPr/>
          <p:nvPr/>
        </p:nvSpPr>
        <p:spPr>
          <a:xfrm>
            <a:off x="4876800" y="3733800"/>
            <a:ext cx="609600" cy="4572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100355"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Water Vapor/One Hour Lightning Distribution: 00Z 9 Mar 2009</a:t>
            </a:r>
          </a:p>
        </p:txBody>
      </p:sp>
      <p:pic>
        <p:nvPicPr>
          <p:cNvPr id="100356" name="Picture 2" descr="\\APX-S-FILESVR\HOME\john.boris\My Documents\Downloads\Presentation Images\00zltg.png"/>
          <p:cNvPicPr>
            <a:picLocks noChangeAspect="1" noChangeArrowheads="1"/>
          </p:cNvPicPr>
          <p:nvPr/>
        </p:nvPicPr>
        <p:blipFill>
          <a:blip r:embed="rId3"/>
          <a:srcRect/>
          <a:stretch>
            <a:fillRect/>
          </a:stretch>
        </p:blipFill>
        <p:spPr bwMode="auto">
          <a:xfrm>
            <a:off x="762000" y="1143000"/>
            <a:ext cx="7620000" cy="558165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102403" name="TextBox 6"/>
          <p:cNvSpPr txBox="1">
            <a:spLocks noChangeArrowheads="1"/>
          </p:cNvSpPr>
          <p:nvPr/>
        </p:nvSpPr>
        <p:spPr bwMode="auto">
          <a:xfrm>
            <a:off x="457200" y="762000"/>
            <a:ext cx="79248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Water Vapor/One Hour Lightning Distribution: 02Z 9 Mar 2009</a:t>
            </a:r>
          </a:p>
        </p:txBody>
      </p:sp>
      <p:pic>
        <p:nvPicPr>
          <p:cNvPr id="102404" name="Picture 2" descr="\\APX-S-FILESVR\HOME\john.boris\My Documents\Downloads\Presentation Images\02zltg.png"/>
          <p:cNvPicPr>
            <a:picLocks noChangeAspect="1" noChangeArrowheads="1"/>
          </p:cNvPicPr>
          <p:nvPr/>
        </p:nvPicPr>
        <p:blipFill>
          <a:blip r:embed="rId3"/>
          <a:srcRect/>
          <a:stretch>
            <a:fillRect/>
          </a:stretch>
        </p:blipFill>
        <p:spPr bwMode="auto">
          <a:xfrm>
            <a:off x="762000" y="1143000"/>
            <a:ext cx="7620000" cy="5581650"/>
          </a:xfrm>
          <a:prstGeom prst="rect">
            <a:avLst/>
          </a:prstGeom>
          <a:noFill/>
          <a:ln w="9525">
            <a:solidFill>
              <a:schemeClr val="accent1"/>
            </a:solidFill>
            <a:miter lim="800000"/>
            <a:headEnd/>
            <a:tailEnd/>
          </a:ln>
        </p:spPr>
      </p:pic>
      <p:sp>
        <p:nvSpPr>
          <p:cNvPr id="5" name="Oval 4"/>
          <p:cNvSpPr/>
          <p:nvPr/>
        </p:nvSpPr>
        <p:spPr>
          <a:xfrm>
            <a:off x="5029200" y="3352800"/>
            <a:ext cx="609600" cy="4572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3914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pic>
        <p:nvPicPr>
          <p:cNvPr id="9218" name="Picture 2" descr="K:\Presentation Images\radarobs0205z9Mar.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a:solidFill>
              <a:schemeClr val="bg2">
                <a:lumMod val="25000"/>
              </a:schemeClr>
            </a:solidFill>
          </a:ln>
        </p:spPr>
      </p:pic>
      <p:sp>
        <p:nvSpPr>
          <p:cNvPr id="12" name="Oval 11"/>
          <p:cNvSpPr/>
          <p:nvPr/>
        </p:nvSpPr>
        <p:spPr>
          <a:xfrm rot="20600147">
            <a:off x="2278063" y="3101975"/>
            <a:ext cx="4337050" cy="1646238"/>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454" name="TextBox 6"/>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Reflectivity/Surface Observations</a:t>
            </a:r>
          </a:p>
        </p:txBody>
      </p:sp>
      <p:sp>
        <p:nvSpPr>
          <p:cNvPr id="104455"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229600" y="304800"/>
            <a:ext cx="762000" cy="381000"/>
          </a:xfrm>
          <a:prstGeom prst="rect">
            <a:avLst/>
          </a:prstGeom>
          <a:solidFill>
            <a:schemeClr val="accent1">
              <a:alpha val="2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106500" name="TextBox 6"/>
          <p:cNvSpPr txBox="1">
            <a:spLocks noChangeArrowheads="1"/>
          </p:cNvSpPr>
          <p:nvPr/>
        </p:nvSpPr>
        <p:spPr bwMode="auto">
          <a:xfrm>
            <a:off x="457200" y="762000"/>
            <a:ext cx="6096000" cy="338138"/>
          </a:xfrm>
          <a:prstGeom prst="rect">
            <a:avLst/>
          </a:prstGeom>
          <a:noFill/>
          <a:ln w="9525">
            <a:noFill/>
            <a:miter lim="800000"/>
            <a:headEnd/>
            <a:tailEnd/>
          </a:ln>
        </p:spPr>
        <p:txBody>
          <a:bodyPr>
            <a:spAutoFit/>
          </a:bodyPr>
          <a:lstStyle/>
          <a:p>
            <a:r>
              <a:rPr lang="en-US" sz="1600" b="1">
                <a:solidFill>
                  <a:schemeClr val="bg1"/>
                </a:solidFill>
                <a:latin typeface="Candara" pitchFamily="34" charset="0"/>
              </a:rPr>
              <a:t>KAPX Reflectivity/Surface Observations</a:t>
            </a:r>
          </a:p>
        </p:txBody>
      </p:sp>
      <p:sp>
        <p:nvSpPr>
          <p:cNvPr id="106501" name="TextBox 8"/>
          <p:cNvSpPr txBox="1">
            <a:spLocks noChangeArrowheads="1"/>
          </p:cNvSpPr>
          <p:nvPr/>
        </p:nvSpPr>
        <p:spPr bwMode="auto">
          <a:xfrm>
            <a:off x="3352800" y="304800"/>
            <a:ext cx="5638800" cy="400050"/>
          </a:xfrm>
          <a:prstGeom prst="rect">
            <a:avLst/>
          </a:prstGeom>
          <a:noFill/>
          <a:ln w="9525">
            <a:noFill/>
            <a:miter lim="800000"/>
            <a:headEnd/>
            <a:tailEnd/>
          </a:ln>
        </p:spPr>
        <p:txBody>
          <a:bodyPr>
            <a:spAutoFit/>
          </a:bodyPr>
          <a:lstStyle/>
          <a:p>
            <a:pPr algn="r"/>
            <a:r>
              <a:rPr lang="en-US" sz="2000" b="1">
                <a:solidFill>
                  <a:schemeClr val="bg1"/>
                </a:solidFill>
                <a:latin typeface="Candara" pitchFamily="34" charset="0"/>
              </a:rPr>
              <a:t>18Z	20Z	22Z	00Z	02Z	04Z</a:t>
            </a:r>
          </a:p>
        </p:txBody>
      </p:sp>
      <p:pic>
        <p:nvPicPr>
          <p:cNvPr id="3074" name="Picture 2" descr="K:\Presentation Images\radar9Mar0345z.png"/>
          <p:cNvPicPr>
            <a:picLocks noChangeAspect="1" noChangeArrowheads="1"/>
          </p:cNvPicPr>
          <p:nvPr/>
        </p:nvPicPr>
        <p:blipFill>
          <a:blip r:embed="rId3"/>
          <a:srcRect/>
          <a:stretch>
            <a:fillRect/>
          </a:stretch>
        </p:blipFill>
        <p:spPr bwMode="auto">
          <a:xfrm>
            <a:off x="762000" y="1143000"/>
            <a:ext cx="7620000" cy="5562600"/>
          </a:xfrm>
          <a:prstGeom prst="rect">
            <a:avLst/>
          </a:prstGeom>
          <a:noFill/>
          <a:ln>
            <a:solidFill>
              <a:schemeClr val="bg2">
                <a:lumMod val="25000"/>
              </a:schemeClr>
            </a:solidFill>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Event”</a:t>
            </a:r>
          </a:p>
        </p:txBody>
      </p:sp>
      <p:sp>
        <p:nvSpPr>
          <p:cNvPr id="108547" name="TextBox 6"/>
          <p:cNvSpPr txBox="1">
            <a:spLocks noChangeArrowheads="1"/>
          </p:cNvSpPr>
          <p:nvPr/>
        </p:nvSpPr>
        <p:spPr bwMode="auto">
          <a:xfrm>
            <a:off x="457200" y="762000"/>
            <a:ext cx="6096000" cy="369888"/>
          </a:xfrm>
          <a:prstGeom prst="rect">
            <a:avLst/>
          </a:prstGeom>
          <a:noFill/>
          <a:ln w="9525">
            <a:noFill/>
            <a:miter lim="800000"/>
            <a:headEnd/>
            <a:tailEnd/>
          </a:ln>
        </p:spPr>
        <p:txBody>
          <a:bodyPr>
            <a:spAutoFit/>
          </a:bodyPr>
          <a:lstStyle/>
          <a:p>
            <a:r>
              <a:rPr lang="en-US" b="1">
                <a:solidFill>
                  <a:schemeClr val="bg1"/>
                </a:solidFill>
                <a:latin typeface="Candara" pitchFamily="34" charset="0"/>
              </a:rPr>
              <a:t>KAPX Reflectivity Loop: 1901z 8 Mar -- 0457z 9 Mar 2009</a:t>
            </a:r>
          </a:p>
        </p:txBody>
      </p:sp>
      <p:pic>
        <p:nvPicPr>
          <p:cNvPr id="108548" name="Picture 2" descr="K:\radar_loop.gif"/>
          <p:cNvPicPr>
            <a:picLocks noChangeAspect="1" noChangeArrowheads="1" noCrop="1"/>
          </p:cNvPicPr>
          <p:nvPr/>
        </p:nvPicPr>
        <p:blipFill>
          <a:blip r:embed="rId3"/>
          <a:srcRect/>
          <a:stretch>
            <a:fillRect/>
          </a:stretch>
        </p:blipFill>
        <p:spPr bwMode="auto">
          <a:xfrm>
            <a:off x="762000" y="1143000"/>
            <a:ext cx="7620000" cy="55626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04800"/>
            <a:ext cx="2255838" cy="412750"/>
          </a:xfrm>
          <a:prstGeom prst="rect">
            <a:avLst/>
          </a:prstGeom>
        </p:spPr>
        <p:txBody>
          <a:bodyPr>
            <a:spAutoFit/>
          </a:bodyPr>
          <a:lstStyle/>
          <a:p>
            <a:pPr fontAlgn="auto">
              <a:spcBef>
                <a:spcPts val="0"/>
              </a:spcBef>
              <a:spcAft>
                <a:spcPts val="0"/>
              </a:spcAft>
              <a:defRPr/>
            </a:pPr>
            <a:r>
              <a:rPr lang="en-US" sz="2000" b="1" u="sng" dirty="0">
                <a:solidFill>
                  <a:schemeClr val="tx2"/>
                </a:solidFill>
                <a:latin typeface="+mj-lt"/>
              </a:rPr>
              <a:t>The Aftermath</a:t>
            </a:r>
          </a:p>
        </p:txBody>
      </p:sp>
      <p:pic>
        <p:nvPicPr>
          <p:cNvPr id="110595" name="Picture 2" descr="E:\Presentation Images\8-9 March 2009 Snow Event.png"/>
          <p:cNvPicPr>
            <a:picLocks noChangeAspect="1" noChangeArrowheads="1"/>
          </p:cNvPicPr>
          <p:nvPr/>
        </p:nvPicPr>
        <p:blipFill>
          <a:blip r:embed="rId3"/>
          <a:srcRect/>
          <a:stretch>
            <a:fillRect/>
          </a:stretch>
        </p:blipFill>
        <p:spPr bwMode="auto">
          <a:xfrm>
            <a:off x="152400" y="990600"/>
            <a:ext cx="5943600" cy="5334000"/>
          </a:xfrm>
          <a:prstGeom prst="rect">
            <a:avLst/>
          </a:prstGeom>
          <a:noFill/>
          <a:ln w="9525">
            <a:solidFill>
              <a:schemeClr val="accent1"/>
            </a:solidFill>
            <a:miter lim="800000"/>
            <a:headEnd/>
            <a:tailEnd/>
          </a:ln>
        </p:spPr>
      </p:pic>
      <p:sp>
        <p:nvSpPr>
          <p:cNvPr id="110596" name="TextBox 4"/>
          <p:cNvSpPr txBox="1">
            <a:spLocks noChangeArrowheads="1"/>
          </p:cNvSpPr>
          <p:nvPr/>
        </p:nvSpPr>
        <p:spPr bwMode="auto">
          <a:xfrm>
            <a:off x="6172200" y="990600"/>
            <a:ext cx="2819400" cy="5334000"/>
          </a:xfrm>
          <a:prstGeom prst="rect">
            <a:avLst/>
          </a:prstGeom>
          <a:solidFill>
            <a:schemeClr val="accent1">
              <a:alpha val="72940"/>
            </a:schemeClr>
          </a:solidFill>
          <a:ln w="9525">
            <a:solidFill>
              <a:schemeClr val="bg1"/>
            </a:solidFill>
            <a:miter lim="800000"/>
            <a:headEnd/>
            <a:tailEnd/>
          </a:ln>
        </p:spPr>
        <p:txBody>
          <a:bodyPr>
            <a:spAutoFit/>
          </a:bodyPr>
          <a:lstStyle/>
          <a:p>
            <a:pPr algn="just"/>
            <a:r>
              <a:rPr lang="en-US" sz="1600" b="1" u="sng">
                <a:solidFill>
                  <a:schemeClr val="bg1"/>
                </a:solidFill>
                <a:latin typeface="Candara" pitchFamily="34" charset="0"/>
              </a:rPr>
              <a:t>Summary</a:t>
            </a:r>
          </a:p>
          <a:p>
            <a:pPr algn="just"/>
            <a:endParaRPr lang="en-US" sz="1400">
              <a:solidFill>
                <a:schemeClr val="bg1"/>
              </a:solidFill>
              <a:latin typeface="Candara" pitchFamily="34" charset="0"/>
            </a:endParaRPr>
          </a:p>
          <a:p>
            <a:pPr algn="just"/>
            <a:r>
              <a:rPr lang="en-US" sz="1400">
                <a:solidFill>
                  <a:schemeClr val="bg1"/>
                </a:solidFill>
                <a:latin typeface="Candara" pitchFamily="34" charset="0"/>
              </a:rPr>
              <a:t>-- Quick hitting heavy snow event across northern Michigan, bringing snowfall amounts in excess of 12 in (30 cm).</a:t>
            </a:r>
          </a:p>
          <a:p>
            <a:pPr algn="just"/>
            <a:r>
              <a:rPr lang="en-US" sz="1400">
                <a:solidFill>
                  <a:schemeClr val="bg1"/>
                </a:solidFill>
                <a:latin typeface="Candara" pitchFamily="34" charset="0"/>
              </a:rPr>
              <a:t>-- Much of the snow fell in about a six hour time frame, with reported snowfall rates of 2-3 in (5-8 cm)/ hour.</a:t>
            </a:r>
          </a:p>
          <a:p>
            <a:pPr algn="just"/>
            <a:r>
              <a:rPr lang="en-US" sz="1400">
                <a:solidFill>
                  <a:schemeClr val="bg1"/>
                </a:solidFill>
                <a:latin typeface="Candara" pitchFamily="34" charset="0"/>
              </a:rPr>
              <a:t>-- Heavy snowfall driven by a well defined frontogenesis/frontolysis couplet within a mid level deformation axis around north side of strong short wave trough lifting northeast into the upper Great Lakes region, aided by weak stability above resultant frontal zone. </a:t>
            </a:r>
          </a:p>
          <a:p>
            <a:pPr algn="just"/>
            <a:r>
              <a:rPr lang="en-US" sz="1400">
                <a:solidFill>
                  <a:schemeClr val="bg1"/>
                </a:solidFill>
                <a:latin typeface="Candara" pitchFamily="34" charset="0"/>
              </a:rPr>
              <a:t>-- Cooling due to evaporation and melting eroded an initial elevated warm layer, allowing precipitation to change quickly over to heavy snow.</a:t>
            </a:r>
            <a:endParaRPr lang="en-US" sz="1600">
              <a:solidFill>
                <a:schemeClr val="bg1"/>
              </a:solidFill>
              <a:latin typeface="Candara"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RONTNAME" val="Trough"/>
  <p:tag name="DATE" val="3/1/2010 12:57:37 PM"/>
  <p:tag name="WIDTH" val="16.42102"/>
  <p:tag name="HEIGHT" val="116.7158"/>
  <p:tag name="LEFT" val="290.2737"/>
  <p:tag name="TOP" val="301.6421"/>
  <p:tag name="CNT" val="10"/>
  <p:tag name=" 1" val="291.7895"/>
  <p:tag name=" 2" val="297.9789"/>
  <p:tag name=" 3" val="304.1683"/>
  <p:tag name=" 4" val="305.4316"/>
  <p:tag name=" 5" val="306.6946"/>
  <p:tag name=" 6" val="301.8947"/>
  <p:tag name=" 7" val="299.3683"/>
  <p:tag name=" 8" val="296.842"/>
  <p:tag name=" 9" val="293.5579"/>
  <p:tag name=" 10" val="290.2737"/>
  <p:tag name=" 11" val="301.6421"/>
  <p:tag name=" 12" val="316.2316"/>
  <p:tag name=" 13" val="330.821"/>
  <p:tag name=" 14" val="346.3578"/>
  <p:tag name=" 15" val="361.8946"/>
  <p:tag name=" 16" val="382.8631"/>
  <p:tag name=" 17" val="394.863"/>
  <p:tag name=" 18" val="406.863"/>
  <p:tag name=" 19" val="412.6103"/>
  <p:tag name=" 20" val="418.3577"/>
</p:tagLst>
</file>

<file path=ppt/tags/tag2.xml><?xml version="1.0" encoding="utf-8"?>
<p:tagLst xmlns:a="http://schemas.openxmlformats.org/drawingml/2006/main" xmlns:r="http://schemas.openxmlformats.org/officeDocument/2006/relationships" xmlns:p="http://schemas.openxmlformats.org/presentationml/2006/main">
  <p:tag name="FRONTNAME" val="Trough"/>
  <p:tag name="DATE" val="3/1/2010 12:58:15 PM"/>
  <p:tag name="WIDTH" val="43.79772"/>
  <p:tag name="HEIGHT" val="142.9929"/>
  <p:tag name="LEFT" val="541.2375"/>
  <p:tag name="TOP" val="134.2039"/>
  <p:tag name="CNT" val="10"/>
  <p:tag name=" 1" val="585.0352"/>
  <p:tag name=" 2" val="582.9221"/>
  <p:tag name=" 3" val="580.8091"/>
  <p:tag name=" 4" val="577.3513"/>
  <p:tag name=" 5" val="573.8937"/>
  <p:tag name=" 6" val="570.3079"/>
  <p:tag name=" 7" val="564.289"/>
  <p:tag name=" 8" val="558.2699"/>
  <p:tag name=" 9" val="549.7538"/>
  <p:tag name=" 10" val="541.2375"/>
  <p:tag name=" 11" val="134.2039"/>
  <p:tag name=" 12" val="153.0554"/>
  <p:tag name=" 13" val="171.9066"/>
  <p:tag name=" 14" val="187.9209"/>
  <p:tag name=" 15" val="203.935"/>
  <p:tag name=" 16" val="215.4098"/>
  <p:tag name=" 17" val="230.2891"/>
  <p:tag name=" 18" val="245.1685"/>
  <p:tag name=" 19" val="261.1825"/>
  <p:tag name=" 20" val="277.1968"/>
</p:tagLst>
</file>

<file path=ppt/tags/tag3.xml><?xml version="1.0" encoding="utf-8"?>
<p:tagLst xmlns:a="http://schemas.openxmlformats.org/drawingml/2006/main" xmlns:r="http://schemas.openxmlformats.org/officeDocument/2006/relationships" xmlns:p="http://schemas.openxmlformats.org/presentationml/2006/main">
  <p:tag name="FRONTNAME" val="Trough"/>
  <p:tag name="DATE" val="3/1/2010 1:04:08 PM"/>
  <p:tag name="WIDTH" val="150.7701"/>
  <p:tag name="HEIGHT" val="55.72528"/>
  <p:tag name="LEFT" val="65.16693"/>
  <p:tag name="TOP" val="91.73677"/>
  <p:tag name="CNT" val="10"/>
  <p:tag name=" 1" val="215.9369"/>
  <p:tag name=" 2" val="195.7857"/>
  <p:tag name=" 3" val="175.6345"/>
  <p:tag name=" 4" val="155.4832"/>
  <p:tag name=" 5" val="135.3319"/>
  <p:tag name=" 6" val="110.0823"/>
  <p:tag name=" 7" val="95.02953"/>
  <p:tag name=" 8" val="79.97677"/>
  <p:tag name=" 9" val="72.57173"/>
  <p:tag name=" 10" val="65.16693"/>
  <p:tag name=" 11" val="91.73677"/>
  <p:tag name=" 12" val="102.4828"/>
  <p:tag name=" 13" val="113.229"/>
  <p:tag name=" 14" val="121.8517"/>
  <p:tag name=" 15" val="130.4743"/>
  <p:tag name=" 16" val="139.4829"/>
  <p:tag name=" 17" val="143.4725"/>
  <p:tag name=" 18" val="147.462"/>
  <p:tag name=" 19" val="146.6256"/>
  <p:tag name=" 20" val="145.7891"/>
</p:tagLst>
</file>

<file path=ppt/tags/tag4.xml><?xml version="1.0" encoding="utf-8"?>
<p:tagLst xmlns:a="http://schemas.openxmlformats.org/drawingml/2006/main" xmlns:r="http://schemas.openxmlformats.org/officeDocument/2006/relationships" xmlns:p="http://schemas.openxmlformats.org/presentationml/2006/main">
  <p:tag name="FRONTNAME" val="Trough"/>
  <p:tag name="DATE" val="3/1/2010 12:59:39 PM"/>
  <p:tag name="WIDTH" val="156.3831"/>
  <p:tag name="HEIGHT" val="66.76"/>
  <p:tag name="LEFT" val="68.65401"/>
  <p:tag name="TOP" val="101.5982"/>
  <p:tag name="CNT" val="10"/>
  <p:tag name=" 1" val="225.0371"/>
  <p:tag name=" 2" val="206.8405"/>
  <p:tag name=" 3" val="188.6438"/>
  <p:tag name=" 4" val="168.105"/>
  <p:tag name=" 5" val="147.5661"/>
  <p:tag name=" 6" val="118.3795"/>
  <p:tag name=" 7" val="101.8043"/>
  <p:tag name=" 8" val="85.22913"/>
  <p:tag name=" 9" val="76.9415"/>
  <p:tag name=" 10" val="68.65401"/>
  <p:tag name=" 11" val="101.5982"/>
  <p:tag name=" 12" val="115.2449"/>
  <p:tag name=" 13" val="128.8916"/>
  <p:tag name=" 14" val="139.2707"/>
  <p:tag name=" 15" val="149.65"/>
  <p:tag name=" 16" val="159.3886"/>
  <p:tag name=" 17" val="163.8734"/>
  <p:tag name=" 18" val="168.3581"/>
  <p:tag name=" 19" val="167.2689"/>
  <p:tag name=" 20" val="166.1798"/>
</p:tagLst>
</file>

<file path=ppt/tags/tag5.xml><?xml version="1.0" encoding="utf-8"?>
<p:tagLst xmlns:a="http://schemas.openxmlformats.org/drawingml/2006/main" xmlns:r="http://schemas.openxmlformats.org/officeDocument/2006/relationships" xmlns:p="http://schemas.openxmlformats.org/presentationml/2006/main">
  <p:tag name="FRONTNAME" val="Trough"/>
  <p:tag name="DATE" val="3/1/2010 1:00:59 PM"/>
  <p:tag name="WIDTH" val="28.64693"/>
  <p:tag name="HEIGHT" val="105.9961"/>
  <p:tag name="LEFT" val="627.0793"/>
  <p:tag name="TOP" val="141.6869"/>
  <p:tag name="CNT" val="10"/>
  <p:tag name=" 1" val="650.2483"/>
  <p:tag name=" 2" val="652.9871"/>
  <p:tag name=" 3" val="655.7261"/>
  <p:tag name=" 4" val="654.5588"/>
  <p:tag name=" 5" val="653.3914"/>
  <p:tag name=" 6" val="647.8236"/>
  <p:tag name=" 7" val="643.2437"/>
  <p:tag name=" 8" val="638.6639"/>
  <p:tag name=" 9" val="632.8716"/>
  <p:tag name=" 10" val="627.0793"/>
  <p:tag name=" 11" val="141.6869"/>
  <p:tag name=" 12" val="158.7639"/>
  <p:tag name=" 13" val="175.8412"/>
  <p:tag name=" 14" val="190.4452"/>
  <p:tag name=" 15" val="205.0489"/>
  <p:tag name=" 16" val="219.7707"/>
  <p:tag name=" 17" val="229.3103"/>
  <p:tag name=" 18" val="238.8498"/>
  <p:tag name=" 19" val="243.2666"/>
  <p:tag name=" 20" val="247.6829"/>
</p:tagLst>
</file>

<file path=ppt/tags/tag6.xml><?xml version="1.0" encoding="utf-8"?>
<p:tagLst xmlns:a="http://schemas.openxmlformats.org/drawingml/2006/main" xmlns:r="http://schemas.openxmlformats.org/officeDocument/2006/relationships" xmlns:p="http://schemas.openxmlformats.org/presentationml/2006/main">
  <p:tag name="FRONTNAME" val="Trough"/>
  <p:tag name="DATE" val="3/1/2010 1:05:26 PM"/>
  <p:tag name="WIDTH" val="49.31457"/>
  <p:tag name="HEIGHT" val="100.6334"/>
  <p:tag name="LEFT" val="361.3737"/>
  <p:tag name="TOP" val="291.1586"/>
  <p:tag name="CNT" val="19"/>
  <p:tag name=" 1" val="376.8405"/>
  <p:tag name=" 2" val="379.2502"/>
  <p:tag name=" 3" val="381.6599"/>
  <p:tag name=" 4" val="385.5826"/>
  <p:tag name=" 5" val="389.5054"/>
  <p:tag name=" 6" val="396.23"/>
  <p:tag name=" 7" val="400.377"/>
  <p:tag name=" 8" val="404.5239"/>
  <p:tag name=" 9" val="410.6882"/>
  <p:tag name=" 10" val="410.4641"/>
  <p:tag name=" 11" val="410.2399"/>
  <p:tag name=" 12" val="405.8688"/>
  <p:tag name=" 13" val="399.032"/>
  <p:tag name=" 14" val="392.1953"/>
  <p:tag name=" 15" val="375.7198"/>
  <p:tag name=" 16" val="369.4433"/>
  <p:tag name=" 17" val="363.1669"/>
  <p:tag name=" 18" val="362.2703"/>
  <p:tag name=" 19" val="361.3737"/>
  <p:tag name=" 20" val="303.3281"/>
  <p:tag name=" 21" val="300.1687"/>
  <p:tag name=" 22" val="297.0094"/>
  <p:tag name=" 23" val="295.6052"/>
  <p:tag name=" 24" val="294.201"/>
  <p:tag name=" 25" val="291.1586"/>
  <p:tag name=" 26" val="294.903"/>
  <p:tag name=" 27" val="298.6476"/>
  <p:tag name=" 28" val="308.1258"/>
  <p:tag name=" 29" val="318.0721"/>
  <p:tag name=" 30" val="328.0184"/>
  <p:tag name=" 31" val="343.5815"/>
  <p:tag name=" 32" val="354.5809"/>
  <p:tag name=" 33" val="365.5804"/>
  <p:tag name=" 34" val="377.8671"/>
  <p:tag name=" 35" val="384.0689"/>
  <p:tag name=" 36" val="390.2707"/>
  <p:tag name=" 37" val="391.0313"/>
  <p:tag name=" 38" val="391.7919"/>
</p:tagLst>
</file>

<file path=ppt/tags/tag7.xml><?xml version="1.0" encoding="utf-8"?>
<p:tagLst xmlns:a="http://schemas.openxmlformats.org/drawingml/2006/main" xmlns:r="http://schemas.openxmlformats.org/officeDocument/2006/relationships" xmlns:p="http://schemas.openxmlformats.org/presentationml/2006/main">
  <p:tag name="FRONTNAME" val="Trough"/>
  <p:tag name="DATE" val="3/1/2010 1:02:28 PM"/>
  <p:tag name="WIDTH" val="33.72748"/>
  <p:tag name="HEIGHT" val="102.0866"/>
  <p:tag name="LEFT" val="619.0195"/>
  <p:tag name="TOP" val="148.5765"/>
  <p:tag name="CNT" val="10"/>
  <p:tag name=" 1" val="643.5246"/>
  <p:tag name=" 2" val="648.1357"/>
  <p:tag name=" 3" val="652.7469"/>
  <p:tag name=" 4" val="651.4295"/>
  <p:tag name=" 5" val="650.1121"/>
  <p:tag name=" 6" val="641.0215"/>
  <p:tag name=" 7" val="635.6198"/>
  <p:tag name=" 8" val="630.2181"/>
  <p:tag name=" 9" val="624.6188"/>
  <p:tag name=" 10" val="619.0195"/>
  <p:tag name=" 11" val="148.5765"/>
  <p:tag name=" 12" val="158.1394"/>
  <p:tag name=" 13" val="167.7023"/>
  <p:tag name=" 14" val="181.3634"/>
  <p:tag name=" 15" val="195.0246"/>
  <p:tag name=" 16" val="218.9938"/>
  <p:tag name=" 17" val="230.5438"/>
  <p:tag name=" 18" val="242.0937"/>
  <p:tag name=" 19" val="246.3784"/>
  <p:tag name=" 20" val="250.6631"/>
</p:tagLst>
</file>

<file path=ppt/tags/tag8.xml><?xml version="1.0" encoding="utf-8"?>
<p:tagLst xmlns:a="http://schemas.openxmlformats.org/drawingml/2006/main" xmlns:r="http://schemas.openxmlformats.org/officeDocument/2006/relationships" xmlns:p="http://schemas.openxmlformats.org/presentationml/2006/main">
  <p:tag name="FRONTNAME" val="Trough"/>
  <p:tag name="DATE" val="3/1/2010 1:02:57 PM"/>
  <p:tag name="WIDTH" val="175.7053"/>
  <p:tag name="HEIGHT" val="93.09473"/>
  <p:tag name="LEFT" val="60.00008"/>
  <p:tag name="TOP" val="92.46323"/>
  <p:tag name="CNT" val="13"/>
  <p:tag name=" 1" val="235.7053"/>
  <p:tag name=" 2" val="228.3541"/>
  <p:tag name=" 3" val="221.003"/>
  <p:tag name=" 4" val="207.5057"/>
  <p:tag name=" 5" val="194.0083"/>
  <p:tag name=" 6" val="176.8958"/>
  <p:tag name=" 7" val="154.7216"/>
  <p:tag name=" 8" val="132.5476"/>
  <p:tag name=" 9" val="88.92275"/>
  <p:tag name=" 10" val="74.46142"/>
  <p:tag name=" 11" val="60.00008"/>
  <p:tag name=" 12" val="63.97685"/>
  <p:tag name=" 13" val="67.95386"/>
  <p:tag name=" 14" val="92.46323"/>
  <p:tag name=" 15" val="103.2"/>
  <p:tag name=" 16" val="113.9369"/>
  <p:tag name=" 17" val="124.2947"/>
  <p:tag name=" 18" val="134.6527"/>
  <p:tag name=" 19" val="145.1369"/>
  <p:tag name=" 20" val="154.6105"/>
  <p:tag name=" 21" val="164.0843"/>
  <p:tag name=" 22" val="176.7157"/>
  <p:tag name=" 23" val="181.1369"/>
  <p:tag name=" 24" val="185.5579"/>
  <p:tag name=" 25" val="183.3472"/>
  <p:tag name=" 26" val="181.1369"/>
</p:tagLst>
</file>

<file path=ppt/tags/tag9.xml><?xml version="1.0" encoding="utf-8"?>
<p:tagLst xmlns:a="http://schemas.openxmlformats.org/drawingml/2006/main" xmlns:r="http://schemas.openxmlformats.org/officeDocument/2006/relationships" xmlns:p="http://schemas.openxmlformats.org/presentationml/2006/main">
  <p:tag name="FRONTNAME" val="Trough"/>
  <p:tag name="DATE" val="3/1/2010 1:06:13 PM"/>
  <p:tag name="WIDTH" val="75.8315"/>
  <p:tag name="HEIGHT" val="107.4125"/>
  <p:tag name="LEFT" val="370.3116"/>
  <p:tag name="TOP" val="283.5547"/>
  <p:tag name="CNT" val="22"/>
  <p:tag name=" 1" val="405.4667"/>
  <p:tag name=" 2" val="409.016"/>
  <p:tag name=" 3" val="412.5653"/>
  <p:tag name=" 4" val="416.9597"/>
  <p:tag name=" 5" val="421.3541"/>
  <p:tag name=" 6" val="427.5514"/>
  <p:tag name=" 7" val="431.8331"/>
  <p:tag name=" 8" val="436.1147"/>
  <p:tag name=" 9" val="440.9599"/>
  <p:tag name=" 10" val="442.6501"/>
  <p:tag name=" 11" val="444.3401"/>
  <p:tag name=" 12" val="446.143"/>
  <p:tag name=" 13" val="441.9739"/>
  <p:tag name=" 14" val="437.8049"/>
  <p:tag name=" 15" val="426.5372"/>
  <p:tag name=" 16" val="417.6358"/>
  <p:tag name=" 17" val="408.7343"/>
  <p:tag name=" 18" val="396.4526"/>
  <p:tag name=" 19" val="388.5651"/>
  <p:tag name=" 20" val="380.6777"/>
  <p:tag name=" 21" val="375.4946"/>
  <p:tag name=" 22" val="370.3116"/>
  <p:tag name=" 23" val="295.5439"/>
  <p:tag name=" 24" val="293.2193"/>
  <p:tag name=" 25" val="290.895"/>
  <p:tag name=" 26" val="288.9376"/>
  <p:tag name=" 27" val="286.9801"/>
  <p:tag name=" 28" val="283.5547"/>
  <p:tag name=" 29" val="283.7994"/>
  <p:tag name=" 30" val="284.0441"/>
  <p:tag name=" 31" val="284.0441"/>
  <p:tag name=" 32" val="290.4057"/>
  <p:tag name=" 33" val="296.7672"/>
  <p:tag name=" 34" val="311.6923"/>
  <p:tag name=" 35" val="321.9688"/>
  <p:tag name=" 36" val="332.245"/>
  <p:tag name=" 37" val="342.3991"/>
  <p:tag name=" 38" val="352.0638"/>
  <p:tag name=" 39" val="361.7284"/>
  <p:tag name=" 40" val="373.4728"/>
  <p:tag name=" 41" val="379.9567"/>
  <p:tag name=" 42" val="386.4406"/>
  <p:tag name=" 43" val="388.7039"/>
  <p:tag name=" 44" val="390.9672"/>
</p:tagLst>
</file>

<file path=ppt/tags/tag10.xml><?xml version="1.0" encoding="utf-8"?>
<p:tagLst xmlns:a="http://schemas.openxmlformats.org/drawingml/2006/main" xmlns:r="http://schemas.openxmlformats.org/officeDocument/2006/relationships" xmlns:p="http://schemas.openxmlformats.org/presentationml/2006/main">
  <p:tag name="FRONTNAME" val="Surface Cold"/>
  <p:tag name="DATE" val="3/1/2010 3:30:14 PM"/>
  <p:tag name="WIDTH" val="55.37772"/>
  <p:tag name="HEIGHT" val="106.9828"/>
  <p:tag name="LEFT" val="178.0186"/>
  <p:tag name="TOP" val="413.9136"/>
  <p:tag name="CNT" val="8"/>
  <p:tag name=" 1" val="233.4139"/>
  <p:tag name=" 2" val="227.5835"/>
  <p:tag name=" 3" val="221.7532"/>
  <p:tag name=" 4" val="211.5973"/>
  <p:tag name=" 5" val="201.4413"/>
  <p:tag name=" 6" val="172.478"/>
  <p:tag name=" 7" val="172.478"/>
  <p:tag name=" 8" val="172.478"/>
  <p:tag name=" 9" val="413.8623"/>
  <p:tag name=" 10" val="431.0014"/>
  <p:tag name=" 11" val="448.1404"/>
  <p:tag name=" 12" val="467.3513"/>
  <p:tag name=" 13" val="486.562"/>
  <p:tag name=" 14" val="529.1273"/>
  <p:tag name=" 15" val="529.1273"/>
  <p:tag name=" 16" val="529.1273"/>
</p:tagLst>
</file>

<file path=ppt/tags/tag11.xml><?xml version="1.0" encoding="utf-8"?>
<p:tagLst xmlns:a="http://schemas.openxmlformats.org/drawingml/2006/main" xmlns:r="http://schemas.openxmlformats.org/officeDocument/2006/relationships" xmlns:p="http://schemas.openxmlformats.org/presentationml/2006/main">
  <p:tag name="FRONTNAME" val="Surface Cold"/>
  <p:tag name="DATE" val="3/1/2010 3:33:23 PM"/>
  <p:tag name="WIDTH" val="126.6914"/>
  <p:tag name="HEIGHT" val="59.37717"/>
  <p:tag name="LEFT" val="523.7858"/>
  <p:tag name="TOP" val="249.3458"/>
  <p:tag name="CNT" val="13"/>
  <p:tag name=" 1" val="523.7462"/>
  <p:tag name=" 2" val="536.9224"/>
  <p:tag name=" 3" val="550.0986"/>
  <p:tag name=" 4" val="564.7389"/>
  <p:tag name=" 5" val="579.3792"/>
  <p:tag name=" 6" val="597.1913"/>
  <p:tag name=" 7" val="611.5876"/>
  <p:tag name=" 8" val="625.9839"/>
  <p:tag name=" 9" val="643.7963"/>
  <p:tag name=" 10" val="651.1165"/>
  <p:tag name=" 11" val="658.4366"/>
  <p:tag name=" 12" val="656.9726"/>
  <p:tag name=" 13" val="655.5084"/>
  <p:tag name=" 14" val="307.0504"/>
  <p:tag name=" 15" val="304.2963"/>
  <p:tag name=" 16" val="301.5422"/>
  <p:tag name=" 17" val="296.2735"/>
  <p:tag name=" 18" val="291.005"/>
  <p:tag name=" 19" val="283.3414"/>
  <p:tag name=" 20" val="275.4386"/>
  <p:tag name=" 21" val="267.5355"/>
  <p:tag name=" 22" val="254.4838"/>
  <p:tag name=" 23" val="248.8559"/>
  <p:tag name=" 24" val="243.2281"/>
  <p:tag name=" 25" val="242.4497"/>
  <p:tag name=" 26" val="241.6714"/>
</p:tagLst>
</file>

<file path=ppt/tags/tag12.xml><?xml version="1.0" encoding="utf-8"?>
<p:tagLst xmlns:a="http://schemas.openxmlformats.org/drawingml/2006/main" xmlns:r="http://schemas.openxmlformats.org/officeDocument/2006/relationships" xmlns:p="http://schemas.openxmlformats.org/presentationml/2006/main">
  <p:tag name="FRONTNAME" val="Surface Warm"/>
  <p:tag name="DATE" val="3/1/2010 3:30:22 PM"/>
  <p:tag name="WIDTH" val="144.5491"/>
  <p:tag name="HEIGHT" val="39.81835"/>
  <p:tag name="LEFT" val="249.3891"/>
  <p:tag name="TOP" val="363.3686"/>
  <p:tag name="CNT" val="16"/>
  <p:tag name=" 1" val="249.3474"/>
  <p:tag name=" 2" val="263.2421"/>
  <p:tag name=" 3" val="277.1368"/>
  <p:tag name=" 4" val="290.2737"/>
  <p:tag name=" 5" val="303.4106"/>
  <p:tag name=" 6" val="317.0526"/>
  <p:tag name=" 7" val="328.1684"/>
  <p:tag name=" 8" val="339.2842"/>
  <p:tag name=" 9" val="347.3684"/>
  <p:tag name=" 10" val="356.9684"/>
  <p:tag name=" 11" val="366.5684"/>
  <p:tag name=" 12" val="378.0631"/>
  <p:tag name=" 13" val="385.7684"/>
  <p:tag name=" 14" val="393.4737"/>
  <p:tag name=" 15" val="398.3369"/>
  <p:tag name=" 16" val="403.2"/>
  <p:tag name=" 17" val="403.2"/>
  <p:tag name=" 18" val="398.8421"/>
  <p:tag name=" 19" val="394.4843"/>
  <p:tag name=" 20" val="391.8316"/>
  <p:tag name=" 21" val="389.179"/>
  <p:tag name=" 22" val="389.6842"/>
  <p:tag name=" 23" val="387.2842"/>
  <p:tag name=" 24" val="384.8842"/>
  <p:tag name=" 25" val="380.9684"/>
  <p:tag name=" 26" val="377.4316"/>
  <p:tag name=" 27" val="373.8947"/>
  <p:tag name=" 28" val="368.5894"/>
  <p:tag name=" 29" val="366.0631"/>
  <p:tag name=" 30" val="363.5369"/>
  <p:tag name=" 31" val="362.9053"/>
  <p:tag name=" 32" val="362.2737"/>
</p:tagLst>
</file>

<file path=ppt/tags/tag13.xml><?xml version="1.0" encoding="utf-8"?>
<p:tagLst xmlns:a="http://schemas.openxmlformats.org/drawingml/2006/main" xmlns:r="http://schemas.openxmlformats.org/officeDocument/2006/relationships" xmlns:p="http://schemas.openxmlformats.org/presentationml/2006/main">
  <p:tag name="FRONTNAME" val="Surface Cold"/>
  <p:tag name="DATE" val="3/1/2010 3:30:36 PM"/>
  <p:tag name="WIDTH" val="259.2865"/>
  <p:tag name="HEIGHT" val="26.14669"/>
  <p:tag name="LEFT" val="396.0396"/>
  <p:tag name="TOP" val="339.4472"/>
  <p:tag name="CNT" val="20"/>
  <p:tag name=" 1" val="396.0001"/>
  <p:tag name=" 2" val="409.1933"/>
  <p:tag name=" 3" val="422.3865"/>
  <p:tag name=" 4" val="441.458"/>
  <p:tag name=" 5" val="460.5294"/>
  <p:tag name=" 6" val="490.0509"/>
  <p:tag name=" 7" val="510.4286"/>
  <p:tag name=" 8" val="530.8064"/>
  <p:tag name=" 9" val="547.6572"/>
  <p:tag name=" 10" val="563.7242"/>
  <p:tag name=" 11" val="579.7913"/>
  <p:tag name=" 12" val="593.6376"/>
  <p:tag name=" 13" val="606.8309"/>
  <p:tag name=" 14" val="620.0241"/>
  <p:tag name=" 15" val="634.0011"/>
  <p:tag name=" 16" val="642.8837"/>
  <p:tag name=" 17" val="651.7662"/>
  <p:tag name=" 18" val="660.1264"/>
  <p:tag name=" 19" val="660.1264"/>
  <p:tag name=" 20" val="660.1264"/>
  <p:tag name=" 21" val="362.2737"/>
  <p:tag name=" 22" val="360.6947"/>
  <p:tag name=" 23" val="359.1158"/>
  <p:tag name=" 24" val="358.4842"/>
  <p:tag name=" 25" val="357.8526"/>
  <p:tag name=" 26" val="360.5052"/>
  <p:tag name=" 27" val="358.4842"/>
  <p:tag name=" 28" val="356.4631"/>
  <p:tag name=" 29" val="349.2632"/>
  <p:tag name=" 30" val="346.3579"/>
  <p:tag name=" 31" val="343.4526"/>
  <p:tag name=" 32" val="342.1895"/>
  <p:tag name=" 33" val="341.0526"/>
  <p:tag name=" 34" val="339.9157"/>
  <p:tag name=" 35" val="339.7895"/>
  <p:tag name=" 36" val="339.5369"/>
  <p:tag name=" 37" val="339.2842"/>
  <p:tag name=" 38" val="339.5369"/>
  <p:tag name=" 39" val="339.5369"/>
  <p:tag name=" 40" val="339.5369"/>
</p:tagLst>
</file>

<file path=ppt/tags/tag14.xml><?xml version="1.0" encoding="utf-8"?>
<p:tagLst xmlns:a="http://schemas.openxmlformats.org/drawingml/2006/main" xmlns:r="http://schemas.openxmlformats.org/officeDocument/2006/relationships" xmlns:p="http://schemas.openxmlformats.org/presentationml/2006/main">
  <p:tag name="FRONTNAME" val="Trough"/>
  <p:tag name="DATE" val="3/1/2010 8:39:50 PM"/>
  <p:tag name="WIDTH" val="131.8737"/>
  <p:tag name="HEIGHT" val="14.77898"/>
  <p:tag name="LEFT" val="206.9053"/>
  <p:tag name="TOP" val="325.8947"/>
  <p:tag name="CNT" val="11"/>
  <p:tag name=" 1" val="338.779"/>
  <p:tag name=" 2" val="324"/>
  <p:tag name=" 3" val="309.221"/>
  <p:tag name=" 4" val="294.821"/>
  <p:tag name=" 5" val="280.421"/>
  <p:tag name=" 6" val="267.0316"/>
  <p:tag name=" 7" val="252.379"/>
  <p:tag name=" 8" val="237.7264"/>
  <p:tag name=" 9" val="206.9053"/>
  <p:tag name=" 10" val="206.9053"/>
  <p:tag name=" 11" val="206.9053"/>
  <p:tag name=" 12" val="334.9894"/>
  <p:tag name=" 13" val="337.4526"/>
  <p:tag name=" 14" val="339.9157"/>
  <p:tag name=" 15" val="340.2947"/>
  <p:tag name=" 16" val="340.6737"/>
  <p:tag name=" 17" val="339.6631"/>
  <p:tag name=" 18" val="337.2632"/>
  <p:tag name=" 19" val="334.8632"/>
  <p:tag name=" 20" val="325.8947"/>
  <p:tag name=" 21" val="325.8947"/>
  <p:tag name=" 22" val="325.8947"/>
</p:tagLst>
</file>

<file path=ppt/tags/tag15.xml><?xml version="1.0" encoding="utf-8"?>
<p:tagLst xmlns:a="http://schemas.openxmlformats.org/drawingml/2006/main" xmlns:r="http://schemas.openxmlformats.org/officeDocument/2006/relationships" xmlns:p="http://schemas.openxmlformats.org/presentationml/2006/main">
  <p:tag name="FRONTNAME" val="Surface Cold"/>
  <p:tag name="DATE" val="3/1/2010 8:39:59 PM"/>
  <p:tag name="WIDTH" val="125.897"/>
  <p:tag name="HEIGHT" val="173.2113"/>
  <p:tag name="LEFT" val="241.0522"/>
  <p:tag name="TOP" val="356.5232"/>
  <p:tag name="CNT" val="16"/>
  <p:tag name=" 1" val="241.0105"/>
  <p:tag name=" 2" val="254.9053"/>
  <p:tag name=" 3" val="268.8"/>
  <p:tag name=" 4" val="281.9369"/>
  <p:tag name=" 5" val="295.0737"/>
  <p:tag name=" 6" val="308.3369"/>
  <p:tag name=" 7" val="319.8316"/>
  <p:tag name=" 8" val="331.3263"/>
  <p:tag name=" 9" val="343.8316"/>
  <p:tag name=" 10" val="350.9053"/>
  <p:tag name=" 11" val="357.979"/>
  <p:tag name=" 12" val="361.6421"/>
  <p:tag name=" 13" val="362.2737"/>
  <p:tag name=" 14" val="362.9053"/>
  <p:tag name=" 15" val="358.8"/>
  <p:tag name=" 16" val="354.6947"/>
  <p:tag name=" 17" val="529.7684"/>
  <p:tag name=" 18" val="518.4631"/>
  <p:tag name=" 19" val="507.1579"/>
  <p:tag name=" 20" val="494.9053"/>
  <p:tag name=" 21" val="482.6527"/>
  <p:tag name=" 22" val="469.1368"/>
  <p:tag name=" 23" val="456.2526"/>
  <p:tag name=" 24" val="443.3684"/>
  <p:tag name=" 25" val="430.4842"/>
  <p:tag name=" 26" val="417.6"/>
  <p:tag name=" 27" val="404.7158"/>
  <p:tag name=" 28" val="390.3158"/>
  <p:tag name=" 29" val="378.9474"/>
  <p:tag name=" 30" val="367.579"/>
  <p:tag name=" 31" val="358.4842"/>
  <p:tag name=" 32" val="349.3894"/>
</p:tagLst>
</file>

<file path=ppt/tags/tag16.xml><?xml version="1.0" encoding="utf-8"?>
<p:tagLst xmlns:a="http://schemas.openxmlformats.org/drawingml/2006/main" xmlns:r="http://schemas.openxmlformats.org/officeDocument/2006/relationships" xmlns:p="http://schemas.openxmlformats.org/presentationml/2006/main">
  <p:tag name="FRONTNAME" val="Surface Warm"/>
  <p:tag name="DATE" val="3/1/2010 8:40:13 PM"/>
  <p:tag name="WIDTH" val="275.1986"/>
  <p:tag name="HEIGHT" val="30.42819"/>
  <p:tag name="LEFT" val="358.5116"/>
  <p:tag name="TOP" val="333.1976"/>
  <p:tag name="CNT" val="23"/>
  <p:tag name=" 1" val="358.4842"/>
  <p:tag name=" 2" val="367.6421"/>
  <p:tag name=" 3" val="376.8"/>
  <p:tag name=" 4" val="385.7684"/>
  <p:tag name=" 5" val="394.7368"/>
  <p:tag name=" 6" val="403.5789"/>
  <p:tag name=" 7" val="412.2947"/>
  <p:tag name=" 8" val="421.0106"/>
  <p:tag name=" 9" val="429.979"/>
  <p:tag name=" 10" val="438.0631"/>
  <p:tag name=" 11" val="446.1473"/>
  <p:tag name=" 12" val="445.8947"/>
  <p:tag name=" 13" val="460.8"/>
  <p:tag name=" 14" val="475.7053"/>
  <p:tag name=" 15" val="510.9474"/>
  <p:tag name=" 16" val="527.4948"/>
  <p:tag name=" 17" val="544.0421"/>
  <p:tag name=" 18" val="560.0842"/>
  <p:tag name=" 19" val="560.0842"/>
  <p:tag name=" 20" val="608.5895"/>
  <p:tag name=" 21" val="625.2631"/>
  <p:tag name=" 22" val="642.6947"/>
  <p:tag name=" 23" val="660.1263"/>
  <p:tag name=" 24" val="338.779"/>
  <p:tag name=" 25" val="338.2105"/>
  <p:tag name=" 26" val="337.6421"/>
  <p:tag name=" 27" val="338.779"/>
  <p:tag name=" 28" val="339.9158"/>
  <p:tag name=" 29" val="342.0631"/>
  <p:tag name=" 30" val="345.6"/>
  <p:tag name=" 31" val="349.1368"/>
  <p:tag name=" 32" val="357.0947"/>
  <p:tag name=" 33" val="360"/>
  <p:tag name=" 34" val="362.9053"/>
  <p:tag name=" 35" val="364.6737"/>
  <p:tag name=" 36" val="363.0316"/>
  <p:tag name=" 37" val="361.3894"/>
  <p:tag name=" 38" val="352.1684"/>
  <p:tag name=" 39" val="350.1474"/>
  <p:tag name=" 40" val="348.1264"/>
  <p:tag name=" 41" val="350.9053"/>
  <p:tag name=" 42" val="350.9053"/>
  <p:tag name=" 43" val="351.6631"/>
  <p:tag name=" 44" val="351.6631"/>
  <p:tag name=" 45" val="351.2842"/>
  <p:tag name=" 46" val="350.9053"/>
</p:tagLst>
</file>

<file path=ppt/tags/tag17.xml><?xml version="1.0" encoding="utf-8"?>
<p:tagLst xmlns:a="http://schemas.openxmlformats.org/drawingml/2006/main" xmlns:r="http://schemas.openxmlformats.org/officeDocument/2006/relationships" xmlns:p="http://schemas.openxmlformats.org/presentationml/2006/main">
  <p:tag name="FRONTNAME" val="Surface Warm"/>
  <p:tag name="DATE" val="3/1/2010 9:12:02 PM"/>
  <p:tag name="WIDTH" val="139.0372"/>
  <p:tag name="HEIGHT" val="123.5136"/>
  <p:tag name="LEFT" val="60.70094"/>
  <p:tag name="TOP" val="347.401"/>
  <p:tag name="CNT" val="16"/>
  <p:tag name=" 1" val="60.66661"/>
  <p:tag name=" 2" val="72.12489"/>
  <p:tag name=" 3" val="83.58323"/>
  <p:tag name=" 4" val="94.85575"/>
  <p:tag name=" 5" val="106.1282"/>
  <p:tag name=" 6" val="116.4098"/>
  <p:tag name=" 7" val="128.3017"/>
  <p:tag name=" 8" val="140.1935"/>
  <p:tag name=" 9" val="154.9345"/>
  <p:tag name=" 10" val="166.2068"/>
  <p:tag name=" 11" val="177.4794"/>
  <p:tag name=" 12" val="190.4861"/>
  <p:tag name=" 13" val="195.9366"/>
  <p:tag name=" 14" val="201.387"/>
  <p:tag name=" 15" val="200.1483"/>
  <p:tag name=" 16" val="198.9096"/>
  <p:tag name=" 17" val="349.3956"/>
  <p:tag name=" 18" val="351.3434"/>
  <p:tag name=" 19" val="353.2914"/>
  <p:tag name=" 20" val="360.0203"/>
  <p:tag name=" 21" val="366.7492"/>
  <p:tag name=" 22" val="379.4988"/>
  <p:tag name=" 23" val="389.7692"/>
  <p:tag name=" 24" val="400.0396"/>
  <p:tag name=" 25" val="410.1921"/>
  <p:tag name=" 26" val="421.6431"/>
  <p:tag name=" 27" val="433.094"/>
  <p:tag name=" 28" val="450.2116"/>
  <p:tag name=" 29" val="458.4752"/>
  <p:tag name=" 30" val="466.7388"/>
  <p:tag name=" 31" val="468.9818"/>
  <p:tag name=" 32" val="471.2248"/>
</p:tagLst>
</file>

<file path=ppt/tags/tag18.xml><?xml version="1.0" encoding="utf-8"?>
<p:tagLst xmlns:a="http://schemas.openxmlformats.org/drawingml/2006/main" xmlns:r="http://schemas.openxmlformats.org/officeDocument/2006/relationships" xmlns:p="http://schemas.openxmlformats.org/presentationml/2006/main">
  <p:tag name="FRONTNAME" val="Trough"/>
  <p:tag name="DATE" val="3/1/2010 10:11:34 PM"/>
  <p:tag name="WIDTH" val="172"/>
  <p:tag name="HEIGHT" val="32.16669"/>
  <p:tag name="LEFT" val="219"/>
  <p:tag name="TOP" val="322.5"/>
  <p:tag name="CNT" val="10"/>
  <p:tag name=" 1" val="391"/>
  <p:tag name=" 2" val="378.25"/>
  <p:tag name=" 3" val="365.5"/>
  <p:tag name=" 4" val="348"/>
  <p:tag name=" 5" val="330.5"/>
  <p:tag name=" 6" val="307.5"/>
  <p:tag name=" 7" val="286"/>
  <p:tag name=" 8" val="264.5"/>
  <p:tag name=" 9" val="241.75"/>
  <p:tag name=" 10" val="219"/>
  <p:tag name=" 11" val="322.5"/>
  <p:tag name=" 12" val="328.0417"/>
  <p:tag name=" 13" val="333.5833"/>
  <p:tag name=" 14" val="338.5"/>
  <p:tag name=" 15" val="343.4167"/>
  <p:tag name=" 16" val="349.3333"/>
  <p:tag name=" 17" val="352"/>
  <p:tag name=" 18" val="354.6667"/>
  <p:tag name=" 19" val="354.5833"/>
  <p:tag name=" 20" val="354.5"/>
</p:tagLst>
</file>

<file path=ppt/tags/tag19.xml><?xml version="1.0" encoding="utf-8"?>
<p:tagLst xmlns:a="http://schemas.openxmlformats.org/drawingml/2006/main" xmlns:r="http://schemas.openxmlformats.org/officeDocument/2006/relationships" xmlns:p="http://schemas.openxmlformats.org/presentationml/2006/main">
  <p:tag name="FRONTNAME" val="Surface Warm"/>
  <p:tag name="DATE" val="3/1/2010 10:11:50 PM"/>
  <p:tag name="WIDTH" val="245.0434"/>
  <p:tag name="HEIGHT" val="39.85276"/>
  <p:tag name="LEFT" val="414.5113"/>
  <p:tag name="TOP" val="309.3711"/>
  <p:tag name="CNT" val="22"/>
  <p:tag name=" 1" val="414.5"/>
  <p:tag name=" 2" val="418.25"/>
  <p:tag name=" 3" val="422"/>
  <p:tag name=" 4" val="431.5"/>
  <p:tag name=" 5" val="441"/>
  <p:tag name=" 6" val="458.4167"/>
  <p:tag name=" 7" val="471.5"/>
  <p:tag name=" 8" val="484.5833"/>
  <p:tag name=" 9" val="497"/>
  <p:tag name=" 10" val="510"/>
  <p:tag name=" 11" val="523"/>
  <p:tag name=" 12" val="536.6667"/>
  <p:tag name=" 13" val="549.5"/>
  <p:tag name=" 14" val="562.3333"/>
  <p:tag name=" 15" val="573.1667"/>
  <p:tag name=" 16" val="587"/>
  <p:tag name=" 17" val="600.8333"/>
  <p:tag name=" 18" val="620.25"/>
  <p:tag name=" 19" val="632.5"/>
  <p:tag name=" 20" val="644.75"/>
  <p:tag name=" 21" val="652.6249"/>
  <p:tag name=" 22" val="660.5"/>
  <p:tag name=" 23" val="315.5"/>
  <p:tag name=" 24" val="314.25"/>
  <p:tag name=" 25" val="313"/>
  <p:tag name=" 26" val="314.5"/>
  <p:tag name=" 27" val="316"/>
  <p:tag name=" 28" val="319.75"/>
  <p:tag name=" 29" val="324.5"/>
  <p:tag name=" 30" val="329.25"/>
  <p:tag name=" 31" val="339.3333"/>
  <p:tag name=" 32" val="343"/>
  <p:tag name=" 33" val="346.6667"/>
  <p:tag name=" 34" val="345.9167"/>
  <p:tag name=" 35" val="346.5"/>
  <p:tag name=" 36" val="347.0833"/>
  <p:tag name=" 37" val="346.0833"/>
  <p:tag name=" 38" val="346.5"/>
  <p:tag name=" 39" val="346.9167"/>
  <p:tag name=" 40" val="348.5833"/>
  <p:tag name=" 41" val="349"/>
  <p:tag name=" 42" val="349.4167"/>
  <p:tag name=" 43" val="349.2083"/>
  <p:tag name=" 44" val="349"/>
</p:tagLst>
</file>

<file path=ppt/tags/tag20.xml><?xml version="1.0" encoding="utf-8"?>
<p:tagLst xmlns:a="http://schemas.openxmlformats.org/drawingml/2006/main" xmlns:r="http://schemas.openxmlformats.org/officeDocument/2006/relationships" xmlns:p="http://schemas.openxmlformats.org/presentationml/2006/main">
  <p:tag name="FRONTNAME" val="Surface Cold"/>
  <p:tag name="DATE" val="3/1/2010 10:11:59 PM"/>
  <p:tag name="WIDTH" val="172.161"/>
  <p:tag name="HEIGHT" val="214.3048"/>
  <p:tag name="LEFT" val="266.5899"/>
  <p:tag name="TOP" val="316.6083"/>
  <p:tag name="CNT" val="20"/>
  <p:tag name=" 1" val="266.5"/>
  <p:tag name=" 2" val="296.5"/>
  <p:tag name=" 3" val="306.8333"/>
  <p:tag name=" 4" val="314.3333"/>
  <p:tag name=" 5" val="328.5"/>
  <p:tag name=" 6" val="342.6667"/>
  <p:tag name=" 7" val="367.25"/>
  <p:tag name=" 8" val="381.5"/>
  <p:tag name=" 9" val="395.75"/>
  <p:tag name=" 10" val="405.1667"/>
  <p:tag name=" 11" val="414"/>
  <p:tag name=" 12" val="422.8333"/>
  <p:tag name=" 13" val="433.3333"/>
  <p:tag name=" 14" val="434.5"/>
  <p:tag name=" 15" val="435.6667"/>
  <p:tag name=" 16" val="424.5"/>
  <p:tag name=" 17" val="421"/>
  <p:tag name=" 18" val="417.5"/>
  <p:tag name=" 19" val="415.5"/>
  <p:tag name=" 20" val="413.5"/>
  <p:tag name=" 21" val="531"/>
  <p:tag name=" 22" val="502"/>
  <p:tag name=" 23" val="491.8333"/>
  <p:tag name=" 24" val="481.3333"/>
  <p:tag name=" 25" val="470"/>
  <p:tag name=" 26" val="458.6667"/>
  <p:tag name=" 27" val="446.5"/>
  <p:tag name=" 28" val="434"/>
  <p:tag name=" 29" val="421.5"/>
  <p:tag name=" 30" val="409.6666"/>
  <p:tag name=" 31" val="395"/>
  <p:tag name=" 32" val="380.3334"/>
  <p:tag name=" 33" val="358.25"/>
  <p:tag name=" 34" val="346"/>
  <p:tag name=" 35" val="333.75"/>
  <p:tag name=" 36" val="326.4167"/>
  <p:tag name=" 37" val="321.5"/>
  <p:tag name=" 38" val="316.5833"/>
  <p:tag name=" 39" val="316.5417"/>
  <p:tag name=" 40" val="316.5"/>
</p:tagLst>
</file>

<file path=ppt/tags/tag21.xml><?xml version="1.0" encoding="utf-8"?>
<p:tagLst xmlns:a="http://schemas.openxmlformats.org/drawingml/2006/main" xmlns:r="http://schemas.openxmlformats.org/officeDocument/2006/relationships" xmlns:p="http://schemas.openxmlformats.org/presentationml/2006/main">
  <p:tag name="FRONTNAME" val="Surface Warm"/>
  <p:tag name="DATE" val="3/1/2010 10:15:10 PM"/>
  <p:tag name="WIDTH" val="126.5987"/>
  <p:tag name="HEIGHT" val="214.5329"/>
  <p:tag name="LEFT" val="61.43409"/>
  <p:tag name="TOP" val="239.5354"/>
  <p:tag name="CNT" val="13"/>
  <p:tag name=" 1" val="61.38945"/>
  <p:tag name=" 2" val="76.29472"/>
  <p:tag name=" 3" val="91.2"/>
  <p:tag name=" 4" val="103.8316"/>
  <p:tag name=" 5" val="116.4632"/>
  <p:tag name=" 6" val="128.5895"/>
  <p:tag name=" 7" val="137.179"/>
  <p:tag name=" 8" val="145.7684"/>
  <p:tag name=" 9" val="146.4"/>
  <p:tag name=" 10" val="155.3684"/>
  <p:tag name=" 11" val="164.3369"/>
  <p:tag name=" 12" val="177.6631"/>
  <p:tag name=" 13" val="190.9895"/>
  <p:tag name=" 14" val="239.4947"/>
  <p:tag name=" 15" val="253.0737"/>
  <p:tag name=" 16" val="266.6527"/>
  <p:tag name=" 17" val="284.9684"/>
  <p:tag name=" 18" val="303.2842"/>
  <p:tag name=" 19" val="330.1895"/>
  <p:tag name=" 20" val="349.3894"/>
  <p:tag name=" 21" val="368.5894"/>
  <p:tag name=" 22" val="381.979"/>
  <p:tag name=" 23" val="400.1684"/>
  <p:tag name=" 24" val="418.3579"/>
  <p:tag name=" 25" val="438.442"/>
  <p:tag name=" 26" val="458.5263"/>
</p:tagLst>
</file>

<file path=ppt/tags/tag22.xml><?xml version="1.0" encoding="utf-8"?>
<p:tagLst xmlns:a="http://schemas.openxmlformats.org/drawingml/2006/main" xmlns:r="http://schemas.openxmlformats.org/officeDocument/2006/relationships" xmlns:p="http://schemas.openxmlformats.org/presentationml/2006/main">
  <p:tag name="FRONTNAME" val="Trough"/>
  <p:tag name="DATE" val="3/2/2010 4:58:21 PM"/>
  <p:tag name="WIDTH" val="140.9684"/>
  <p:tag name="HEIGHT" val="15.66315"/>
  <p:tag name="LEFT" val="263.7474"/>
  <p:tag name="TOP" val="423.2842"/>
  <p:tag name="CNT" val="13"/>
  <p:tag name=" 1" val="404.7158"/>
  <p:tag name=" 2" val="398.1473"/>
  <p:tag name=" 3" val="391.5789"/>
  <p:tag name=" 4" val="381.221"/>
  <p:tag name=" 5" val="370.8632"/>
  <p:tag name=" 6" val="357.6"/>
  <p:tag name=" 7" val="342.5684"/>
  <p:tag name=" 8" val="327.5369"/>
  <p:tag name=" 9" val="304.1684"/>
  <p:tag name=" 10" val="291.0316"/>
  <p:tag name=" 11" val="277.8947"/>
  <p:tag name=" 12" val="270.821"/>
  <p:tag name=" 13" val="263.7474"/>
  <p:tag name=" 14" val="432"/>
  <p:tag name=" 15" val="435.4736"/>
  <p:tag name=" 16" val="438.9473"/>
  <p:tag name=" 17" val="438.821"/>
  <p:tag name=" 18" val="438.6947"/>
  <p:tag name=" 19" val="433.6421"/>
  <p:tag name=" 20" val="431.2421"/>
  <p:tag name=" 21" val="428.8421"/>
  <p:tag name=" 22" val="425.5579"/>
  <p:tag name=" 23" val="424.421"/>
  <p:tag name=" 24" val="423.2842"/>
  <p:tag name=" 25" val="423.8526"/>
  <p:tag name=" 26" val="424.421"/>
</p:tagLst>
</file>

<file path=ppt/tags/tag23.xml><?xml version="1.0" encoding="utf-8"?>
<p:tagLst xmlns:a="http://schemas.openxmlformats.org/drawingml/2006/main" xmlns:r="http://schemas.openxmlformats.org/officeDocument/2006/relationships" xmlns:p="http://schemas.openxmlformats.org/presentationml/2006/main">
  <p:tag name="FRONTNAME" val="Surface Cold"/>
  <p:tag name="DATE" val="3/2/2010 4:58:25 PM"/>
  <p:tag name="WIDTH" val="21.59488"/>
  <p:tag name="HEIGHT" val="77.36134"/>
  <p:tag name="LEFT" val="394.1198"/>
  <p:tag name="TOP" val="437.9735"/>
  <p:tag name="CNT" val="10"/>
  <p:tag name=" 1" val="394.1053"/>
  <p:tag name=" 2" val="398.9684"/>
  <p:tag name=" 3" val="403.8316"/>
  <p:tag name=" 4" val="406.9894"/>
  <p:tag name=" 5" val="410.1473"/>
  <p:tag name=" 6" val="412.421"/>
  <p:tag name=" 7" val="413.0526"/>
  <p:tag name=" 8" val="413.6842"/>
  <p:tag name=" 9" val="412.2316"/>
  <p:tag name=" 10" val="410.779"/>
  <p:tag name=" 11" val="515.3684"/>
  <p:tag name=" 12" val="504.1895"/>
  <p:tag name=" 13" val="493.0106"/>
  <p:tag name=" 14" val="481.2632"/>
  <p:tag name=" 15" val="469.5157"/>
  <p:tag name=" 16" val="453.3473"/>
  <p:tag name=" 17" val="444.8842"/>
  <p:tag name=" 18" val="436.421"/>
  <p:tag name=" 19" val="433.4526"/>
  <p:tag name=" 20" val="430.4842"/>
</p:tagLst>
</file>

<file path=ppt/tags/tag24.xml><?xml version="1.0" encoding="utf-8"?>
<p:tagLst xmlns:a="http://schemas.openxmlformats.org/drawingml/2006/main" xmlns:r="http://schemas.openxmlformats.org/officeDocument/2006/relationships" xmlns:p="http://schemas.openxmlformats.org/presentationml/2006/main">
  <p:tag name="FRONTNAME" val="Surface Warm"/>
  <p:tag name="DATE" val="3/2/2010 4:58:32 PM"/>
  <p:tag name="WIDTH" val="281.1961"/>
  <p:tag name="HEIGHT" val="42.04945"/>
  <p:tag name="LEFT" val="417.6201"/>
  <p:tag name="TOP" val="418.2756"/>
  <p:tag name="CNT" val="28"/>
  <p:tag name=" 1" val="417.6"/>
  <p:tag name=" 2" val="424.2947"/>
  <p:tag name=" 3" val="430.9894"/>
  <p:tag name=" 4" val="438.821"/>
  <p:tag name=" 5" val="446.6526"/>
  <p:tag name=" 6" val="454.3579"/>
  <p:tag name=" 7" val="464.5894"/>
  <p:tag name=" 8" val="474.821"/>
  <p:tag name=" 9" val="490.1053"/>
  <p:tag name=" 10" val="500.2105"/>
  <p:tag name=" 11" val="510.3158"/>
  <p:tag name=" 12" val="516.3789"/>
  <p:tag name=" 13" val="525.221"/>
  <p:tag name=" 14" val="534.0632"/>
  <p:tag name=" 15" val="540.5052"/>
  <p:tag name=" 16" val="553.2631"/>
  <p:tag name=" 17" val="566.021"/>
  <p:tag name=" 18" val="585.6"/>
  <p:tag name=" 19" val="601.7684"/>
  <p:tag name=" 20" val="617.9368"/>
  <p:tag name=" 21" val="636.379"/>
  <p:tag name=" 22" val="650.2737"/>
  <p:tag name=" 23" val="664.1684"/>
  <p:tag name=" 24" val="675.5369"/>
  <p:tag name=" 25" val="685.1368"/>
  <p:tag name=" 26" val="694.7369"/>
  <p:tag name=" 27" val="701.3053"/>
  <p:tag name=" 28" val="707.8737"/>
  <p:tag name=" 29" val="422.1474"/>
  <p:tag name=" 30" val="422.2105"/>
  <p:tag name=" 31" val="422.2737"/>
  <p:tag name=" 32" val="424.421"/>
  <p:tag name=" 33" val="426.5684"/>
  <p:tag name=" 34" val="431.1158"/>
  <p:tag name=" 35" val="435.0316"/>
  <p:tag name=" 36" val="438.9474"/>
  <p:tag name=" 37" val="443.7474"/>
  <p:tag name=" 38" val="447.9158"/>
  <p:tag name=" 39" val="452.0843"/>
  <p:tag name=" 40" val="458.779"/>
  <p:tag name=" 41" val="460.0421"/>
  <p:tag name=" 42" val="461.3053"/>
  <p:tag name=" 43" val="458.4"/>
  <p:tag name=" 44" val="455.4947"/>
  <p:tag name=" 45" val="452.5894"/>
  <p:tag name=" 46" val="445.2632"/>
  <p:tag name=" 47" val="442.6106"/>
  <p:tag name=" 48" val="439.9579"/>
  <p:tag name=" 49" val="440.0843"/>
  <p:tag name=" 50" val="439.579"/>
  <p:tag name=" 51" val="439.0737"/>
  <p:tag name=" 52" val="439.4527"/>
  <p:tag name=" 53" val="439.579"/>
  <p:tag name=" 54" val="439.7053"/>
  <p:tag name=" 55" val="440.021"/>
  <p:tag name=" 56" val="440.3369"/>
</p:tagLst>
</file>

<file path=ppt/tags/tag25.xml><?xml version="1.0" encoding="utf-8"?>
<p:tagLst xmlns:a="http://schemas.openxmlformats.org/drawingml/2006/main" xmlns:r="http://schemas.openxmlformats.org/officeDocument/2006/relationships" xmlns:p="http://schemas.openxmlformats.org/presentationml/2006/main">
  <p:tag name="FRONTNAME" val="Trough"/>
  <p:tag name="DATE" val="3/2/2010 4:58:21 PM"/>
  <p:tag name="WIDTH" val="140.9684"/>
  <p:tag name="HEIGHT" val="15.66315"/>
  <p:tag name="LEFT" val="263.7474"/>
  <p:tag name="TOP" val="423.2842"/>
  <p:tag name="CNT" val="13"/>
  <p:tag name=" 1" val="404.7158"/>
  <p:tag name=" 2" val="398.1473"/>
  <p:tag name=" 3" val="391.5789"/>
  <p:tag name=" 4" val="381.221"/>
  <p:tag name=" 5" val="370.8632"/>
  <p:tag name=" 6" val="357.6"/>
  <p:tag name=" 7" val="342.5684"/>
  <p:tag name=" 8" val="327.5369"/>
  <p:tag name=" 9" val="304.1684"/>
  <p:tag name=" 10" val="291.0316"/>
  <p:tag name=" 11" val="277.8947"/>
  <p:tag name=" 12" val="270.821"/>
  <p:tag name=" 13" val="263.7474"/>
  <p:tag name=" 14" val="432"/>
  <p:tag name=" 15" val="435.4736"/>
  <p:tag name=" 16" val="438.9473"/>
  <p:tag name=" 17" val="438.821"/>
  <p:tag name=" 18" val="438.6947"/>
  <p:tag name=" 19" val="433.6421"/>
  <p:tag name=" 20" val="431.2421"/>
  <p:tag name=" 21" val="428.8421"/>
  <p:tag name=" 22" val="425.5579"/>
  <p:tag name=" 23" val="424.421"/>
  <p:tag name=" 24" val="423.2842"/>
  <p:tag name=" 25" val="423.8526"/>
  <p:tag name=" 26" val="424.421"/>
</p:tagLst>
</file>

<file path=ppt/tags/tag26.xml><?xml version="1.0" encoding="utf-8"?>
<p:tagLst xmlns:a="http://schemas.openxmlformats.org/drawingml/2006/main" xmlns:r="http://schemas.openxmlformats.org/officeDocument/2006/relationships" xmlns:p="http://schemas.openxmlformats.org/presentationml/2006/main">
  <p:tag name="FRONTNAME" val="Surface Cold"/>
  <p:tag name="DATE" val="3/2/2010 4:58:25 PM"/>
  <p:tag name="WIDTH" val="21.59488"/>
  <p:tag name="HEIGHT" val="77.36134"/>
  <p:tag name="LEFT" val="394.1198"/>
  <p:tag name="TOP" val="437.9735"/>
  <p:tag name="CNT" val="10"/>
  <p:tag name=" 1" val="394.1053"/>
  <p:tag name=" 2" val="398.9684"/>
  <p:tag name=" 3" val="403.8316"/>
  <p:tag name=" 4" val="406.9894"/>
  <p:tag name=" 5" val="410.1473"/>
  <p:tag name=" 6" val="412.421"/>
  <p:tag name=" 7" val="413.0526"/>
  <p:tag name=" 8" val="413.6842"/>
  <p:tag name=" 9" val="412.2316"/>
  <p:tag name=" 10" val="410.779"/>
  <p:tag name=" 11" val="515.3684"/>
  <p:tag name=" 12" val="504.1895"/>
  <p:tag name=" 13" val="493.0106"/>
  <p:tag name=" 14" val="481.2632"/>
  <p:tag name=" 15" val="469.5157"/>
  <p:tag name=" 16" val="453.3473"/>
  <p:tag name=" 17" val="444.8842"/>
  <p:tag name=" 18" val="436.421"/>
  <p:tag name=" 19" val="433.4526"/>
  <p:tag name=" 20" val="430.4842"/>
</p:tagLst>
</file>

<file path=ppt/tags/tag27.xml><?xml version="1.0" encoding="utf-8"?>
<p:tagLst xmlns:a="http://schemas.openxmlformats.org/drawingml/2006/main" xmlns:r="http://schemas.openxmlformats.org/officeDocument/2006/relationships" xmlns:p="http://schemas.openxmlformats.org/presentationml/2006/main">
  <p:tag name="FRONTNAME" val="Surface Warm"/>
  <p:tag name="DATE" val="3/2/2010 4:58:32 PM"/>
  <p:tag name="WIDTH" val="281.1961"/>
  <p:tag name="HEIGHT" val="42.04945"/>
  <p:tag name="LEFT" val="417.6201"/>
  <p:tag name="TOP" val="418.2756"/>
  <p:tag name="CNT" val="28"/>
  <p:tag name=" 1" val="417.6"/>
  <p:tag name=" 2" val="424.2947"/>
  <p:tag name=" 3" val="430.9894"/>
  <p:tag name=" 4" val="438.821"/>
  <p:tag name=" 5" val="446.6526"/>
  <p:tag name=" 6" val="454.3579"/>
  <p:tag name=" 7" val="464.5894"/>
  <p:tag name=" 8" val="474.821"/>
  <p:tag name=" 9" val="490.1053"/>
  <p:tag name=" 10" val="500.2105"/>
  <p:tag name=" 11" val="510.3158"/>
  <p:tag name=" 12" val="516.3789"/>
  <p:tag name=" 13" val="525.221"/>
  <p:tag name=" 14" val="534.0632"/>
  <p:tag name=" 15" val="540.5052"/>
  <p:tag name=" 16" val="553.2631"/>
  <p:tag name=" 17" val="566.021"/>
  <p:tag name=" 18" val="585.6"/>
  <p:tag name=" 19" val="601.7684"/>
  <p:tag name=" 20" val="617.9368"/>
  <p:tag name=" 21" val="636.379"/>
  <p:tag name=" 22" val="650.2737"/>
  <p:tag name=" 23" val="664.1684"/>
  <p:tag name=" 24" val="675.5369"/>
  <p:tag name=" 25" val="685.1368"/>
  <p:tag name=" 26" val="694.7369"/>
  <p:tag name=" 27" val="701.3053"/>
  <p:tag name=" 28" val="707.8737"/>
  <p:tag name=" 29" val="422.1474"/>
  <p:tag name=" 30" val="422.2105"/>
  <p:tag name=" 31" val="422.2737"/>
  <p:tag name=" 32" val="424.421"/>
  <p:tag name=" 33" val="426.5684"/>
  <p:tag name=" 34" val="431.1158"/>
  <p:tag name=" 35" val="435.0316"/>
  <p:tag name=" 36" val="438.9474"/>
  <p:tag name=" 37" val="443.7474"/>
  <p:tag name=" 38" val="447.9158"/>
  <p:tag name=" 39" val="452.0843"/>
  <p:tag name=" 40" val="458.779"/>
  <p:tag name=" 41" val="460.0421"/>
  <p:tag name=" 42" val="461.3053"/>
  <p:tag name=" 43" val="458.4"/>
  <p:tag name=" 44" val="455.4947"/>
  <p:tag name=" 45" val="452.5894"/>
  <p:tag name=" 46" val="445.2632"/>
  <p:tag name=" 47" val="442.6106"/>
  <p:tag name=" 48" val="439.9579"/>
  <p:tag name=" 49" val="440.0843"/>
  <p:tag name=" 50" val="439.579"/>
  <p:tag name=" 51" val="439.0737"/>
  <p:tag name=" 52" val="439.4527"/>
  <p:tag name=" 53" val="439.579"/>
  <p:tag name=" 54" val="439.7053"/>
  <p:tag name=" 55" val="440.021"/>
  <p:tag name=" 56" val="440.3369"/>
</p:tagLst>
</file>

<file path=ppt/tags/tag28.xml><?xml version="1.0" encoding="utf-8"?>
<p:tagLst xmlns:a="http://schemas.openxmlformats.org/drawingml/2006/main" xmlns:r="http://schemas.openxmlformats.org/officeDocument/2006/relationships" xmlns:p="http://schemas.openxmlformats.org/presentationml/2006/main">
  <p:tag name="FRONTNAME" val="Trough"/>
  <p:tag name="DATE" val="3/2/2010 8:17:01 PM"/>
  <p:tag name="WIDTH" val="156"/>
  <p:tag name="HEIGHT" val="18.33331"/>
  <p:tag name="LEFT" val="263.5"/>
  <p:tag name="TOP" val="411.5"/>
  <p:tag name="CNT" val="10"/>
  <p:tag name=" 1" val="419.5"/>
  <p:tag name=" 2" val="403.7917"/>
  <p:tag name=" 3" val="388.0833"/>
  <p:tag name=" 4" val="369"/>
  <p:tag name=" 5" val="349.9167"/>
  <p:tag name=" 6" val="322.5833"/>
  <p:tag name=" 7" val="305"/>
  <p:tag name=" 8" val="287.4167"/>
  <p:tag name=" 9" val="275.4583"/>
  <p:tag name=" 10" val="263.5"/>
  <p:tag name=" 11" val="411.5"/>
  <p:tag name=" 12" val="416.2917"/>
  <p:tag name=" 13" val="421.0833"/>
  <p:tag name=" 14" val="424"/>
  <p:tag name=" 15" val="426.9167"/>
  <p:tag name=" 16" val="428.1667"/>
  <p:tag name=" 17" val="429"/>
  <p:tag name=" 18" val="429.8333"/>
  <p:tag name=" 19" val="429.4166"/>
  <p:tag name=" 20" val="429"/>
</p:tagLst>
</file>

<file path=ppt/tags/tag29.xml><?xml version="1.0" encoding="utf-8"?>
<p:tagLst xmlns:a="http://schemas.openxmlformats.org/drawingml/2006/main" xmlns:r="http://schemas.openxmlformats.org/officeDocument/2006/relationships" xmlns:p="http://schemas.openxmlformats.org/presentationml/2006/main">
  <p:tag name="FRONTNAME" val="Surface Warm"/>
  <p:tag name="DATE" val="3/2/2010 8:17:07 PM"/>
  <p:tag name="WIDTH" val="263.6686"/>
  <p:tag name="HEIGHT" val="35.19236"/>
  <p:tag name="LEFT" val="442.0336"/>
  <p:tag name="TOP" val="401.8503"/>
  <p:tag name="CNT" val="22"/>
  <p:tag name=" 1" val="442"/>
  <p:tag name=" 2" val="453.2083"/>
  <p:tag name=" 3" val="464.4167"/>
  <p:tag name=" 4" val="476"/>
  <p:tag name=" 5" val="487.5833"/>
  <p:tag name=" 6" val="499.4167"/>
  <p:tag name=" 7" val="511.5"/>
  <p:tag name=" 8" val="523.5833"/>
  <p:tag name=" 9" val="537"/>
  <p:tag name=" 10" val="548.5"/>
  <p:tag name=" 11" val="560"/>
  <p:tag name=" 12" val="568.0833"/>
  <p:tag name=" 13" val="580.5"/>
  <p:tag name=" 14" val="592.9167"/>
  <p:tag name=" 15" val="623"/>
  <p:tag name=" 16" val="623"/>
  <p:tag name=" 17" val="638.5833"/>
  <p:tag name=" 18" val="659.75"/>
  <p:tag name=" 19" val="674"/>
  <p:tag name=" 20" val="688.25"/>
  <p:tag name=" 21" val="698.3749"/>
  <p:tag name=" 22" val="708.5"/>
  <p:tag name=" 23" val="409.5"/>
  <p:tag name=" 24" val="407.0417"/>
  <p:tag name=" 25" val="404.5833"/>
  <p:tag name=" 26" val="407.5"/>
  <p:tag name=" 27" val="410.4167"/>
  <p:tag name=" 28" val="422.0833"/>
  <p:tag name=" 29" val="427"/>
  <p:tag name=" 30" val="431.9167"/>
  <p:tag name=" 31" val="436"/>
  <p:tag name=" 32" val="437"/>
  <p:tag name=" 33" val="438"/>
  <p:tag name=" 34" val="434.1667"/>
  <p:tag name=" 35" val="433"/>
  <p:tag name=" 36" val="431.8333"/>
  <p:tag name=" 37" val="430"/>
  <p:tag name=" 38" val="430"/>
  <p:tag name=" 39" val="429.0833"/>
  <p:tag name=" 40" val="427.4167"/>
  <p:tag name=" 41" val="427.5"/>
  <p:tag name=" 42" val="427.5833"/>
  <p:tag name=" 43" val="429.0417"/>
  <p:tag name=" 44" val="430.5"/>
</p:tagLst>
</file>

<file path=ppt/tags/tag30.xml><?xml version="1.0" encoding="utf-8"?>
<p:tagLst xmlns:a="http://schemas.openxmlformats.org/drawingml/2006/main" xmlns:r="http://schemas.openxmlformats.org/officeDocument/2006/relationships" xmlns:p="http://schemas.openxmlformats.org/presentationml/2006/main">
  <p:tag name="FRONTNAME" val="Surface Cold"/>
  <p:tag name="DATE" val="3/2/2010 8:17:13 PM"/>
  <p:tag name="WIDTH" val="24.27551"/>
  <p:tag name="HEIGHT" val="101.6984"/>
  <p:tag name="LEFT" val="444.5152"/>
  <p:tag name="TOP" val="414.2769"/>
  <p:tag name="CNT" val="13"/>
  <p:tag name=" 1" val="444.5"/>
  <p:tag name=" 2" val="449.5833"/>
  <p:tag name=" 3" val="454.6667"/>
  <p:tag name=" 4" val="458"/>
  <p:tag name=" 5" val="461.3333"/>
  <p:tag name=" 6" val="464.5"/>
  <p:tag name=" 7" val="464.5"/>
  <p:tag name=" 8" val="464.5"/>
  <p:tag name=" 9" val="461.8333"/>
  <p:tag name=" 10" val="458"/>
  <p:tag name=" 11" val="454.1667"/>
  <p:tag name=" 12" val="447.8333"/>
  <p:tag name=" 13" val="441.5"/>
  <p:tag name=" 14" val="516"/>
  <p:tag name=" 15" val="507.7917"/>
  <p:tag name=" 16" val="499.5833"/>
  <p:tag name=" 17" val="489"/>
  <p:tag name=" 18" val="478.4167"/>
  <p:tag name=" 19" val="463.1667"/>
  <p:tag name=" 20" val="452.5"/>
  <p:tag name=" 21" val="441.8333"/>
  <p:tag name=" 22" val="432.1667"/>
  <p:tag name=" 23" val="425"/>
  <p:tag name=" 24" val="417.8333"/>
  <p:tag name=" 25" val="413.6666"/>
  <p:tag name=" 26" val="409.5"/>
</p:tagLst>
</file>

<file path=ppt/tags/tag31.xml><?xml version="1.0" encoding="utf-8"?>
<p:tagLst xmlns:a="http://schemas.openxmlformats.org/drawingml/2006/main" xmlns:r="http://schemas.openxmlformats.org/officeDocument/2006/relationships" xmlns:p="http://schemas.openxmlformats.org/presentationml/2006/main">
  <p:tag name="FRONTNAME" val="Surface Warm Occluded"/>
  <p:tag name="DATE" val="3/2/2010 9:20:53 PM"/>
  <p:tag name="WIDTH" val="35.25685"/>
  <p:tag name="HEIGHT" val="18.74276"/>
  <p:tag name="LEFT" val="479.0186"/>
  <p:tag name="TOP" val="380.1274"/>
  <p:tag name="CNT" val="7"/>
  <p:tag name=" 1" val="479"/>
  <p:tag name=" 2" val="485.25"/>
  <p:tag name=" 3" val="491.5"/>
  <p:tag name=" 4" val="497.5"/>
  <p:tag name=" 5" val="503.5"/>
  <p:tag name=" 6" val="509.25"/>
  <p:tag name=" 7" val="515"/>
  <p:tag name=" 8" val="381.5"/>
  <p:tag name=" 9" val="382.5"/>
  <p:tag name=" 10" val="383.5"/>
  <p:tag name=" 11" val="386.5"/>
  <p:tag name=" 12" val="389.5"/>
  <p:tag name=" 13" val="394.5"/>
  <p:tag name=" 14" val="399.5"/>
</p:tagLst>
</file>

<file path=ppt/tags/tag32.xml><?xml version="1.0" encoding="utf-8"?>
<p:tagLst xmlns:a="http://schemas.openxmlformats.org/drawingml/2006/main" xmlns:r="http://schemas.openxmlformats.org/officeDocument/2006/relationships" xmlns:p="http://schemas.openxmlformats.org/presentationml/2006/main">
  <p:tag name="FRONTNAME" val="Surface Cold"/>
  <p:tag name="DATE" val="3/2/2010 9:21:07 PM"/>
  <p:tag name="WIDTH" val="35.6726"/>
  <p:tag name="HEIGHT" val="114.6768"/>
  <p:tag name="LEFT" val="485.5175"/>
  <p:tag name="TOP" val="401.2884"/>
  <p:tag name="CNT" val="13"/>
  <p:tag name=" 1" val="485.5"/>
  <p:tag name=" 2" val="491.3333"/>
  <p:tag name=" 3" val="497.1667"/>
  <p:tag name=" 4" val="502"/>
  <p:tag name=" 5" val="506.8333"/>
  <p:tag name=" 6" val="512"/>
  <p:tag name=" 7" val="514.5"/>
  <p:tag name=" 8" val="517"/>
  <p:tag name=" 9" val="516.75"/>
  <p:tag name=" 10" val="517"/>
  <p:tag name=" 11" val="517.25"/>
  <p:tag name=" 12" val="516.6249"/>
  <p:tag name=" 13" val="516"/>
  <p:tag name=" 14" val="516"/>
  <p:tag name=" 15" val="504.4166"/>
  <p:tag name=" 16" val="492.8333"/>
  <p:tag name=" 17" val="480"/>
  <p:tag name=" 18" val="467.1667"/>
  <p:tag name=" 19" val="450.9167"/>
  <p:tag name=" 20" val="439"/>
  <p:tag name=" 21" val="427.0833"/>
  <p:tag name=" 22" val="414.9167"/>
  <p:tag name=" 23" val="408.5"/>
  <p:tag name=" 24" val="402.0833"/>
  <p:tag name=" 25" val="401.2917"/>
  <p:tag name=" 26" val="400.5"/>
</p:tagLst>
</file>

<file path=ppt/tags/tag33.xml><?xml version="1.0" encoding="utf-8"?>
<p:tagLst xmlns:a="http://schemas.openxmlformats.org/drawingml/2006/main" xmlns:r="http://schemas.openxmlformats.org/officeDocument/2006/relationships" xmlns:p="http://schemas.openxmlformats.org/presentationml/2006/main">
  <p:tag name="FRONTNAME" val="Surface Warm"/>
  <p:tag name="DATE" val="3/2/2010 9:21:00 PM"/>
  <p:tag name="WIDTH" val="183.899"/>
  <p:tag name="HEIGHT" val="31.67299"/>
  <p:tag name="LEFT" val="515.0244"/>
  <p:tag name="TOP" val="400.0181"/>
  <p:tag name="CNT" val="17"/>
  <p:tag name=" 1" val="515"/>
  <p:tag name=" 2" val="523.1249"/>
  <p:tag name=" 3" val="531.25"/>
  <p:tag name=" 4" val="542.5"/>
  <p:tag name=" 5" val="553.75"/>
  <p:tag name=" 6" val="568.6667"/>
  <p:tag name=" 7" val="582.5"/>
  <p:tag name=" 8" val="596.3333"/>
  <p:tag name=" 9" val="609"/>
  <p:tag name=" 10" val="625.5"/>
  <p:tag name=" 11" val="642"/>
  <p:tag name=" 12" val="667.8333"/>
  <p:tag name=" 13" val="681.5"/>
  <p:tag name=" 14" val="695.1667"/>
  <p:tag name=" 15" val="707.5"/>
  <p:tag name=" 16" val="707.5"/>
  <p:tag name=" 17" val="707.5"/>
  <p:tag name=" 18" val="400"/>
  <p:tag name=" 19" val="406.0417"/>
  <p:tag name=" 20" val="412.0833"/>
  <p:tag name=" 21" val="417"/>
  <p:tag name=" 22" val="421.9167"/>
  <p:tag name=" 23" val="427.0833"/>
  <p:tag name=" 24" val="429.5"/>
  <p:tag name=" 25" val="431.9167"/>
  <p:tag name=" 26" val="431.9167"/>
  <p:tag name=" 27" val="431.5"/>
  <p:tag name=" 28" val="431.0833"/>
  <p:tag name=" 29" val="427.75"/>
  <p:tag name=" 30" val="427"/>
  <p:tag name=" 31" val="426.25"/>
  <p:tag name=" 32" val="427"/>
  <p:tag name=" 33" val="427"/>
  <p:tag name=" 34" val="427"/>
</p:tagLst>
</file>

<file path=ppt/tags/tag34.xml><?xml version="1.0" encoding="utf-8"?>
<p:tagLst xmlns:a="http://schemas.openxmlformats.org/drawingml/2006/main" xmlns:r="http://schemas.openxmlformats.org/officeDocument/2006/relationships" xmlns:p="http://schemas.openxmlformats.org/presentationml/2006/main">
  <p:tag name="FRONTNAME" val="Trough"/>
  <p:tag name="DATE" val="3/2/2010 9:26:58 PM"/>
  <p:tag name="WIDTH" val="55.08331"/>
  <p:tag name="HEIGHT" val="166.5"/>
  <p:tag name="LEFT" val="461.4167"/>
  <p:tag name="TOP" val="201"/>
  <p:tag name="CNT" val="16"/>
  <p:tag name=" 1" val="464.5"/>
  <p:tag name=" 2" val="462.9583"/>
  <p:tag name=" 3" val="461.4167"/>
  <p:tag name=" 4" val="462"/>
  <p:tag name=" 5" val="462.5833"/>
  <p:tag name=" 6" val="464.5"/>
  <p:tag name=" 7" val="468"/>
  <p:tag name=" 8" val="471.5"/>
  <p:tag name=" 9" val="477.1667"/>
  <p:tag name=" 10" val="483"/>
  <p:tag name=" 11" val="488.8333"/>
  <p:tag name=" 12" val="497.4167"/>
  <p:tag name=" 13" val="503"/>
  <p:tag name=" 14" val="508.5833"/>
  <p:tag name=" 15" val="512.5416"/>
  <p:tag name=" 16" val="516.5"/>
  <p:tag name=" 17" val="367.5"/>
  <p:tag name=" 18" val="355.625"/>
  <p:tag name=" 19" val="343.75"/>
  <p:tag name=" 20" val="330.5"/>
  <p:tag name=" 21" val="317.25"/>
  <p:tag name=" 22" val="300.9167"/>
  <p:tag name=" 23" val="288"/>
  <p:tag name=" 24" val="275.0833"/>
  <p:tag name=" 25" val="263.9167"/>
  <p:tag name=" 26" val="253"/>
  <p:tag name=" 27" val="242.0833"/>
  <p:tag name=" 28" val="231.1667"/>
  <p:tag name=" 29" val="222.5"/>
  <p:tag name=" 30" val="213.8333"/>
  <p:tag name=" 31" val="207.4166"/>
  <p:tag name=" 32" val="201"/>
</p:tagLst>
</file>

<file path=ppt/tags/tag35.xml><?xml version="1.0" encoding="utf-8"?>
<p:tagLst xmlns:a="http://schemas.openxmlformats.org/drawingml/2006/main" xmlns:r="http://schemas.openxmlformats.org/officeDocument/2006/relationships" xmlns:p="http://schemas.openxmlformats.org/presentationml/2006/main">
  <p:tag name="FRONTNAME" val="Trough"/>
  <p:tag name="DATE" val="3/2/2010 9:27:55 PM"/>
  <p:tag name="WIDTH" val="178.5"/>
  <p:tag name="HEIGHT" val="54.5"/>
  <p:tag name="LEFT" val="283.5"/>
  <p:tag name="TOP" val="396"/>
  <p:tag name="CNT" val="13"/>
  <p:tag name=" 1" val="461.9999"/>
  <p:tag name=" 2" val="448.0832"/>
  <p:tag name=" 3" val="434.1665"/>
  <p:tag name=" 4" val="420.4999"/>
  <p:tag name=" 5" val="406.8332"/>
  <p:tag name=" 6" val="395.4165"/>
  <p:tag name=" 7" val="379.9999"/>
  <p:tag name=" 8" val="364.5833"/>
  <p:tag name=" 9" val="344.0833"/>
  <p:tag name=" 10" val="328"/>
  <p:tag name=" 11" val="311.9166"/>
  <p:tag name=" 12" val="297.7083"/>
  <p:tag name=" 13" val="283.5"/>
  <p:tag name=" 14" val="396"/>
  <p:tag name=" 15" val="404.625"/>
  <p:tag name=" 16" val="413.25"/>
  <p:tag name=" 17" val="420"/>
  <p:tag name=" 18" val="426.7499"/>
  <p:tag name=" 19" val="431.9165"/>
  <p:tag name=" 20" val="436.4999"/>
  <p:tag name=" 21" val="441.0832"/>
  <p:tag name=" 22" val="445.1665"/>
  <p:tag name=" 23" val="447.4999"/>
  <p:tag name=" 24" val="449.8332"/>
  <p:tag name=" 25" val="450.1664"/>
  <p:tag name=" 26" val="450.4999"/>
</p:tagLst>
</file>

<file path=ppt/tags/tag36.xml><?xml version="1.0" encoding="utf-8"?>
<p:tagLst xmlns:a="http://schemas.openxmlformats.org/drawingml/2006/main" xmlns:r="http://schemas.openxmlformats.org/officeDocument/2006/relationships" xmlns:p="http://schemas.openxmlformats.org/presentationml/2006/main">
  <p:tag name="FRONTNAME" val="Surface Cold"/>
  <p:tag name="DATE" val="3/2/2010 9:41:48 PM"/>
  <p:tag name="WIDTH" val="47.61622"/>
  <p:tag name="HEIGHT" val="109.2119"/>
  <p:tag name="LEFT" val="522.0151"/>
  <p:tag name="TOP" val="406.7709"/>
  <p:tag name="CNT" val="13"/>
  <p:tag name=" 1" val="522"/>
  <p:tag name=" 2" val="527.0416"/>
  <p:tag name=" 3" val="532.0833"/>
  <p:tag name=" 4" val="539"/>
  <p:tag name=" 5" val="545.9167"/>
  <p:tag name=" 6" val="559.3333"/>
  <p:tag name=" 7" val="563.5"/>
  <p:tag name=" 8" val="567.6667"/>
  <p:tag name=" 9" val="564.3333"/>
  <p:tag name=" 10" val="564"/>
  <p:tag name=" 11" val="563.6667"/>
  <p:tag name=" 12" val="562.5833"/>
  <p:tag name=" 13" val="561.5"/>
  <p:tag name=" 14" val="516"/>
  <p:tag name=" 15" val="510.2917"/>
  <p:tag name=" 16" val="504.5833"/>
  <p:tag name=" 17" val="491.5"/>
  <p:tag name=" 18" val="478.4167"/>
  <p:tag name=" 19" val="450.25"/>
  <p:tag name=" 20" val="437.5"/>
  <p:tag name=" 21" val="424.75"/>
  <p:tag name=" 22" val="421.5"/>
  <p:tag name=" 23" val="415"/>
  <p:tag name=" 24" val="408.5"/>
  <p:tag name=" 25" val="403.5"/>
  <p:tag name=" 26" val="398.5"/>
</p:tagLst>
</file>

<file path=ppt/tags/tag37.xml><?xml version="1.0" encoding="utf-8"?>
<p:tagLst xmlns:a="http://schemas.openxmlformats.org/drawingml/2006/main" xmlns:r="http://schemas.openxmlformats.org/officeDocument/2006/relationships" xmlns:p="http://schemas.openxmlformats.org/presentationml/2006/main">
  <p:tag name="FRONTNAME" val="Surface Warm"/>
  <p:tag name="DATE" val="3/2/2010 9:42:26 PM"/>
  <p:tag name="WIDTH" val="141.9078"/>
  <p:tag name="HEIGHT" val="40.31559"/>
  <p:tag name="LEFT" val="564.0441"/>
  <p:tag name="TOP" val="396.0179"/>
  <p:tag name="CNT" val="16"/>
  <p:tag name=" 1" val="564"/>
  <p:tag name=" 2" val="578.7084"/>
  <p:tag name=" 3" val="591.75"/>
  <p:tag name=" 4" val="607.5"/>
  <p:tag name=" 5" val="623.25"/>
  <p:tag name=" 6" val="647.25"/>
  <p:tag name=" 7" val="658.5"/>
  <p:tag name=" 8" val="669.75"/>
  <p:tag name=" 9" val="669.4167"/>
  <p:tag name=" 10" val="675"/>
  <p:tag name=" 11" val="680.5833"/>
  <p:tag name=" 12" val="686.5"/>
  <p:tag name=" 13" val="692"/>
  <p:tag name=" 14" val="697.5"/>
  <p:tag name=" 15" val="702.75"/>
  <p:tag name=" 16" val="708"/>
  <p:tag name=" 17" val="396"/>
  <p:tag name=" 18" val="402"/>
  <p:tag name=" 19" val="410.5"/>
  <p:tag name=" 20" val="417"/>
  <p:tag name=" 21" val="423.5"/>
  <p:tag name=" 22" val="432.0833"/>
  <p:tag name=" 23" val="435"/>
  <p:tag name=" 24" val="437.9167"/>
  <p:tag name=" 25" val="435.25"/>
  <p:tag name=" 26" val="434.5"/>
  <p:tag name=" 27" val="433.75"/>
  <p:tag name=" 28" val="431.3333"/>
  <p:tag name=" 29" val="430.5"/>
  <p:tag name=" 30" val="429.6667"/>
  <p:tag name=" 31" val="429.5833"/>
  <p:tag name=" 32" val="429.5"/>
</p:tagLst>
</file>

<file path=ppt/tags/tag38.xml><?xml version="1.0" encoding="utf-8"?>
<p:tagLst xmlns:a="http://schemas.openxmlformats.org/drawingml/2006/main" xmlns:r="http://schemas.openxmlformats.org/officeDocument/2006/relationships" xmlns:p="http://schemas.openxmlformats.org/presentationml/2006/main">
  <p:tag name="FRONTNAME" val="Surface Warm Occluded"/>
  <p:tag name="DATE" val="3/2/2010 9:42:34 PM"/>
  <p:tag name="WIDTH" val="82.01456"/>
  <p:tag name="HEIGHT" val="35.13079"/>
  <p:tag name="LEFT" val="480.016"/>
  <p:tag name="TOP" val="360.087"/>
  <p:tag name="CNT" val="13"/>
  <p:tag name=" 1" val="480"/>
  <p:tag name=" 2" val="485.3333"/>
  <p:tag name=" 3" val="490.6667"/>
  <p:tag name=" 4" val="498"/>
  <p:tag name=" 5" val="505.3333"/>
  <p:tag name=" 6" val="517.25"/>
  <p:tag name=" 7" val="524"/>
  <p:tag name=" 8" val="530.75"/>
  <p:tag name=" 9" val="531.8333"/>
  <p:tag name=" 10" val="538.5"/>
  <p:tag name=" 11" val="545.1667"/>
  <p:tag name=" 12" val="556.25"/>
  <p:tag name=" 13" val="564"/>
  <p:tag name=" 14" val="368.5"/>
  <p:tag name=" 15" val="365.8333"/>
  <p:tag name=" 16" val="363.1667"/>
  <p:tag name=" 17" val="365"/>
  <p:tag name=" 18" val="366.8333"/>
  <p:tag name=" 19" val="375.5"/>
  <p:tag name=" 20" val="379.5"/>
  <p:tag name=" 21" val="383.5"/>
  <p:tag name=" 22" val="386.25"/>
  <p:tag name=" 23" val="389"/>
  <p:tag name=" 24" val="391.75"/>
  <p:tag name=" 25" val="392.625"/>
  <p:tag name=" 26" val="396"/>
</p:tagLst>
</file>

<file path=ppt/tags/tag39.xml><?xml version="1.0" encoding="utf-8"?>
<p:tagLst xmlns:a="http://schemas.openxmlformats.org/drawingml/2006/main" xmlns:r="http://schemas.openxmlformats.org/officeDocument/2006/relationships" xmlns:p="http://schemas.openxmlformats.org/presentationml/2006/main">
  <p:tag name="FRONTNAME" val="Trough"/>
  <p:tag name="DATE" val="3/2/2010 9:43:54 PM"/>
  <p:tag name="WIDTH" val="159.5"/>
  <p:tag name="HEIGHT" val="73"/>
  <p:tag name="LEFT" val="312"/>
  <p:tag name="TOP" val="387"/>
  <p:tag name="CNT" val="13"/>
  <p:tag name=" 1" val="471.5"/>
  <p:tag name=" 2" val="467.0417"/>
  <p:tag name=" 3" val="462.5833"/>
  <p:tag name=" 4" val="452"/>
  <p:tag name=" 5" val="441.4167"/>
  <p:tag name=" 6" val="423.1667"/>
  <p:tag name=" 7" val="408"/>
  <p:tag name=" 8" val="392.8333"/>
  <p:tag name=" 9" val="377"/>
  <p:tag name=" 10" val="361"/>
  <p:tag name=" 11" val="345"/>
  <p:tag name=" 12" val="328.5"/>
  <p:tag name=" 13" val="312"/>
  <p:tag name=" 14" val="387"/>
  <p:tag name=" 15" val="394.4166"/>
  <p:tag name=" 16" val="401.8333"/>
  <p:tag name=" 17" val="412"/>
  <p:tag name=" 18" val="422.1667"/>
  <p:tag name=" 19" val="440.4167"/>
  <p:tag name=" 20" val="448"/>
  <p:tag name=" 21" val="455.5833"/>
  <p:tag name=" 22" val="455.5"/>
  <p:tag name=" 23" val="457.5"/>
  <p:tag name=" 24" val="459.5"/>
  <p:tag name=" 25" val="459.75"/>
  <p:tag name=" 26" val="460"/>
</p:tagLst>
</file>

<file path=ppt/tags/tag40.xml><?xml version="1.0" encoding="utf-8"?>
<p:tagLst xmlns:a="http://schemas.openxmlformats.org/drawingml/2006/main" xmlns:r="http://schemas.openxmlformats.org/officeDocument/2006/relationships" xmlns:p="http://schemas.openxmlformats.org/presentationml/2006/main">
  <p:tag name="FRONTNAME" val="Trough"/>
  <p:tag name="DATE" val="3/2/2010 9:44:02 PM"/>
  <p:tag name="WIDTH" val="44.98646"/>
  <p:tag name="HEIGHT" val="149.0844"/>
  <p:tag name="LEFT" val="457.4987"/>
  <p:tag name="TOP" val="207.8773"/>
  <p:tag name="CNT" val="14"/>
  <p:tag name=" 1" val="465.6998"/>
  <p:tag name=" 2" val="461.5992"/>
  <p:tag name=" 3" val="457.4987"/>
  <p:tag name=" 4" val="457.5784"/>
  <p:tag name=" 5" val="457.658"/>
  <p:tag name=" 6" val="462.0372"/>
  <p:tag name=" 7" val="466.1776"/>
  <p:tag name=" 8" val="470.3179"/>
  <p:tag name=" 9" val="476.3691"/>
  <p:tag name=" 10" val="482.4204"/>
  <p:tag name=" 11" val="488.4716"/>
  <p:tag name=" 12" val="502.4851"/>
  <p:tag name=" 13" val="502.4851"/>
  <p:tag name=" 14" val="502.4851"/>
  <p:tag name=" 15" val="356.9616"/>
  <p:tag name=" 16" val="344.4971"/>
  <p:tag name=" 17" val="332.0325"/>
  <p:tag name=" 18" val="318.2194"/>
  <p:tag name=" 19" val="304.4061"/>
  <p:tag name=" 20" val="287.2418"/>
  <p:tag name=" 21" val="274.0825"/>
  <p:tag name=" 22" val="260.9232"/>
  <p:tag name=" 23" val="250.2977"/>
  <p:tag name=" 24" val="239.2635"/>
  <p:tag name=" 25" val="228.2293"/>
  <p:tag name=" 26" val="207.8773"/>
  <p:tag name=" 27" val="207.8773"/>
  <p:tag name=" 28" val="207.8773"/>
</p:tagLst>
</file>

<file path=ppt/theme/theme1.xml><?xml version="1.0" encoding="utf-8"?>
<a:theme xmlns:a="http://schemas.openxmlformats.org/drawingml/2006/main" name="Moonlight">
  <a:themeElements>
    <a:clrScheme name="Moonlight">
      <a:dk1>
        <a:srgbClr val="595959"/>
      </a:dk1>
      <a:lt1>
        <a:srgbClr val="FFFFFF"/>
      </a:lt1>
      <a:dk2>
        <a:srgbClr val="2AB7FF"/>
      </a:dk2>
      <a:lt2>
        <a:srgbClr val="DBE5F1"/>
      </a:lt2>
      <a:accent1>
        <a:srgbClr val="20378C"/>
      </a:accent1>
      <a:accent2>
        <a:srgbClr val="A20000"/>
      </a:accent2>
      <a:accent3>
        <a:srgbClr val="534088"/>
      </a:accent3>
      <a:accent4>
        <a:srgbClr val="2D9123"/>
      </a:accent4>
      <a:accent5>
        <a:srgbClr val="7E2C80"/>
      </a:accent5>
      <a:accent6>
        <a:srgbClr val="4A4EC5"/>
      </a:accent6>
      <a:hlink>
        <a:srgbClr val="BBECFF"/>
      </a:hlink>
      <a:folHlink>
        <a:srgbClr val="DDDDDD"/>
      </a:folHlink>
    </a:clrScheme>
    <a:fontScheme name="Moonlight">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onlight">
      <a:fillStyleLst>
        <a:solidFill>
          <a:schemeClr val="phClr"/>
        </a:solidFill>
        <a:gradFill rotWithShape="1">
          <a:gsLst>
            <a:gs pos="0">
              <a:schemeClr val="phClr">
                <a:tint val="90000"/>
                <a:satMod val="150000"/>
              </a:schemeClr>
            </a:gs>
            <a:gs pos="35000">
              <a:schemeClr val="phClr">
                <a:tint val="80000"/>
                <a:satMod val="200000"/>
              </a:schemeClr>
            </a:gs>
            <a:gs pos="100000">
              <a:schemeClr val="phClr">
                <a:tint val="75000"/>
                <a:satMod val="250000"/>
              </a:schemeClr>
            </a:gs>
          </a:gsLst>
          <a:path path="rect">
            <a:fillToRect l="100000" t="100000"/>
          </a:path>
        </a:gradFill>
        <a:gradFill rotWithShape="1">
          <a:gsLst>
            <a:gs pos="0">
              <a:schemeClr val="phClr">
                <a:shade val="60000"/>
                <a:satMod val="150000"/>
              </a:schemeClr>
            </a:gs>
            <a:gs pos="80000">
              <a:schemeClr val="phClr">
                <a:shade val="100000"/>
                <a:satMod val="130000"/>
              </a:schemeClr>
            </a:gs>
            <a:gs pos="100000">
              <a:schemeClr val="phClr">
                <a:tint val="90000"/>
                <a:shade val="100000"/>
                <a:satMod val="115000"/>
              </a:schemeClr>
            </a:gs>
          </a:gsLst>
          <a:path path="circle">
            <a:fillToRect l="50000" t="50000" r="50000" b="50000"/>
          </a:path>
        </a:gradFill>
      </a:fillStyleLst>
      <a:lnStyleLst>
        <a:ln w="6350" cap="flat" cmpd="sng" algn="ctr">
          <a:solidFill>
            <a:schemeClr val="phClr">
              <a:shade val="95000"/>
              <a:satMod val="115000"/>
            </a:schemeClr>
          </a:solidFill>
          <a:prstDash val="solid"/>
        </a:ln>
        <a:ln w="12700" cap="flat" cmpd="sng" algn="ctr">
          <a:solidFill>
            <a:schemeClr val="phClr">
              <a:satMod val="110000"/>
            </a:schemeClr>
          </a:solidFill>
          <a:prstDash val="solid"/>
        </a:ln>
        <a:ln w="25400" cap="flat" cmpd="sng" algn="ctr">
          <a:solidFill>
            <a:schemeClr val="phClr">
              <a:shade val="90000"/>
              <a:satMod val="115000"/>
            </a:schemeClr>
          </a:solidFill>
          <a:prstDash val="solid"/>
        </a:ln>
      </a:lnStyleLst>
      <a:effectStyleLst>
        <a:effectStyle>
          <a:effectLst>
            <a:outerShdw blurRad="50800" dist="25400" dir="5400000" sx="101000" sy="101000" algn="ctr" rotWithShape="0">
              <a:srgbClr val="000000">
                <a:alpha val="60000"/>
              </a:srgbClr>
            </a:outerShdw>
          </a:effectLst>
        </a:effectStyle>
        <a:effectStyle>
          <a:effectLst>
            <a:innerShdw blurRad="76200" dist="25400" dir="13500000">
              <a:srgbClr val="000000">
                <a:alpha val="60000"/>
              </a:srgbClr>
            </a:innerShdw>
          </a:effectLst>
          <a:scene3d>
            <a:camera prst="orthographicFront">
              <a:rot lat="0" lon="0" rev="0"/>
            </a:camera>
            <a:lightRig rig="balanced" dir="tl">
              <a:rot lat="0" lon="0" rev="4200000"/>
            </a:lightRig>
          </a:scene3d>
          <a:sp3d>
            <a:bevelT w="25400" h="12700" prst="softRound"/>
          </a:sp3d>
        </a:effectStyle>
        <a:effectStyle>
          <a:effectLst>
            <a:innerShdw blurRad="76200" dist="25400" dir="13500000">
              <a:srgbClr val="000000">
                <a:alpha val="60000"/>
              </a:srgbClr>
            </a:innerShdw>
            <a:softEdge rad="31750"/>
          </a:effectLst>
        </a:effectStyle>
      </a:effectStyleLst>
      <a:bgFillStyleLst>
        <a:solidFill>
          <a:schemeClr val="phClr"/>
        </a:solidFill>
        <a:gradFill rotWithShape="1">
          <a:gsLst>
            <a:gs pos="0">
              <a:schemeClr val="phClr">
                <a:lumMod val="90000"/>
              </a:schemeClr>
            </a:gs>
            <a:gs pos="30000">
              <a:schemeClr val="phClr">
                <a:lumMod val="75000"/>
              </a:schemeClr>
            </a:gs>
            <a:gs pos="100000">
              <a:schemeClr val="phClr">
                <a:lumMod val="10000"/>
              </a:schemeClr>
            </a:gs>
          </a:gsLst>
          <a:path path="circle">
            <a:fillToRect l="50000" t="50000" r="50000" b="50000"/>
          </a:path>
        </a:gradFill>
        <a:gradFill rotWithShape="1">
          <a:gsLst>
            <a:gs pos="0">
              <a:schemeClr val="phClr">
                <a:lumMod val="90000"/>
              </a:schemeClr>
            </a:gs>
            <a:gs pos="30000">
              <a:schemeClr val="phClr">
                <a:lumMod val="75000"/>
              </a:schemeClr>
            </a:gs>
            <a:gs pos="100000">
              <a:schemeClr val="phClr">
                <a:lumMod val="10000"/>
              </a:schemeClr>
            </a:gs>
          </a:gsLst>
          <a:path path="rect">
            <a:fillToRect l="100000" t="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3901</TotalTime>
  <Words>2317</Words>
  <Application>Microsoft Office PowerPoint</Application>
  <PresentationFormat>On-screen Show (4:3)</PresentationFormat>
  <Paragraphs>475</Paragraphs>
  <Slides>46</Slides>
  <Notes>44</Notes>
  <HiddenSlides>0</HiddenSlides>
  <MMClips>0</MMClips>
  <ScaleCrop>false</ScaleCrop>
  <HeadingPairs>
    <vt:vector size="6" baseType="variant">
      <vt:variant>
        <vt:lpstr>Fonts Used</vt:lpstr>
      </vt:variant>
      <vt:variant>
        <vt:i4>5</vt:i4>
      </vt:variant>
      <vt:variant>
        <vt:lpstr>Design Template</vt:lpstr>
      </vt:variant>
      <vt:variant>
        <vt:i4>7</vt:i4>
      </vt:variant>
      <vt:variant>
        <vt:lpstr>Slide Titles</vt:lpstr>
      </vt:variant>
      <vt:variant>
        <vt:i4>46</vt:i4>
      </vt:variant>
    </vt:vector>
  </HeadingPairs>
  <TitlesOfParts>
    <vt:vector size="58" baseType="lpstr">
      <vt:lpstr>Candara</vt:lpstr>
      <vt:lpstr>Arial</vt:lpstr>
      <vt:lpstr>Calibri</vt:lpstr>
      <vt:lpstr>Arial Black</vt:lpstr>
      <vt:lpstr>Courier New</vt:lpstr>
      <vt:lpstr>Moonlight</vt:lpstr>
      <vt:lpstr>Moonlight</vt:lpstr>
      <vt:lpstr>Moonlight</vt:lpstr>
      <vt:lpstr>Moonlight</vt:lpstr>
      <vt:lpstr>Moonlight</vt:lpstr>
      <vt:lpstr>Moonlight</vt:lpstr>
      <vt:lpstr>Moonlight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Intense Northern Michigan Snow Event – 8 March 2009</dc:title>
  <dc:creator>John Patrick Boris</dc:creator>
  <cp:lastModifiedBy>Sarah Wong</cp:lastModifiedBy>
  <cp:revision>360</cp:revision>
  <dcterms:created xsi:type="dcterms:W3CDTF">2010-02-08T14:32:40Z</dcterms:created>
  <dcterms:modified xsi:type="dcterms:W3CDTF">2010-03-17T12:15:12Z</dcterms:modified>
</cp:coreProperties>
</file>